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1" r:id="rId3"/>
    <p:sldId id="263" r:id="rId4"/>
    <p:sldId id="271" r:id="rId5"/>
    <p:sldId id="264" r:id="rId6"/>
    <p:sldId id="262" r:id="rId7"/>
    <p:sldId id="259" r:id="rId8"/>
    <p:sldId id="266" r:id="rId9"/>
    <p:sldId id="269" r:id="rId10"/>
    <p:sldId id="267" r:id="rId11"/>
    <p:sldId id="274" r:id="rId12"/>
    <p:sldId id="272" r:id="rId13"/>
    <p:sldId id="275" r:id="rId14"/>
    <p:sldId id="26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EB40D0-AD17-BA43-8EF9-3012F634E6F2}" v="1191" dt="2023-03-25T14:32:32.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90"/>
    <p:restoredTop sz="72606"/>
  </p:normalViewPr>
  <p:slideViewPr>
    <p:cSldViewPr snapToGrid="0">
      <p:cViewPr varScale="1">
        <p:scale>
          <a:sx n="87" d="100"/>
          <a:sy n="87" d="100"/>
        </p:scale>
        <p:origin x="328"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0A9DC-E664-6F40-B01C-4DA9A0373B7D}" type="datetimeFigureOut">
              <a:rPr lang="en-US" smtClean="0"/>
              <a:t>3/25/23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D8E2C-9340-F34B-B998-7CF60C19173D}" type="slidenum">
              <a:rPr lang="en-US" smtClean="0"/>
              <a:t>‹#›</a:t>
            </a:fld>
            <a:endParaRPr lang="en-US"/>
          </a:p>
        </p:txBody>
      </p:sp>
    </p:spTree>
    <p:extLst>
      <p:ext uri="{BB962C8B-B14F-4D97-AF65-F5344CB8AC3E}">
        <p14:creationId xmlns:p14="http://schemas.microsoft.com/office/powerpoint/2010/main" val="39096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News</a:t>
            </a:r>
          </a:p>
          <a:p>
            <a:pPr marL="171450" indent="-171450">
              <a:buFont typeface="Arial" panose="020B0604020202020204" pitchFamily="34" charset="0"/>
              <a:buChar char="•"/>
            </a:pPr>
            <a:r>
              <a:rPr lang="en-US" dirty="0"/>
              <a:t>Nervous about delivery</a:t>
            </a:r>
          </a:p>
          <a:p>
            <a:pPr marL="628650" lvl="1" indent="-171450">
              <a:buFont typeface="Arial" panose="020B0604020202020204" pitchFamily="34" charset="0"/>
              <a:buChar char="•"/>
            </a:pPr>
            <a:r>
              <a:rPr lang="en-US" dirty="0"/>
              <a:t>Going to say things that will likely make some people uncomfortable, and may not say things they want to hear</a:t>
            </a:r>
          </a:p>
          <a:p>
            <a:pPr marL="628650" lvl="1" indent="-171450">
              <a:buFont typeface="Arial" panose="020B0604020202020204" pitchFamily="34" charset="0"/>
              <a:buChar char="•"/>
            </a:pPr>
            <a:r>
              <a:rPr lang="en-US" dirty="0"/>
              <a:t>Don’t worry as we go – if I haven’t said something to make you uncomfortable, just wait it might yet be coming</a:t>
            </a:r>
          </a:p>
          <a:p>
            <a:pPr marL="628650" lvl="1" indent="-171450">
              <a:buFont typeface="Arial" panose="020B0604020202020204" pitchFamily="34" charset="0"/>
              <a:buChar char="•"/>
            </a:pPr>
            <a:r>
              <a:rPr lang="en-US" dirty="0"/>
              <a:t>Don’t want to say things inappropriate for young ears</a:t>
            </a:r>
          </a:p>
          <a:p>
            <a:pPr marL="628650" lvl="1" indent="-171450">
              <a:buFont typeface="Arial" panose="020B0604020202020204" pitchFamily="34" charset="0"/>
              <a:buChar char="•"/>
            </a:pPr>
            <a:r>
              <a:rPr lang="en-US" dirty="0"/>
              <a:t>Don’t want to create too much interest in unrighteous pursuits</a:t>
            </a:r>
          </a:p>
          <a:p>
            <a:pPr marL="628650" lvl="1" indent="-171450">
              <a:buFont typeface="Arial" panose="020B0604020202020204" pitchFamily="34" charset="0"/>
              <a:buChar char="•"/>
            </a:pPr>
            <a:r>
              <a:rPr lang="en-US" dirty="0"/>
              <a:t>Don’t want to misrepresent God’s truth in any way</a:t>
            </a:r>
          </a:p>
          <a:p>
            <a:pPr marL="628650" lvl="1" indent="-171450">
              <a:buFont typeface="Arial" panose="020B0604020202020204" pitchFamily="34" charset="0"/>
              <a:buChar char="•"/>
            </a:pPr>
            <a:r>
              <a:rPr lang="en-US" dirty="0"/>
              <a:t>Do want to encourage you all to do what leads to true love and good works</a:t>
            </a:r>
          </a:p>
          <a:p>
            <a:pPr marL="171450" lvl="0" indent="-171450">
              <a:buFont typeface="Arial" panose="020B0604020202020204" pitchFamily="34" charset="0"/>
              <a:buChar char="•"/>
            </a:pPr>
            <a:r>
              <a:rPr lang="en-US" dirty="0"/>
              <a:t>So on the good news side – In my </a:t>
            </a:r>
            <a:r>
              <a:rPr lang="en-US" dirty="0" err="1"/>
              <a:t>nerviousness</a:t>
            </a:r>
            <a:r>
              <a:rPr lang="en-US" dirty="0"/>
              <a:t> I may something a little off – providing you an opportunity to rib me for years to come</a:t>
            </a:r>
          </a:p>
          <a:p>
            <a:pPr marL="171450" lvl="0" indent="-171450">
              <a:buFont typeface="Arial" panose="020B0604020202020204" pitchFamily="34" charset="0"/>
              <a:buChar char="•"/>
            </a:pPr>
            <a:r>
              <a:rPr lang="en-US" dirty="0"/>
              <a:t>On the bad news side – I need to address a topic that has become contentious in today’s society – so please bear with me and hear me through</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Kick off with reading from I Corinthians 6</a:t>
            </a:r>
          </a:p>
        </p:txBody>
      </p:sp>
      <p:sp>
        <p:nvSpPr>
          <p:cNvPr id="4" name="Slide Number Placeholder 3"/>
          <p:cNvSpPr>
            <a:spLocks noGrp="1"/>
          </p:cNvSpPr>
          <p:nvPr>
            <p:ph type="sldNum" sz="quarter" idx="5"/>
          </p:nvPr>
        </p:nvSpPr>
        <p:spPr/>
        <p:txBody>
          <a:bodyPr/>
          <a:lstStyle/>
          <a:p>
            <a:fld id="{144D8E2C-9340-F34B-B998-7CF60C19173D}" type="slidenum">
              <a:rPr lang="en-US" smtClean="0"/>
              <a:t>2</a:t>
            </a:fld>
            <a:endParaRPr lang="en-US"/>
          </a:p>
        </p:txBody>
      </p:sp>
    </p:spTree>
    <p:extLst>
      <p:ext uri="{BB962C8B-B14F-4D97-AF65-F5344CB8AC3E}">
        <p14:creationId xmlns:p14="http://schemas.microsoft.com/office/powerpoint/2010/main" val="328397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17:16 tells us we are in the world and not of the world – how does that work?</a:t>
            </a:r>
          </a:p>
          <a:p>
            <a:pPr marL="171450" indent="-171450">
              <a:buFont typeface="Arial" panose="020B0604020202020204" pitchFamily="34" charset="0"/>
              <a:buChar char="•"/>
            </a:pPr>
            <a:r>
              <a:rPr lang="en-US" dirty="0"/>
              <a:t>Parable of the Wheat and Tares – Matthew 13:24-43 – The risk of causing more harm than good in rooting out all that does not belong; call to let God sort it out in judgement</a:t>
            </a:r>
          </a:p>
          <a:p>
            <a:pPr marL="171450" indent="-171450">
              <a:buFont typeface="Arial" panose="020B0604020202020204" pitchFamily="34" charset="0"/>
              <a:buChar char="•"/>
            </a:pPr>
            <a:r>
              <a:rPr lang="en-US" dirty="0"/>
              <a:t>Jesus and the woman caught in adultery - John 8:1-11 – None of us are qualified to cast the first stone; how do we treat others who are struggling in sin</a:t>
            </a:r>
          </a:p>
          <a:p>
            <a:pPr marL="171450" indent="-171450">
              <a:buFont typeface="Arial" panose="020B0604020202020204" pitchFamily="34" charset="0"/>
              <a:buChar char="•"/>
            </a:pPr>
            <a:r>
              <a:rPr lang="en-US" dirty="0"/>
              <a:t>Jesus ate with sinners and tax collectors – Matthew 10:9-17 – “It is not the healthy who need a doctor; I desire mercy not sacrifice; I have not come to call the righteous, but sinners”</a:t>
            </a:r>
          </a:p>
          <a:p>
            <a:pPr marL="171450" indent="-171450">
              <a:buFont typeface="Arial" panose="020B0604020202020204" pitchFamily="34" charset="0"/>
              <a:buChar char="•"/>
            </a:pPr>
            <a:r>
              <a:rPr lang="en-US" dirty="0"/>
              <a:t>The Parable of the Good Samaritan – Luke 10:25-37 – The righteous are not the religious, but the merciful, the neighbor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Exactly who did Jesus dress down in his teachings?   The religious, the pious.   He came seeking reconciliation to the sinners – the OG minister of reconciliation Paul talks about in 2 Cor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The challenging relationship between the righteous and unrighteous</a:t>
            </a:r>
          </a:p>
          <a:p>
            <a:pPr marL="0" indent="0">
              <a:buFont typeface="Arial" panose="020B0604020202020204" pitchFamily="34" charset="0"/>
              <a:buNone/>
            </a:pPr>
            <a:endParaRPr lang="en-US" dirty="0"/>
          </a:p>
          <a:p>
            <a:r>
              <a:rPr lang="en-US" sz="1200" b="0" i="0" u="none" strike="noStrike" kern="1200" dirty="0">
                <a:solidFill>
                  <a:schemeClr val="tx1"/>
                </a:solidFill>
                <a:effectLst/>
                <a:latin typeface="+mn-lt"/>
                <a:ea typeface="+mn-ea"/>
                <a:cs typeface="+mn-cs"/>
              </a:rPr>
              <a:t>Seth </a:t>
            </a:r>
            <a:r>
              <a:rPr lang="en-US" sz="1200" b="0" i="0" u="none" strike="noStrike" kern="1200" dirty="0" err="1">
                <a:solidFill>
                  <a:schemeClr val="tx1"/>
                </a:solidFill>
                <a:effectLst/>
                <a:latin typeface="+mn-lt"/>
                <a:ea typeface="+mn-ea"/>
                <a:cs typeface="+mn-cs"/>
              </a:rPr>
              <a:t>Bonds’s</a:t>
            </a:r>
            <a:r>
              <a:rPr lang="en-US" sz="1200" b="0" i="0" u="none" strike="noStrike" kern="1200" dirty="0">
                <a:solidFill>
                  <a:schemeClr val="tx1"/>
                </a:solidFill>
                <a:effectLst/>
                <a:latin typeface="+mn-lt"/>
                <a:ea typeface="+mn-ea"/>
                <a:cs typeface="+mn-cs"/>
              </a:rPr>
              <a:t> testimony</a:t>
            </a:r>
          </a:p>
          <a:p>
            <a:r>
              <a:rPr lang="en-US" sz="1200" b="0" i="0" u="none" strike="noStrike" kern="1200" dirty="0">
                <a:solidFill>
                  <a:schemeClr val="tx1"/>
                </a:solidFill>
                <a:effectLst/>
                <a:latin typeface="+mn-lt"/>
                <a:ea typeface="+mn-ea"/>
                <a:cs typeface="+mn-cs"/>
              </a:rPr>
              <a:t>Other sins in the list — how do we respond?</a:t>
            </a:r>
          </a:p>
          <a:p>
            <a:r>
              <a:rPr lang="en-US" sz="1200" b="0" i="0" u="none" strike="noStrike" kern="1200" dirty="0">
                <a:solidFill>
                  <a:schemeClr val="tx1"/>
                </a:solidFill>
                <a:effectLst/>
                <a:latin typeface="+mn-lt"/>
                <a:ea typeface="+mn-ea"/>
                <a:cs typeface="+mn-cs"/>
              </a:rPr>
              <a:t>Divorce and remarriage — historical challenge — By comparison, how do we treat divorced people?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Matthew 5:9-12 (ESV) “Blessed are the peacemakers, for they shall be called sons of God.</a:t>
            </a:r>
          </a:p>
          <a:p>
            <a:r>
              <a:rPr lang="en-US" sz="1200" b="0" i="0" u="none" strike="noStrike" kern="1200" dirty="0">
                <a:solidFill>
                  <a:schemeClr val="tx1"/>
                </a:solidFill>
                <a:effectLst/>
                <a:latin typeface="+mn-lt"/>
                <a:ea typeface="+mn-ea"/>
                <a:cs typeface="+mn-cs"/>
              </a:rPr>
              <a:t>“Blessed are those who are persecuted for righteousness' sake, for theirs is the kingdom of heaven.</a:t>
            </a:r>
          </a:p>
          <a:p>
            <a:r>
              <a:rPr lang="en-US" sz="1200" b="0" i="0" u="none" strike="noStrike" kern="1200" dirty="0">
                <a:solidFill>
                  <a:schemeClr val="tx1"/>
                </a:solidFill>
                <a:effectLst/>
                <a:latin typeface="+mn-lt"/>
                <a:ea typeface="+mn-ea"/>
                <a:cs typeface="+mn-cs"/>
              </a:rPr>
              <a:t>“Blessed are you when others revile you and persecute you and utter all kinds of evil against you falsely on my account. Rejoice and be glad, for your reward is great in heaven, for so they persecuted the prophets who were before you.</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44D8E2C-9340-F34B-B998-7CF60C19173D}" type="slidenum">
              <a:rPr lang="en-US" smtClean="0"/>
              <a:t>14</a:t>
            </a:fld>
            <a:endParaRPr lang="en-US"/>
          </a:p>
        </p:txBody>
      </p:sp>
    </p:spTree>
    <p:extLst>
      <p:ext uri="{BB962C8B-B14F-4D97-AF65-F5344CB8AC3E}">
        <p14:creationId xmlns:p14="http://schemas.microsoft.com/office/powerpoint/2010/main" val="656160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 Corinthians 6:12-20 (ESV) “All things are lawful for me,” but not all things are helpful. “All things are lawful for me,” but I will not be dominated by anything. “Food is meant for the stomach and the stomach for food”—and God will destroy both one and the other. The body is not meant for sexual immorality, but for the Lord, and the Lord for the body. And God raised the Lord and will also raise us up by his power. Do you not know that your bodies are members of Christ? Shall I then take the members of Christ and make them members of a prostitute? Never! Or do you not know that he who is joined to a prostitute becomes one body with her? For, as it is written, “The two will become one flesh.” But he who is joined to the Lord becomes one spirit with him. Flee from sexual immorality. Every other sin a person commits is outside the body, but the sexually immoral person sins against his own body. Or do you not know that your body is a temple of the Holy Spirit within you, whom you have from God? You are not your own, for you were bought with a price. So glorify God in your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b="0" i="0" u="none" strike="noStrike" kern="1200" dirty="0">
                <a:solidFill>
                  <a:schemeClr val="tx1"/>
                </a:solidFill>
                <a:effectLst/>
                <a:latin typeface="+mn-lt"/>
                <a:ea typeface="+mn-ea"/>
                <a:cs typeface="+mn-cs"/>
              </a:rPr>
              <a:t>Addicting nature o</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Flee sexual immorality</a:t>
            </a:r>
          </a:p>
          <a:p>
            <a:r>
              <a:rPr lang="en-US" sz="1200" b="0" i="0" u="none" strike="noStrike" kern="1200" dirty="0">
                <a:solidFill>
                  <a:schemeClr val="tx1"/>
                </a:solidFill>
                <a:effectLst/>
                <a:latin typeface="+mn-lt"/>
                <a:ea typeface="+mn-ea"/>
                <a:cs typeface="+mn-cs"/>
              </a:rPr>
              <a:t>What about cultivating non-sexual but romantic interests?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144D8E2C-9340-F34B-B998-7CF60C19173D}" type="slidenum">
              <a:rPr lang="en-US" smtClean="0"/>
              <a:t>15</a:t>
            </a:fld>
            <a:endParaRPr lang="en-US"/>
          </a:p>
        </p:txBody>
      </p:sp>
    </p:spTree>
    <p:extLst>
      <p:ext uri="{BB962C8B-B14F-4D97-AF65-F5344CB8AC3E}">
        <p14:creationId xmlns:p14="http://schemas.microsoft.com/office/powerpoint/2010/main" val="186251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4D8E2C-9340-F34B-B998-7CF60C19173D}" type="slidenum">
              <a:rPr lang="en-US" smtClean="0"/>
              <a:t>3</a:t>
            </a:fld>
            <a:endParaRPr lang="en-US"/>
          </a:p>
        </p:txBody>
      </p:sp>
    </p:spTree>
    <p:extLst>
      <p:ext uri="{BB962C8B-B14F-4D97-AF65-F5344CB8AC3E}">
        <p14:creationId xmlns:p14="http://schemas.microsoft.com/office/powerpoint/2010/main" val="416391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NOTES: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We are the result of a creative God</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Our natures are created and they come in one of two state categories</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Male</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Female</a:t>
            </a:r>
          </a:p>
          <a:p>
            <a:pPr marL="171450" lvl="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God created us male and female</a:t>
            </a: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He created us distinctly to be complimentary to each other – and families/propagations comes through leaving and cleaving</a:t>
            </a:r>
          </a:p>
          <a:p>
            <a:pPr marL="171450" lvl="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Warning from Genesis and temptation in second guessing God’s intent</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Did God not say</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This is not so???</a:t>
            </a:r>
          </a:p>
          <a:p>
            <a:pPr marL="628650" lvl="1"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Are we trying to make ourselves God?</a:t>
            </a:r>
          </a:p>
          <a:p>
            <a:pPr marL="171450" lvl="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144D8E2C-9340-F34B-B998-7CF60C19173D}" type="slidenum">
              <a:rPr lang="en-US" smtClean="0"/>
              <a:t>6</a:t>
            </a:fld>
            <a:endParaRPr lang="en-US"/>
          </a:p>
        </p:txBody>
      </p:sp>
    </p:spTree>
    <p:extLst>
      <p:ext uri="{BB962C8B-B14F-4D97-AF65-F5344CB8AC3E}">
        <p14:creationId xmlns:p14="http://schemas.microsoft.com/office/powerpoint/2010/main" val="220426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4D8E2C-9340-F34B-B998-7CF60C19173D}" type="slidenum">
              <a:rPr lang="en-US" smtClean="0"/>
              <a:t>7</a:t>
            </a:fld>
            <a:endParaRPr lang="en-US"/>
          </a:p>
        </p:txBody>
      </p:sp>
    </p:spTree>
    <p:extLst>
      <p:ext uri="{BB962C8B-B14F-4D97-AF65-F5344CB8AC3E}">
        <p14:creationId xmlns:p14="http://schemas.microsoft.com/office/powerpoint/2010/main" val="1243042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live in the age of free sex:</a:t>
            </a:r>
          </a:p>
          <a:p>
            <a:pPr marL="228600" indent="-228600">
              <a:buAutoNum type="arabicPeriod"/>
            </a:pPr>
            <a:r>
              <a:rPr lang="en-US" dirty="0"/>
              <a:t>Birth control</a:t>
            </a:r>
          </a:p>
          <a:p>
            <a:pPr marL="228600" indent="-228600">
              <a:buAutoNum type="arabicPeriod"/>
            </a:pPr>
            <a:r>
              <a:rPr lang="en-US" dirty="0"/>
              <a:t>Perception of consequences</a:t>
            </a:r>
          </a:p>
          <a:p>
            <a:pPr marL="685800" lvl="1" indent="-228600">
              <a:buAutoNum type="arabicPeriod"/>
            </a:pPr>
            <a:r>
              <a:rPr lang="en-US" dirty="0"/>
              <a:t>Abortion</a:t>
            </a:r>
          </a:p>
          <a:p>
            <a:pPr marL="685800" lvl="1" indent="-228600">
              <a:buAutoNum type="arabicPeriod"/>
            </a:pPr>
            <a:r>
              <a:rPr lang="en-US" dirty="0"/>
              <a:t>Emotional/psychological impacts</a:t>
            </a:r>
          </a:p>
          <a:p>
            <a:pPr marL="685800" lvl="1" indent="-228600">
              <a:buAutoNum type="arabicPeriod"/>
            </a:pPr>
            <a:r>
              <a:rPr lang="en-US" dirty="0"/>
              <a:t>Led to the MeToo movement – really the modern framework/law for sexual relationships</a:t>
            </a:r>
          </a:p>
        </p:txBody>
      </p:sp>
      <p:sp>
        <p:nvSpPr>
          <p:cNvPr id="4" name="Slide Number Placeholder 3"/>
          <p:cNvSpPr>
            <a:spLocks noGrp="1"/>
          </p:cNvSpPr>
          <p:nvPr>
            <p:ph type="sldNum" sz="quarter" idx="5"/>
          </p:nvPr>
        </p:nvSpPr>
        <p:spPr/>
        <p:txBody>
          <a:bodyPr/>
          <a:lstStyle/>
          <a:p>
            <a:fld id="{144D8E2C-9340-F34B-B998-7CF60C19173D}" type="slidenum">
              <a:rPr lang="en-US" smtClean="0"/>
              <a:t>8</a:t>
            </a:fld>
            <a:endParaRPr lang="en-US"/>
          </a:p>
        </p:txBody>
      </p:sp>
    </p:spTree>
    <p:extLst>
      <p:ext uri="{BB962C8B-B14F-4D97-AF65-F5344CB8AC3E}">
        <p14:creationId xmlns:p14="http://schemas.microsoft.com/office/powerpoint/2010/main" val="2540137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1: We used to be</a:t>
            </a:r>
          </a:p>
          <a:p>
            <a:r>
              <a:rPr lang="en-US" dirty="0"/>
              <a:t>Answer 2: The world is</a:t>
            </a:r>
          </a:p>
          <a:p>
            <a:endParaRPr lang="en-US" dirty="0"/>
          </a:p>
          <a:p>
            <a:r>
              <a:rPr lang="en-US" dirty="0"/>
              <a:t>Thoughts for consideration</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Church is not comprised of sinlessly perfect people but of sinners saved by mercy—accept one another as Christ accepted you</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144D8E2C-9340-F34B-B998-7CF60C19173D}" type="slidenum">
              <a:rPr lang="en-US" smtClean="0"/>
              <a:t>10</a:t>
            </a:fld>
            <a:endParaRPr lang="en-US"/>
          </a:p>
        </p:txBody>
      </p:sp>
    </p:spTree>
    <p:extLst>
      <p:ext uri="{BB962C8B-B14F-4D97-AF65-F5344CB8AC3E}">
        <p14:creationId xmlns:p14="http://schemas.microsoft.com/office/powerpoint/2010/main" val="328397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5:8-12 (ESV) “Blessed are the pure in heart, for they shall see God.</a:t>
            </a:r>
          </a:p>
          <a:p>
            <a:r>
              <a:rPr lang="en-US" dirty="0"/>
              <a:t>“Blessed are the peacemakers, for they shall be called sons of God.</a:t>
            </a:r>
          </a:p>
          <a:p>
            <a:r>
              <a:rPr lang="en-US" dirty="0"/>
              <a:t>“Blessed are those who are persecuted for righteousness' sake, for theirs is the kingdom of heaven.</a:t>
            </a:r>
          </a:p>
          <a:p>
            <a:r>
              <a:rPr lang="en-US" dirty="0"/>
              <a:t>“Blessed are you when others revile you and persecute you and utter all kinds of evil against you falsely on my account. Rejoice and be glad, for your reward is great in heaven, for so they persecuted the prophets who were before you.</a:t>
            </a:r>
          </a:p>
        </p:txBody>
      </p:sp>
      <p:sp>
        <p:nvSpPr>
          <p:cNvPr id="4" name="Slide Number Placeholder 3"/>
          <p:cNvSpPr>
            <a:spLocks noGrp="1"/>
          </p:cNvSpPr>
          <p:nvPr>
            <p:ph type="sldNum" sz="quarter" idx="5"/>
          </p:nvPr>
        </p:nvSpPr>
        <p:spPr/>
        <p:txBody>
          <a:bodyPr/>
          <a:lstStyle/>
          <a:p>
            <a:fld id="{144D8E2C-9340-F34B-B998-7CF60C19173D}" type="slidenum">
              <a:rPr lang="en-US" smtClean="0"/>
              <a:t>11</a:t>
            </a:fld>
            <a:endParaRPr lang="en-US"/>
          </a:p>
        </p:txBody>
      </p:sp>
    </p:spTree>
    <p:extLst>
      <p:ext uri="{BB962C8B-B14F-4D97-AF65-F5344CB8AC3E}">
        <p14:creationId xmlns:p14="http://schemas.microsoft.com/office/powerpoint/2010/main" val="424681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4D8E2C-9340-F34B-B998-7CF60C19173D}" type="slidenum">
              <a:rPr lang="en-US" smtClean="0"/>
              <a:t>12</a:t>
            </a:fld>
            <a:endParaRPr lang="en-US"/>
          </a:p>
        </p:txBody>
      </p:sp>
    </p:spTree>
    <p:extLst>
      <p:ext uri="{BB962C8B-B14F-4D97-AF65-F5344CB8AC3E}">
        <p14:creationId xmlns:p14="http://schemas.microsoft.com/office/powerpoint/2010/main" val="1723930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Jude 1:17-23 (ESV) But you must remember, beloved, the predictions of the apostles of our Lord Jesus Christ. They said to you, “In the last time there will be scoffers, following their own ungodly passions.” It is these who cause divisions, worldly people, devoid of the Spirit. But you, beloved, building yourselves up in your most holy faith and praying in the Holy Spirit, keep yourselves in the love of God, waiting for the mercy of our Lord Jesus Christ that leads to eternal life. And have mercy on those who doubt; save others by snatching them out of the fire; to others show mercy with fear, hating even the garment stained by the flesh.</a:t>
            </a:r>
          </a:p>
        </p:txBody>
      </p:sp>
      <p:sp>
        <p:nvSpPr>
          <p:cNvPr id="4" name="Slide Number Placeholder 3"/>
          <p:cNvSpPr>
            <a:spLocks noGrp="1"/>
          </p:cNvSpPr>
          <p:nvPr>
            <p:ph type="sldNum" sz="quarter" idx="5"/>
          </p:nvPr>
        </p:nvSpPr>
        <p:spPr/>
        <p:txBody>
          <a:bodyPr/>
          <a:lstStyle/>
          <a:p>
            <a:fld id="{144D8E2C-9340-F34B-B998-7CF60C19173D}" type="slidenum">
              <a:rPr lang="en-US" smtClean="0"/>
              <a:t>13</a:t>
            </a:fld>
            <a:endParaRPr lang="en-US"/>
          </a:p>
        </p:txBody>
      </p:sp>
    </p:spTree>
    <p:extLst>
      <p:ext uri="{BB962C8B-B14F-4D97-AF65-F5344CB8AC3E}">
        <p14:creationId xmlns:p14="http://schemas.microsoft.com/office/powerpoint/2010/main" val="3052285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62C5-DB45-29CB-3D7C-F0F705649E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33FBCE-9308-8055-F940-D86677EEA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0B14AC-F62A-3440-4C10-DB4EB69740EE}"/>
              </a:ext>
            </a:extLst>
          </p:cNvPr>
          <p:cNvSpPr>
            <a:spLocks noGrp="1"/>
          </p:cNvSpPr>
          <p:nvPr>
            <p:ph type="dt" sz="half" idx="10"/>
          </p:nvPr>
        </p:nvSpPr>
        <p:spPr/>
        <p:txBody>
          <a:bodyPr/>
          <a:lstStyle/>
          <a:p>
            <a:fld id="{CABA96A1-ED41-4249-921C-DB11ACCB7641}" type="datetimeFigureOut">
              <a:rPr lang="en-US" smtClean="0"/>
              <a:t>3/25/23</a:t>
            </a:fld>
            <a:endParaRPr lang="en-US"/>
          </a:p>
        </p:txBody>
      </p:sp>
      <p:sp>
        <p:nvSpPr>
          <p:cNvPr id="5" name="Footer Placeholder 4">
            <a:extLst>
              <a:ext uri="{FF2B5EF4-FFF2-40B4-BE49-F238E27FC236}">
                <a16:creationId xmlns:a16="http://schemas.microsoft.com/office/drawing/2014/main" id="{751DF991-FB38-418A-FF60-BBB989D5B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C5CFD-857B-606C-669D-E5A2574903B4}"/>
              </a:ext>
            </a:extLst>
          </p:cNvPr>
          <p:cNvSpPr>
            <a:spLocks noGrp="1"/>
          </p:cNvSpPr>
          <p:nvPr>
            <p:ph type="sldNum" sz="quarter" idx="12"/>
          </p:nvPr>
        </p:nvSpPr>
        <p:spPr/>
        <p:txBody>
          <a:bodyPr/>
          <a:lstStyle/>
          <a:p>
            <a:fld id="{C705349A-4434-1A41-8A35-D801BED7A979}" type="slidenum">
              <a:rPr lang="en-US" smtClean="0"/>
              <a:t>‹#›</a:t>
            </a:fld>
            <a:endParaRPr lang="en-US"/>
          </a:p>
        </p:txBody>
      </p:sp>
      <p:pic>
        <p:nvPicPr>
          <p:cNvPr id="9" name="Picture 8" descr="A pair of glasses on a table&#10;&#10;Description automatically generated with medium confidence">
            <a:extLst>
              <a:ext uri="{FF2B5EF4-FFF2-40B4-BE49-F238E27FC236}">
                <a16:creationId xmlns:a16="http://schemas.microsoft.com/office/drawing/2014/main" id="{8A76FEEB-5D20-7A98-8BBD-D18B6473F4CA}"/>
              </a:ext>
            </a:extLst>
          </p:cNvPr>
          <p:cNvPicPr>
            <a:picLocks noChangeAspect="1"/>
          </p:cNvPicPr>
          <p:nvPr userDrawn="1"/>
        </p:nvPicPr>
        <p:blipFill>
          <a:blip r:embed="rId2"/>
          <a:stretch>
            <a:fillRect/>
          </a:stretch>
        </p:blipFill>
        <p:spPr>
          <a:xfrm>
            <a:off x="-98685" y="-1320800"/>
            <a:ext cx="12290685" cy="8193790"/>
          </a:xfrm>
          <a:prstGeom prst="rect">
            <a:avLst/>
          </a:prstGeom>
        </p:spPr>
      </p:pic>
    </p:spTree>
    <p:extLst>
      <p:ext uri="{BB962C8B-B14F-4D97-AF65-F5344CB8AC3E}">
        <p14:creationId xmlns:p14="http://schemas.microsoft.com/office/powerpoint/2010/main" val="250911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7D81A-DD85-E522-D1B2-E5F96AB193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2E2ACC-E7EA-787F-AF52-052A54B8D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D5074-4CB3-AAD2-593F-FAFFCCBF73F7}"/>
              </a:ext>
            </a:extLst>
          </p:cNvPr>
          <p:cNvSpPr>
            <a:spLocks noGrp="1"/>
          </p:cNvSpPr>
          <p:nvPr>
            <p:ph type="dt" sz="half" idx="10"/>
          </p:nvPr>
        </p:nvSpPr>
        <p:spPr/>
        <p:txBody>
          <a:bodyPr/>
          <a:lstStyle/>
          <a:p>
            <a:fld id="{CABA96A1-ED41-4249-921C-DB11ACCB7641}" type="datetimeFigureOut">
              <a:rPr lang="en-US" smtClean="0"/>
              <a:t>3/25/23</a:t>
            </a:fld>
            <a:endParaRPr lang="en-US"/>
          </a:p>
        </p:txBody>
      </p:sp>
      <p:sp>
        <p:nvSpPr>
          <p:cNvPr id="5" name="Footer Placeholder 4">
            <a:extLst>
              <a:ext uri="{FF2B5EF4-FFF2-40B4-BE49-F238E27FC236}">
                <a16:creationId xmlns:a16="http://schemas.microsoft.com/office/drawing/2014/main" id="{4A0670EB-AF84-3E05-5415-39C5BBE0F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BB11E-5836-23E2-3A44-4B57D1F4D385}"/>
              </a:ext>
            </a:extLst>
          </p:cNvPr>
          <p:cNvSpPr>
            <a:spLocks noGrp="1"/>
          </p:cNvSpPr>
          <p:nvPr>
            <p:ph type="sldNum" sz="quarter" idx="12"/>
          </p:nvPr>
        </p:nvSpPr>
        <p:spPr/>
        <p:txBody>
          <a:bodyPr/>
          <a:lstStyle/>
          <a:p>
            <a:fld id="{C705349A-4434-1A41-8A35-D801BED7A979}" type="slidenum">
              <a:rPr lang="en-US" smtClean="0"/>
              <a:t>‹#›</a:t>
            </a:fld>
            <a:endParaRPr lang="en-US"/>
          </a:p>
        </p:txBody>
      </p:sp>
    </p:spTree>
    <p:extLst>
      <p:ext uri="{BB962C8B-B14F-4D97-AF65-F5344CB8AC3E}">
        <p14:creationId xmlns:p14="http://schemas.microsoft.com/office/powerpoint/2010/main" val="214911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7405F-B5C6-607D-64AF-75A38930DD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5411FA-3E92-8158-711A-5CF7B1A4BA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E8021-2E80-718D-1167-1F9DA85D9E1E}"/>
              </a:ext>
            </a:extLst>
          </p:cNvPr>
          <p:cNvSpPr>
            <a:spLocks noGrp="1"/>
          </p:cNvSpPr>
          <p:nvPr>
            <p:ph type="dt" sz="half" idx="10"/>
          </p:nvPr>
        </p:nvSpPr>
        <p:spPr/>
        <p:txBody>
          <a:bodyPr/>
          <a:lstStyle/>
          <a:p>
            <a:fld id="{CABA96A1-ED41-4249-921C-DB11ACCB7641}" type="datetimeFigureOut">
              <a:rPr lang="en-US" smtClean="0"/>
              <a:t>3/25/23</a:t>
            </a:fld>
            <a:endParaRPr lang="en-US"/>
          </a:p>
        </p:txBody>
      </p:sp>
      <p:sp>
        <p:nvSpPr>
          <p:cNvPr id="5" name="Footer Placeholder 4">
            <a:extLst>
              <a:ext uri="{FF2B5EF4-FFF2-40B4-BE49-F238E27FC236}">
                <a16:creationId xmlns:a16="http://schemas.microsoft.com/office/drawing/2014/main" id="{2028CFDE-8441-FAC5-9709-03D9133F7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064BB-BFA1-4134-0AF0-4084FE892641}"/>
              </a:ext>
            </a:extLst>
          </p:cNvPr>
          <p:cNvSpPr>
            <a:spLocks noGrp="1"/>
          </p:cNvSpPr>
          <p:nvPr>
            <p:ph type="sldNum" sz="quarter" idx="12"/>
          </p:nvPr>
        </p:nvSpPr>
        <p:spPr/>
        <p:txBody>
          <a:bodyPr/>
          <a:lstStyle/>
          <a:p>
            <a:fld id="{C705349A-4434-1A41-8A35-D801BED7A979}" type="slidenum">
              <a:rPr lang="en-US" smtClean="0"/>
              <a:t>‹#›</a:t>
            </a:fld>
            <a:endParaRPr lang="en-US"/>
          </a:p>
        </p:txBody>
      </p:sp>
    </p:spTree>
    <p:extLst>
      <p:ext uri="{BB962C8B-B14F-4D97-AF65-F5344CB8AC3E}">
        <p14:creationId xmlns:p14="http://schemas.microsoft.com/office/powerpoint/2010/main" val="185004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8BBD6-97A6-D8F1-42CD-7595009A9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8C01E-2ACE-9DB5-55EC-509A5D2F47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2DEC8-A70A-E443-E601-6741AC8075BF}"/>
              </a:ext>
            </a:extLst>
          </p:cNvPr>
          <p:cNvSpPr>
            <a:spLocks noGrp="1"/>
          </p:cNvSpPr>
          <p:nvPr>
            <p:ph type="dt" sz="half" idx="10"/>
          </p:nvPr>
        </p:nvSpPr>
        <p:spPr/>
        <p:txBody>
          <a:bodyPr/>
          <a:lstStyle/>
          <a:p>
            <a:fld id="{CABA96A1-ED41-4249-921C-DB11ACCB7641}" type="datetimeFigureOut">
              <a:rPr lang="en-US" smtClean="0"/>
              <a:t>3/25/23</a:t>
            </a:fld>
            <a:endParaRPr lang="en-US"/>
          </a:p>
        </p:txBody>
      </p:sp>
      <p:sp>
        <p:nvSpPr>
          <p:cNvPr id="5" name="Footer Placeholder 4">
            <a:extLst>
              <a:ext uri="{FF2B5EF4-FFF2-40B4-BE49-F238E27FC236}">
                <a16:creationId xmlns:a16="http://schemas.microsoft.com/office/drawing/2014/main" id="{254D2410-727B-DC73-E0DB-A48C1EE093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0E592-FFE1-108B-56C8-E42513BDBC27}"/>
              </a:ext>
            </a:extLst>
          </p:cNvPr>
          <p:cNvSpPr>
            <a:spLocks noGrp="1"/>
          </p:cNvSpPr>
          <p:nvPr>
            <p:ph type="sldNum" sz="quarter" idx="12"/>
          </p:nvPr>
        </p:nvSpPr>
        <p:spPr/>
        <p:txBody>
          <a:bodyPr/>
          <a:lstStyle/>
          <a:p>
            <a:fld id="{C705349A-4434-1A41-8A35-D801BED7A979}" type="slidenum">
              <a:rPr lang="en-US" smtClean="0"/>
              <a:t>‹#›</a:t>
            </a:fld>
            <a:endParaRPr lang="en-US"/>
          </a:p>
        </p:txBody>
      </p:sp>
      <p:pic>
        <p:nvPicPr>
          <p:cNvPr id="9" name="Picture 8" descr="A pair of glasses on a table&#10;&#10;Description automatically generated with medium confidence">
            <a:extLst>
              <a:ext uri="{FF2B5EF4-FFF2-40B4-BE49-F238E27FC236}">
                <a16:creationId xmlns:a16="http://schemas.microsoft.com/office/drawing/2014/main" id="{5FF8D725-2EC9-40BB-4E62-EFB44B7E8C93}"/>
              </a:ext>
            </a:extLst>
          </p:cNvPr>
          <p:cNvPicPr>
            <a:picLocks noChangeAspect="1"/>
          </p:cNvPicPr>
          <p:nvPr userDrawn="1"/>
        </p:nvPicPr>
        <p:blipFill>
          <a:blip r:embed="rId2"/>
          <a:stretch>
            <a:fillRect/>
          </a:stretch>
        </p:blipFill>
        <p:spPr>
          <a:xfrm>
            <a:off x="0" y="-1182557"/>
            <a:ext cx="12192000" cy="8040557"/>
          </a:xfrm>
          <a:prstGeom prst="rect">
            <a:avLst/>
          </a:prstGeom>
        </p:spPr>
      </p:pic>
    </p:spTree>
    <p:extLst>
      <p:ext uri="{BB962C8B-B14F-4D97-AF65-F5344CB8AC3E}">
        <p14:creationId xmlns:p14="http://schemas.microsoft.com/office/powerpoint/2010/main" val="19506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DF0C76-1C73-147C-357A-F61056370681}"/>
              </a:ext>
            </a:extLst>
          </p:cNvPr>
          <p:cNvSpPr>
            <a:spLocks noGrp="1"/>
          </p:cNvSpPr>
          <p:nvPr>
            <p:ph type="dt" sz="half" idx="10"/>
          </p:nvPr>
        </p:nvSpPr>
        <p:spPr/>
        <p:txBody>
          <a:bodyPr/>
          <a:lstStyle/>
          <a:p>
            <a:fld id="{CABA96A1-ED41-4249-921C-DB11ACCB7641}" type="datetimeFigureOut">
              <a:rPr lang="en-US" smtClean="0"/>
              <a:t>3/25/23</a:t>
            </a:fld>
            <a:endParaRPr lang="en-US"/>
          </a:p>
        </p:txBody>
      </p:sp>
      <p:sp>
        <p:nvSpPr>
          <p:cNvPr id="5" name="Footer Placeholder 4">
            <a:extLst>
              <a:ext uri="{FF2B5EF4-FFF2-40B4-BE49-F238E27FC236}">
                <a16:creationId xmlns:a16="http://schemas.microsoft.com/office/drawing/2014/main" id="{4C9C9881-12A4-0E92-AC29-D21FC45F4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68A080-9C37-9BAA-F60E-A55568E0431A}"/>
              </a:ext>
            </a:extLst>
          </p:cNvPr>
          <p:cNvSpPr>
            <a:spLocks noGrp="1"/>
          </p:cNvSpPr>
          <p:nvPr>
            <p:ph type="sldNum" sz="quarter" idx="12"/>
          </p:nvPr>
        </p:nvSpPr>
        <p:spPr/>
        <p:txBody>
          <a:bodyPr/>
          <a:lstStyle/>
          <a:p>
            <a:fld id="{C705349A-4434-1A41-8A35-D801BED7A979}" type="slidenum">
              <a:rPr lang="en-US" smtClean="0"/>
              <a:t>‹#›</a:t>
            </a:fld>
            <a:endParaRPr lang="en-US"/>
          </a:p>
        </p:txBody>
      </p:sp>
      <p:sp>
        <p:nvSpPr>
          <p:cNvPr id="8" name="Rectangle 7">
            <a:extLst>
              <a:ext uri="{FF2B5EF4-FFF2-40B4-BE49-F238E27FC236}">
                <a16:creationId xmlns:a16="http://schemas.microsoft.com/office/drawing/2014/main" id="{F49659F8-505B-08A0-5033-17F9550EBD6A}"/>
              </a:ext>
            </a:extLst>
          </p:cNvPr>
          <p:cNvSpPr/>
          <p:nvPr userDrawn="1"/>
        </p:nvSpPr>
        <p:spPr>
          <a:xfrm>
            <a:off x="-493061" y="-156992"/>
            <a:ext cx="12831581" cy="75700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D712A-A035-FCEC-2FAC-1DC466AA24FD}"/>
              </a:ext>
            </a:extLst>
          </p:cNvPr>
          <p:cNvSpPr>
            <a:spLocks noGrp="1"/>
          </p:cNvSpPr>
          <p:nvPr>
            <p:ph type="title"/>
          </p:nvPr>
        </p:nvSpPr>
        <p:spPr>
          <a:xfrm>
            <a:off x="831850" y="457713"/>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5F95589-32E5-4571-EDFB-AB5126F1F3DC}"/>
              </a:ext>
            </a:extLst>
          </p:cNvPr>
          <p:cNvSpPr>
            <a:spLocks noGrp="1"/>
          </p:cNvSpPr>
          <p:nvPr>
            <p:ph type="body" idx="1"/>
          </p:nvPr>
        </p:nvSpPr>
        <p:spPr>
          <a:xfrm>
            <a:off x="831850" y="312550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0" name="Picture 9" descr="A pair of glasses on a table&#10;&#10;Description automatically generated with medium confidence">
            <a:extLst>
              <a:ext uri="{FF2B5EF4-FFF2-40B4-BE49-F238E27FC236}">
                <a16:creationId xmlns:a16="http://schemas.microsoft.com/office/drawing/2014/main" id="{5EA50071-7DDB-119F-9553-45DAD2AB76EC}"/>
              </a:ext>
            </a:extLst>
          </p:cNvPr>
          <p:cNvPicPr>
            <a:picLocks noChangeAspect="1"/>
          </p:cNvPicPr>
          <p:nvPr userDrawn="1"/>
        </p:nvPicPr>
        <p:blipFill>
          <a:blip r:embed="rId2">
            <a:alphaModFix amt="52000"/>
          </a:blip>
          <a:stretch>
            <a:fillRect/>
          </a:stretch>
        </p:blipFill>
        <p:spPr>
          <a:xfrm>
            <a:off x="-304800" y="-283029"/>
            <a:ext cx="12831580" cy="8554387"/>
          </a:xfrm>
          <a:prstGeom prst="rect">
            <a:avLst/>
          </a:prstGeom>
        </p:spPr>
      </p:pic>
    </p:spTree>
    <p:extLst>
      <p:ext uri="{BB962C8B-B14F-4D97-AF65-F5344CB8AC3E}">
        <p14:creationId xmlns:p14="http://schemas.microsoft.com/office/powerpoint/2010/main" val="98031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82B-30DD-4058-F3DB-B62D938F3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24766-0268-4660-E702-F707E9DE2C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B43D26-7349-0561-9A3C-A48453F8B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B25A5E-E925-084F-8589-837DB4349FAD}"/>
              </a:ext>
            </a:extLst>
          </p:cNvPr>
          <p:cNvSpPr>
            <a:spLocks noGrp="1"/>
          </p:cNvSpPr>
          <p:nvPr>
            <p:ph type="dt" sz="half" idx="10"/>
          </p:nvPr>
        </p:nvSpPr>
        <p:spPr/>
        <p:txBody>
          <a:bodyPr/>
          <a:lstStyle/>
          <a:p>
            <a:fld id="{CABA96A1-ED41-4249-921C-DB11ACCB7641}" type="datetimeFigureOut">
              <a:rPr lang="en-US" smtClean="0"/>
              <a:t>3/25/23</a:t>
            </a:fld>
            <a:endParaRPr lang="en-US"/>
          </a:p>
        </p:txBody>
      </p:sp>
      <p:sp>
        <p:nvSpPr>
          <p:cNvPr id="6" name="Footer Placeholder 5">
            <a:extLst>
              <a:ext uri="{FF2B5EF4-FFF2-40B4-BE49-F238E27FC236}">
                <a16:creationId xmlns:a16="http://schemas.microsoft.com/office/drawing/2014/main" id="{9BC1C588-A69B-79A3-11F6-73C3CEECD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AB81B-D4F7-AE8A-070A-EBB33A220D54}"/>
              </a:ext>
            </a:extLst>
          </p:cNvPr>
          <p:cNvSpPr>
            <a:spLocks noGrp="1"/>
          </p:cNvSpPr>
          <p:nvPr>
            <p:ph type="sldNum" sz="quarter" idx="12"/>
          </p:nvPr>
        </p:nvSpPr>
        <p:spPr/>
        <p:txBody>
          <a:bodyPr/>
          <a:lstStyle/>
          <a:p>
            <a:fld id="{C705349A-4434-1A41-8A35-D801BED7A979}" type="slidenum">
              <a:rPr lang="en-US" smtClean="0"/>
              <a:t>‹#›</a:t>
            </a:fld>
            <a:endParaRPr lang="en-US"/>
          </a:p>
        </p:txBody>
      </p:sp>
    </p:spTree>
    <p:extLst>
      <p:ext uri="{BB962C8B-B14F-4D97-AF65-F5344CB8AC3E}">
        <p14:creationId xmlns:p14="http://schemas.microsoft.com/office/powerpoint/2010/main" val="220958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DEB60-BBCF-01D9-9306-2D6D07F534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43EB0F-7AA9-DE5A-D03B-C15279AA37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03D902-5A27-D795-7328-141162855A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5DEA3A-07E4-E9DA-48AE-BECA82B2D7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E4CE7E-D1F2-020E-2CA8-C228D46E2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1A386B-23C9-EA18-E5A2-EFDE97F8869A}"/>
              </a:ext>
            </a:extLst>
          </p:cNvPr>
          <p:cNvSpPr>
            <a:spLocks noGrp="1"/>
          </p:cNvSpPr>
          <p:nvPr>
            <p:ph type="dt" sz="half" idx="10"/>
          </p:nvPr>
        </p:nvSpPr>
        <p:spPr/>
        <p:txBody>
          <a:bodyPr/>
          <a:lstStyle/>
          <a:p>
            <a:fld id="{CABA96A1-ED41-4249-921C-DB11ACCB7641}" type="datetimeFigureOut">
              <a:rPr lang="en-US" smtClean="0"/>
              <a:t>3/25/23</a:t>
            </a:fld>
            <a:endParaRPr lang="en-US"/>
          </a:p>
        </p:txBody>
      </p:sp>
      <p:sp>
        <p:nvSpPr>
          <p:cNvPr id="8" name="Footer Placeholder 7">
            <a:extLst>
              <a:ext uri="{FF2B5EF4-FFF2-40B4-BE49-F238E27FC236}">
                <a16:creationId xmlns:a16="http://schemas.microsoft.com/office/drawing/2014/main" id="{49124333-BF09-4A3C-BBF8-BEA7EFCAAC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746175-43F4-10E9-0545-B8E99CF4DE89}"/>
              </a:ext>
            </a:extLst>
          </p:cNvPr>
          <p:cNvSpPr>
            <a:spLocks noGrp="1"/>
          </p:cNvSpPr>
          <p:nvPr>
            <p:ph type="sldNum" sz="quarter" idx="12"/>
          </p:nvPr>
        </p:nvSpPr>
        <p:spPr/>
        <p:txBody>
          <a:bodyPr/>
          <a:lstStyle/>
          <a:p>
            <a:fld id="{C705349A-4434-1A41-8A35-D801BED7A979}" type="slidenum">
              <a:rPr lang="en-US" smtClean="0"/>
              <a:t>‹#›</a:t>
            </a:fld>
            <a:endParaRPr lang="en-US"/>
          </a:p>
        </p:txBody>
      </p:sp>
    </p:spTree>
    <p:extLst>
      <p:ext uri="{BB962C8B-B14F-4D97-AF65-F5344CB8AC3E}">
        <p14:creationId xmlns:p14="http://schemas.microsoft.com/office/powerpoint/2010/main" val="180031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B0A2-4F13-AD66-21FF-2C42695FB9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2EB94-FFF8-DCC8-4971-4EC8B0B16116}"/>
              </a:ext>
            </a:extLst>
          </p:cNvPr>
          <p:cNvSpPr>
            <a:spLocks noGrp="1"/>
          </p:cNvSpPr>
          <p:nvPr>
            <p:ph type="dt" sz="half" idx="10"/>
          </p:nvPr>
        </p:nvSpPr>
        <p:spPr/>
        <p:txBody>
          <a:bodyPr/>
          <a:lstStyle/>
          <a:p>
            <a:fld id="{CABA96A1-ED41-4249-921C-DB11ACCB7641}" type="datetimeFigureOut">
              <a:rPr lang="en-US" smtClean="0"/>
              <a:t>3/25/23</a:t>
            </a:fld>
            <a:endParaRPr lang="en-US"/>
          </a:p>
        </p:txBody>
      </p:sp>
      <p:sp>
        <p:nvSpPr>
          <p:cNvPr id="4" name="Footer Placeholder 3">
            <a:extLst>
              <a:ext uri="{FF2B5EF4-FFF2-40B4-BE49-F238E27FC236}">
                <a16:creationId xmlns:a16="http://schemas.microsoft.com/office/drawing/2014/main" id="{4E81EDFA-AA89-6C56-7C0B-6E45D82D5B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62267D-A744-0469-84B1-5750794F9A27}"/>
              </a:ext>
            </a:extLst>
          </p:cNvPr>
          <p:cNvSpPr>
            <a:spLocks noGrp="1"/>
          </p:cNvSpPr>
          <p:nvPr>
            <p:ph type="sldNum" sz="quarter" idx="12"/>
          </p:nvPr>
        </p:nvSpPr>
        <p:spPr/>
        <p:txBody>
          <a:bodyPr/>
          <a:lstStyle/>
          <a:p>
            <a:fld id="{C705349A-4434-1A41-8A35-D801BED7A979}" type="slidenum">
              <a:rPr lang="en-US" smtClean="0"/>
              <a:t>‹#›</a:t>
            </a:fld>
            <a:endParaRPr lang="en-US"/>
          </a:p>
        </p:txBody>
      </p:sp>
    </p:spTree>
    <p:extLst>
      <p:ext uri="{BB962C8B-B14F-4D97-AF65-F5344CB8AC3E}">
        <p14:creationId xmlns:p14="http://schemas.microsoft.com/office/powerpoint/2010/main" val="38918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998F83-D121-5349-6E97-484802E6DD8B}"/>
              </a:ext>
            </a:extLst>
          </p:cNvPr>
          <p:cNvSpPr>
            <a:spLocks noGrp="1"/>
          </p:cNvSpPr>
          <p:nvPr>
            <p:ph type="dt" sz="half" idx="10"/>
          </p:nvPr>
        </p:nvSpPr>
        <p:spPr/>
        <p:txBody>
          <a:bodyPr/>
          <a:lstStyle/>
          <a:p>
            <a:fld id="{CABA96A1-ED41-4249-921C-DB11ACCB7641}" type="datetimeFigureOut">
              <a:rPr lang="en-US" smtClean="0"/>
              <a:t>3/25/23</a:t>
            </a:fld>
            <a:endParaRPr lang="en-US"/>
          </a:p>
        </p:txBody>
      </p:sp>
      <p:sp>
        <p:nvSpPr>
          <p:cNvPr id="3" name="Footer Placeholder 2">
            <a:extLst>
              <a:ext uri="{FF2B5EF4-FFF2-40B4-BE49-F238E27FC236}">
                <a16:creationId xmlns:a16="http://schemas.microsoft.com/office/drawing/2014/main" id="{DEFA6C4A-BD4D-6A94-D110-614749D26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4C271D-3AFF-39E3-1C10-25DFBABD6C5B}"/>
              </a:ext>
            </a:extLst>
          </p:cNvPr>
          <p:cNvSpPr>
            <a:spLocks noGrp="1"/>
          </p:cNvSpPr>
          <p:nvPr>
            <p:ph type="sldNum" sz="quarter" idx="12"/>
          </p:nvPr>
        </p:nvSpPr>
        <p:spPr/>
        <p:txBody>
          <a:bodyPr/>
          <a:lstStyle/>
          <a:p>
            <a:fld id="{C705349A-4434-1A41-8A35-D801BED7A979}" type="slidenum">
              <a:rPr lang="en-US" smtClean="0"/>
              <a:t>‹#›</a:t>
            </a:fld>
            <a:endParaRPr lang="en-US"/>
          </a:p>
        </p:txBody>
      </p:sp>
    </p:spTree>
    <p:extLst>
      <p:ext uri="{BB962C8B-B14F-4D97-AF65-F5344CB8AC3E}">
        <p14:creationId xmlns:p14="http://schemas.microsoft.com/office/powerpoint/2010/main" val="394935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831E-D242-C3ED-2794-EB5947DC4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A44B43-C741-B07C-56C9-2C00DD0FF8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70BF31-1BB8-DAE4-513F-FD2EDCEBC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3E456-156B-0AD0-58A3-F005C4911C1F}"/>
              </a:ext>
            </a:extLst>
          </p:cNvPr>
          <p:cNvSpPr>
            <a:spLocks noGrp="1"/>
          </p:cNvSpPr>
          <p:nvPr>
            <p:ph type="dt" sz="half" idx="10"/>
          </p:nvPr>
        </p:nvSpPr>
        <p:spPr/>
        <p:txBody>
          <a:bodyPr/>
          <a:lstStyle/>
          <a:p>
            <a:fld id="{CABA96A1-ED41-4249-921C-DB11ACCB7641}" type="datetimeFigureOut">
              <a:rPr lang="en-US" smtClean="0"/>
              <a:t>3/25/23</a:t>
            </a:fld>
            <a:endParaRPr lang="en-US"/>
          </a:p>
        </p:txBody>
      </p:sp>
      <p:sp>
        <p:nvSpPr>
          <p:cNvPr id="6" name="Footer Placeholder 5">
            <a:extLst>
              <a:ext uri="{FF2B5EF4-FFF2-40B4-BE49-F238E27FC236}">
                <a16:creationId xmlns:a16="http://schemas.microsoft.com/office/drawing/2014/main" id="{2714215A-197E-68D1-6EF9-AA6E01F4C4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73980-3A82-C765-BBDD-7B65172A16A2}"/>
              </a:ext>
            </a:extLst>
          </p:cNvPr>
          <p:cNvSpPr>
            <a:spLocks noGrp="1"/>
          </p:cNvSpPr>
          <p:nvPr>
            <p:ph type="sldNum" sz="quarter" idx="12"/>
          </p:nvPr>
        </p:nvSpPr>
        <p:spPr/>
        <p:txBody>
          <a:bodyPr/>
          <a:lstStyle/>
          <a:p>
            <a:fld id="{C705349A-4434-1A41-8A35-D801BED7A979}" type="slidenum">
              <a:rPr lang="en-US" smtClean="0"/>
              <a:t>‹#›</a:t>
            </a:fld>
            <a:endParaRPr lang="en-US"/>
          </a:p>
        </p:txBody>
      </p:sp>
    </p:spTree>
    <p:extLst>
      <p:ext uri="{BB962C8B-B14F-4D97-AF65-F5344CB8AC3E}">
        <p14:creationId xmlns:p14="http://schemas.microsoft.com/office/powerpoint/2010/main" val="12546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51EE-FAD4-0296-635C-0F4317BE2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89D732-08AA-A39E-10AA-2FB52EF0C3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457EA8-56DC-F95C-0326-EEC77F181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32656-4655-CE56-7AAA-C6105641D806}"/>
              </a:ext>
            </a:extLst>
          </p:cNvPr>
          <p:cNvSpPr>
            <a:spLocks noGrp="1"/>
          </p:cNvSpPr>
          <p:nvPr>
            <p:ph type="dt" sz="half" idx="10"/>
          </p:nvPr>
        </p:nvSpPr>
        <p:spPr/>
        <p:txBody>
          <a:bodyPr/>
          <a:lstStyle/>
          <a:p>
            <a:fld id="{CABA96A1-ED41-4249-921C-DB11ACCB7641}" type="datetimeFigureOut">
              <a:rPr lang="en-US" smtClean="0"/>
              <a:t>3/25/23</a:t>
            </a:fld>
            <a:endParaRPr lang="en-US"/>
          </a:p>
        </p:txBody>
      </p:sp>
      <p:sp>
        <p:nvSpPr>
          <p:cNvPr id="6" name="Footer Placeholder 5">
            <a:extLst>
              <a:ext uri="{FF2B5EF4-FFF2-40B4-BE49-F238E27FC236}">
                <a16:creationId xmlns:a16="http://schemas.microsoft.com/office/drawing/2014/main" id="{3B5D5C6C-76CF-20D4-9525-B0BFED197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6C096-D946-34E4-436D-3D836050451B}"/>
              </a:ext>
            </a:extLst>
          </p:cNvPr>
          <p:cNvSpPr>
            <a:spLocks noGrp="1"/>
          </p:cNvSpPr>
          <p:nvPr>
            <p:ph type="sldNum" sz="quarter" idx="12"/>
          </p:nvPr>
        </p:nvSpPr>
        <p:spPr/>
        <p:txBody>
          <a:bodyPr/>
          <a:lstStyle/>
          <a:p>
            <a:fld id="{C705349A-4434-1A41-8A35-D801BED7A979}" type="slidenum">
              <a:rPr lang="en-US" smtClean="0"/>
              <a:t>‹#›</a:t>
            </a:fld>
            <a:endParaRPr lang="en-US"/>
          </a:p>
        </p:txBody>
      </p:sp>
    </p:spTree>
    <p:extLst>
      <p:ext uri="{BB962C8B-B14F-4D97-AF65-F5344CB8AC3E}">
        <p14:creationId xmlns:p14="http://schemas.microsoft.com/office/powerpoint/2010/main" val="345092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57254-B99F-4687-7C5F-EC357D24A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241F223-D2D4-AB0F-FF93-BCD766A92B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EDB27E-024A-2DEF-2AA2-06B02F3C46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A96A1-ED41-4249-921C-DB11ACCB7641}" type="datetimeFigureOut">
              <a:rPr lang="en-US" smtClean="0"/>
              <a:t>3/25/23</a:t>
            </a:fld>
            <a:endParaRPr lang="en-US"/>
          </a:p>
        </p:txBody>
      </p:sp>
      <p:sp>
        <p:nvSpPr>
          <p:cNvPr id="5" name="Footer Placeholder 4">
            <a:extLst>
              <a:ext uri="{FF2B5EF4-FFF2-40B4-BE49-F238E27FC236}">
                <a16:creationId xmlns:a16="http://schemas.microsoft.com/office/drawing/2014/main" id="{23A72F23-EBC7-C59A-6B99-AD86D0F4F0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890E44-E8F8-2FFD-5ACD-7B0407C7FD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5349A-4434-1A41-8A35-D801BED7A979}" type="slidenum">
              <a:rPr lang="en-US" smtClean="0"/>
              <a:t>‹#›</a:t>
            </a:fld>
            <a:endParaRPr lang="en-US"/>
          </a:p>
        </p:txBody>
      </p:sp>
    </p:spTree>
    <p:extLst>
      <p:ext uri="{BB962C8B-B14F-4D97-AF65-F5344CB8AC3E}">
        <p14:creationId xmlns:p14="http://schemas.microsoft.com/office/powerpoint/2010/main" val="113446084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2FA8-8339-32C2-FE86-603E4826FA92}"/>
              </a:ext>
            </a:extLst>
          </p:cNvPr>
          <p:cNvSpPr>
            <a:spLocks noGrp="1"/>
          </p:cNvSpPr>
          <p:nvPr>
            <p:ph type="ctrTitle"/>
          </p:nvPr>
        </p:nvSpPr>
        <p:spPr/>
        <p:txBody>
          <a:bodyPr/>
          <a:lstStyle/>
          <a:p>
            <a:r>
              <a:rPr lang="en-US" dirty="0"/>
              <a:t>Catering to my own desires</a:t>
            </a:r>
          </a:p>
        </p:txBody>
      </p:sp>
      <p:sp>
        <p:nvSpPr>
          <p:cNvPr id="3" name="Subtitle 2">
            <a:extLst>
              <a:ext uri="{FF2B5EF4-FFF2-40B4-BE49-F238E27FC236}">
                <a16:creationId xmlns:a16="http://schemas.microsoft.com/office/drawing/2014/main" id="{BC12F796-4639-B8A3-A23A-56CA6420A9C2}"/>
              </a:ext>
            </a:extLst>
          </p:cNvPr>
          <p:cNvSpPr>
            <a:spLocks noGrp="1"/>
          </p:cNvSpPr>
          <p:nvPr>
            <p:ph type="subTitle" idx="1"/>
          </p:nvPr>
        </p:nvSpPr>
        <p:spPr/>
        <p:txBody>
          <a:bodyPr/>
          <a:lstStyle/>
          <a:p>
            <a:r>
              <a:rPr lang="en-US" dirty="0"/>
              <a:t>I Corinthians 6:9-20</a:t>
            </a:r>
          </a:p>
          <a:p>
            <a:r>
              <a:rPr lang="en-US" dirty="0"/>
              <a:t>James 4:1-8</a:t>
            </a:r>
          </a:p>
        </p:txBody>
      </p:sp>
    </p:spTree>
    <p:extLst>
      <p:ext uri="{BB962C8B-B14F-4D97-AF65-F5344CB8AC3E}">
        <p14:creationId xmlns:p14="http://schemas.microsoft.com/office/powerpoint/2010/main" val="2433158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BC61-B359-AC95-CD12-B82230F3F0C0}"/>
              </a:ext>
            </a:extLst>
          </p:cNvPr>
          <p:cNvSpPr>
            <a:spLocks noGrp="1"/>
          </p:cNvSpPr>
          <p:nvPr>
            <p:ph type="title"/>
          </p:nvPr>
        </p:nvSpPr>
        <p:spPr>
          <a:xfrm>
            <a:off x="5297762" y="640080"/>
            <a:ext cx="6251110" cy="2788920"/>
          </a:xfrm>
        </p:spPr>
        <p:txBody>
          <a:bodyPr vert="horz" lIns="91440" tIns="45720" rIns="91440" bIns="45720" rtlCol="0" anchor="b">
            <a:noAutofit/>
          </a:bodyPr>
          <a:lstStyle/>
          <a:p>
            <a:r>
              <a:rPr lang="en-US" sz="3600" dirty="0"/>
              <a:t>TAKE TWO:</a:t>
            </a:r>
            <a:br>
              <a:rPr lang="en-US" sz="3600" dirty="0"/>
            </a:br>
            <a:r>
              <a:rPr lang="en-US" sz="3600" dirty="0"/>
              <a:t>Who are the unrighteous?</a:t>
            </a:r>
          </a:p>
        </p:txBody>
      </p:sp>
      <p:pic>
        <p:nvPicPr>
          <p:cNvPr id="1026" name="Picture 2" descr="4,900+ Good News Bad News Stock Photos, Pictures &amp; Royalty-Free Images -  iStock | Winning, Reading newspaper, Lost">
            <a:extLst>
              <a:ext uri="{FF2B5EF4-FFF2-40B4-BE49-F238E27FC236}">
                <a16:creationId xmlns:a16="http://schemas.microsoft.com/office/drawing/2014/main" id="{6C1C0B65-3E8F-57CC-9031-EBC85575CF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281AC6DC-7CF6-46FA-51B7-E07FDB0CE8FC}"/>
              </a:ext>
            </a:extLst>
          </p:cNvPr>
          <p:cNvSpPr txBox="1">
            <a:spLocks/>
          </p:cNvSpPr>
          <p:nvPr/>
        </p:nvSpPr>
        <p:spPr>
          <a:xfrm>
            <a:off x="5297762" y="4547312"/>
            <a:ext cx="6251110" cy="20811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6:11 (ESV) And such were some of you. But you were washed, you were sanctified, you were justified in the name of the Lord Jesus Christ and by the Spirit of our God.</a:t>
            </a:r>
          </a:p>
        </p:txBody>
      </p:sp>
    </p:spTree>
    <p:extLst>
      <p:ext uri="{BB962C8B-B14F-4D97-AF65-F5344CB8AC3E}">
        <p14:creationId xmlns:p14="http://schemas.microsoft.com/office/powerpoint/2010/main" val="407069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ncel Culture and the Problem of Woke Capitalism - The Atlantic">
            <a:extLst>
              <a:ext uri="{FF2B5EF4-FFF2-40B4-BE49-F238E27FC236}">
                <a16:creationId xmlns:a16="http://schemas.microsoft.com/office/drawing/2014/main" id="{D1DBE74E-565A-B089-E20A-B25769E0A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085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less Our Revilers – The Conservative Christian Apologist">
            <a:extLst>
              <a:ext uri="{FF2B5EF4-FFF2-40B4-BE49-F238E27FC236}">
                <a16:creationId xmlns:a16="http://schemas.microsoft.com/office/drawing/2014/main" id="{49615ADE-D5F8-F00C-64DE-222306506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80010"/>
            <a:ext cx="2933700"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B1A4A6-F2D5-6B43-451E-C403280F721C}"/>
              </a:ext>
            </a:extLst>
          </p:cNvPr>
          <p:cNvSpPr txBox="1"/>
          <p:nvPr/>
        </p:nvSpPr>
        <p:spPr>
          <a:xfrm>
            <a:off x="205740" y="3118039"/>
            <a:ext cx="2468880" cy="3539430"/>
          </a:xfrm>
          <a:prstGeom prst="rect">
            <a:avLst/>
          </a:prstGeom>
          <a:noFill/>
        </p:spPr>
        <p:txBody>
          <a:bodyPr wrap="square" rtlCol="0">
            <a:spAutoFit/>
          </a:bodyPr>
          <a:lstStyle/>
          <a:p>
            <a:pPr algn="ctr"/>
            <a:r>
              <a:rPr lang="en-US" sz="3200" dirty="0"/>
              <a:t>Whether in the church or in the world</a:t>
            </a:r>
          </a:p>
          <a:p>
            <a:pPr algn="ctr"/>
            <a:r>
              <a:rPr lang="en-US" sz="3200" dirty="0"/>
              <a:t>“Canceling” someone is wrong</a:t>
            </a:r>
          </a:p>
        </p:txBody>
      </p:sp>
    </p:spTree>
    <p:extLst>
      <p:ext uri="{BB962C8B-B14F-4D97-AF65-F5344CB8AC3E}">
        <p14:creationId xmlns:p14="http://schemas.microsoft.com/office/powerpoint/2010/main" val="1215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A999D-232B-6F1A-7D5A-0AFBAB0D1BBF}"/>
              </a:ext>
            </a:extLst>
          </p:cNvPr>
          <p:cNvSpPr>
            <a:spLocks noGrp="1"/>
          </p:cNvSpPr>
          <p:nvPr>
            <p:ph type="title"/>
          </p:nvPr>
        </p:nvSpPr>
        <p:spPr/>
        <p:txBody>
          <a:bodyPr/>
          <a:lstStyle/>
          <a:p>
            <a:r>
              <a:rPr lang="en-US" dirty="0"/>
              <a:t>Who are the unrighteous?</a:t>
            </a:r>
          </a:p>
        </p:txBody>
      </p:sp>
      <p:sp>
        <p:nvSpPr>
          <p:cNvPr id="6" name="Text Placeholder 5">
            <a:extLst>
              <a:ext uri="{FF2B5EF4-FFF2-40B4-BE49-F238E27FC236}">
                <a16:creationId xmlns:a16="http://schemas.microsoft.com/office/drawing/2014/main" id="{E8CF7487-0C09-82B8-7234-A749BA37CA8C}"/>
              </a:ext>
            </a:extLst>
          </p:cNvPr>
          <p:cNvSpPr>
            <a:spLocks noGrp="1"/>
          </p:cNvSpPr>
          <p:nvPr>
            <p:ph type="body" idx="1"/>
          </p:nvPr>
        </p:nvSpPr>
        <p:spPr/>
        <p:txBody>
          <a:bodyPr/>
          <a:lstStyle/>
          <a:p>
            <a:r>
              <a:rPr lang="en-US" dirty="0"/>
              <a:t>I Corinthians 6</a:t>
            </a:r>
          </a:p>
        </p:txBody>
      </p:sp>
      <p:sp>
        <p:nvSpPr>
          <p:cNvPr id="7" name="Content Placeholder 6">
            <a:extLst>
              <a:ext uri="{FF2B5EF4-FFF2-40B4-BE49-F238E27FC236}">
                <a16:creationId xmlns:a16="http://schemas.microsoft.com/office/drawing/2014/main" id="{7139E543-35AA-2D32-C54D-62BC33FFF1CF}"/>
              </a:ext>
            </a:extLst>
          </p:cNvPr>
          <p:cNvSpPr>
            <a:spLocks noGrp="1"/>
          </p:cNvSpPr>
          <p:nvPr>
            <p:ph sz="half" idx="2"/>
          </p:nvPr>
        </p:nvSpPr>
        <p:spPr>
          <a:xfrm>
            <a:off x="839788" y="2505075"/>
            <a:ext cx="5157787" cy="3987800"/>
          </a:xfrm>
        </p:spPr>
        <p:txBody>
          <a:bodyPr>
            <a:normAutofit fontScale="92500" lnSpcReduction="10000"/>
          </a:bodyPr>
          <a:lstStyle/>
          <a:p>
            <a:r>
              <a:rPr lang="en-US" dirty="0"/>
              <a:t>Sexually immoral</a:t>
            </a:r>
          </a:p>
          <a:p>
            <a:r>
              <a:rPr lang="en-US" dirty="0"/>
              <a:t>Idolators</a:t>
            </a:r>
          </a:p>
          <a:p>
            <a:r>
              <a:rPr lang="en-US" dirty="0"/>
              <a:t>Adulterers</a:t>
            </a:r>
          </a:p>
          <a:p>
            <a:r>
              <a:rPr lang="en-US" dirty="0"/>
              <a:t>Homosexuality</a:t>
            </a:r>
          </a:p>
          <a:p>
            <a:r>
              <a:rPr lang="en-US" dirty="0"/>
              <a:t>Thieves</a:t>
            </a:r>
          </a:p>
          <a:p>
            <a:r>
              <a:rPr lang="en-US" dirty="0"/>
              <a:t>Greedy</a:t>
            </a:r>
          </a:p>
          <a:p>
            <a:r>
              <a:rPr lang="en-US" dirty="0"/>
              <a:t>Drunkards</a:t>
            </a:r>
          </a:p>
          <a:p>
            <a:r>
              <a:rPr lang="en-US" dirty="0"/>
              <a:t>Revilers</a:t>
            </a:r>
          </a:p>
          <a:p>
            <a:r>
              <a:rPr lang="en-US" dirty="0"/>
              <a:t>Swindlers</a:t>
            </a:r>
          </a:p>
          <a:p>
            <a:endParaRPr lang="en-US" dirty="0"/>
          </a:p>
          <a:p>
            <a:endParaRPr lang="en-US" dirty="0"/>
          </a:p>
          <a:p>
            <a:endParaRPr lang="en-US" dirty="0"/>
          </a:p>
        </p:txBody>
      </p:sp>
      <p:pic>
        <p:nvPicPr>
          <p:cNvPr id="2" name="Picture 2" descr="More 190 Reviler Synonyms. Similar words for Reviler.">
            <a:extLst>
              <a:ext uri="{FF2B5EF4-FFF2-40B4-BE49-F238E27FC236}">
                <a16:creationId xmlns:a16="http://schemas.microsoft.com/office/drawing/2014/main" id="{9FAC979F-469B-079D-CF2A-F6726592B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0" y="1598613"/>
            <a:ext cx="8255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7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5 Ways Shame Is Damaging Believers and the Church">
            <a:extLst>
              <a:ext uri="{FF2B5EF4-FFF2-40B4-BE49-F238E27FC236}">
                <a16:creationId xmlns:a16="http://schemas.microsoft.com/office/drawing/2014/main" id="{B28543D1-75F3-8821-F6D2-9F8E8798D5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110" b="-1"/>
          <a:stretch/>
        </p:blipFill>
        <p:spPr bwMode="auto">
          <a:xfrm>
            <a:off x="712033" y="1415536"/>
            <a:ext cx="7152654" cy="40233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Our Role with Non-Christians – Mingo United Methodist Church">
            <a:extLst>
              <a:ext uri="{FF2B5EF4-FFF2-40B4-BE49-F238E27FC236}">
                <a16:creationId xmlns:a16="http://schemas.microsoft.com/office/drawing/2014/main" id="{E3257F72-5281-2F83-58A7-39D0DF45CF5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31606" y="766053"/>
            <a:ext cx="3406904" cy="3406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9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he Wheat and the Tares are Ripening!">
            <a:extLst>
              <a:ext uri="{FF2B5EF4-FFF2-40B4-BE49-F238E27FC236}">
                <a16:creationId xmlns:a16="http://schemas.microsoft.com/office/drawing/2014/main" id="{D0D5309F-76B6-FC61-F3DB-8B7D1893FB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47" b="5928"/>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y Apology: “Why does HE Eat With Tax Collectors And Sinners?” (Like me?) –  Kingdom Pastor">
            <a:extLst>
              <a:ext uri="{FF2B5EF4-FFF2-40B4-BE49-F238E27FC236}">
                <a16:creationId xmlns:a16="http://schemas.microsoft.com/office/drawing/2014/main" id="{FC4DE744-BC7C-2E63-BEA7-FF95CD01DD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000"/>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man Taken in Adultery">
            <a:extLst>
              <a:ext uri="{FF2B5EF4-FFF2-40B4-BE49-F238E27FC236}">
                <a16:creationId xmlns:a16="http://schemas.microsoft.com/office/drawing/2014/main" id="{2E5A3168-679B-B0A5-8256-E8C4E4AB8F4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871" r="-1" b="9599"/>
          <a:stretch/>
        </p:blipFill>
        <p:spPr bwMode="auto">
          <a:xfrm>
            <a:off x="20" y="3429000"/>
            <a:ext cx="609598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Good Samaritan and Appropriate Allegory - exegetical.tools">
            <a:extLst>
              <a:ext uri="{FF2B5EF4-FFF2-40B4-BE49-F238E27FC236}">
                <a16:creationId xmlns:a16="http://schemas.microsoft.com/office/drawing/2014/main" id="{1499538F-6C38-75B9-D22E-D7085F07FCC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84" r="337" b="1"/>
          <a:stretch/>
        </p:blipFill>
        <p:spPr bwMode="auto">
          <a:xfrm>
            <a:off x="609600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057" name="Rectangle 1056">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Frame 1058">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1F3C238-C0E9-415B-44AE-1258AAE855EE}"/>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sz="2600" kern="1200">
                <a:solidFill>
                  <a:srgbClr val="080808"/>
                </a:solidFill>
                <a:latin typeface="+mj-lt"/>
                <a:ea typeface="+mj-ea"/>
                <a:cs typeface="+mj-cs"/>
              </a:rPr>
              <a:t>What does Jesus teach us about relating to the unrighteous?</a:t>
            </a:r>
          </a:p>
        </p:txBody>
      </p:sp>
    </p:spTree>
    <p:extLst>
      <p:ext uri="{BB962C8B-B14F-4D97-AF65-F5344CB8AC3E}">
        <p14:creationId xmlns:p14="http://schemas.microsoft.com/office/powerpoint/2010/main" val="581491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4" name="Picture 2" descr="Don't Let Potiphar's Wife Catch You!” – Daily Dose With Dr.Shermaine">
            <a:extLst>
              <a:ext uri="{FF2B5EF4-FFF2-40B4-BE49-F238E27FC236}">
                <a16:creationId xmlns:a16="http://schemas.microsoft.com/office/drawing/2014/main" id="{7CE5C3B3-5C0D-DBFA-C51E-DED4F1601E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9" r="897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Freeform: Shape 3078">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0AC0A7A-1EA8-3B86-02D7-D753BBBAB648}"/>
              </a:ext>
            </a:extLst>
          </p:cNvPr>
          <p:cNvSpPr>
            <a:spLocks noGrp="1"/>
          </p:cNvSpPr>
          <p:nvPr>
            <p:ph type="title"/>
          </p:nvPr>
        </p:nvSpPr>
        <p:spPr>
          <a:xfrm>
            <a:off x="618062" y="4185749"/>
            <a:ext cx="9265771" cy="622836"/>
          </a:xfrm>
        </p:spPr>
        <p:txBody>
          <a:bodyPr vert="horz" lIns="91440" tIns="45720" rIns="91440" bIns="45720" rtlCol="0" anchor="ctr">
            <a:normAutofit/>
          </a:bodyPr>
          <a:lstStyle/>
          <a:p>
            <a:r>
              <a:rPr lang="en-US" sz="3600"/>
              <a:t>Protect God’s Precious Purchase!</a:t>
            </a:r>
          </a:p>
        </p:txBody>
      </p:sp>
      <p:sp>
        <p:nvSpPr>
          <p:cNvPr id="3" name="TextBox 2">
            <a:extLst>
              <a:ext uri="{FF2B5EF4-FFF2-40B4-BE49-F238E27FC236}">
                <a16:creationId xmlns:a16="http://schemas.microsoft.com/office/drawing/2014/main" id="{C0BA7784-A660-8B02-C69E-BF684B14A899}"/>
              </a:ext>
            </a:extLst>
          </p:cNvPr>
          <p:cNvSpPr txBox="1"/>
          <p:nvPr/>
        </p:nvSpPr>
        <p:spPr>
          <a:xfrm>
            <a:off x="618063" y="4856921"/>
            <a:ext cx="9565028" cy="124924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100" dirty="0"/>
              <a:t>1 Corinthians 6:12-20 (ESV)  / Genesis 39</a:t>
            </a:r>
          </a:p>
          <a:p>
            <a:pPr marL="342900" indent="-228600">
              <a:lnSpc>
                <a:spcPct val="90000"/>
              </a:lnSpc>
              <a:spcAft>
                <a:spcPts val="600"/>
              </a:spcAft>
              <a:buFont typeface="Arial" panose="020B0604020202020204" pitchFamily="34" charset="0"/>
              <a:buChar char="•"/>
            </a:pPr>
            <a:r>
              <a:rPr lang="en-US" sz="1100" dirty="0"/>
              <a:t>“All things are lawful for me,” but not all things are helpful.</a:t>
            </a:r>
          </a:p>
          <a:p>
            <a:pPr marL="342900" indent="-228600">
              <a:lnSpc>
                <a:spcPct val="90000"/>
              </a:lnSpc>
              <a:spcAft>
                <a:spcPts val="600"/>
              </a:spcAft>
              <a:buFont typeface="Arial" panose="020B0604020202020204" pitchFamily="34" charset="0"/>
              <a:buChar char="•"/>
            </a:pPr>
            <a:r>
              <a:rPr lang="en-US" sz="1100" dirty="0"/>
              <a:t>“All things are lawful for me,” but I will not be dominated by anything. </a:t>
            </a:r>
          </a:p>
          <a:p>
            <a:pPr marL="342900" indent="-228600">
              <a:lnSpc>
                <a:spcPct val="90000"/>
              </a:lnSpc>
              <a:spcAft>
                <a:spcPts val="600"/>
              </a:spcAft>
              <a:buFont typeface="Arial" panose="020B0604020202020204" pitchFamily="34" charset="0"/>
              <a:buChar char="•"/>
            </a:pPr>
            <a:r>
              <a:rPr lang="en-US" sz="1100" dirty="0"/>
              <a:t>The body is not meant for sexual immorality, but for the Lord</a:t>
            </a:r>
          </a:p>
          <a:p>
            <a:pPr marL="342900" indent="-228600">
              <a:lnSpc>
                <a:spcPct val="90000"/>
              </a:lnSpc>
              <a:spcAft>
                <a:spcPts val="600"/>
              </a:spcAft>
              <a:buFont typeface="Arial" panose="020B0604020202020204" pitchFamily="34" charset="0"/>
              <a:buChar char="•"/>
            </a:pPr>
            <a:r>
              <a:rPr lang="en-US" sz="1100" dirty="0"/>
              <a:t>You are not your own, for you were bought with a price. So glorify God in your body.</a:t>
            </a:r>
          </a:p>
        </p:txBody>
      </p:sp>
    </p:spTree>
    <p:extLst>
      <p:ext uri="{BB962C8B-B14F-4D97-AF65-F5344CB8AC3E}">
        <p14:creationId xmlns:p14="http://schemas.microsoft.com/office/powerpoint/2010/main" val="1811014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BBC61-B359-AC95-CD12-B82230F3F0C0}"/>
              </a:ext>
            </a:extLst>
          </p:cNvPr>
          <p:cNvSpPr>
            <a:spLocks noGrp="1"/>
          </p:cNvSpPr>
          <p:nvPr>
            <p:ph type="title"/>
          </p:nvPr>
        </p:nvSpPr>
        <p:spPr>
          <a:xfrm>
            <a:off x="5297762" y="640080"/>
            <a:ext cx="6251110" cy="3566160"/>
          </a:xfrm>
        </p:spPr>
        <p:txBody>
          <a:bodyPr vert="horz" lIns="91440" tIns="45720" rIns="91440" bIns="45720" rtlCol="0" anchor="b">
            <a:noAutofit/>
          </a:bodyPr>
          <a:lstStyle/>
          <a:p>
            <a:r>
              <a:rPr lang="en-US" sz="2800" dirty="0"/>
              <a:t>1 Corinthians 6:9-10 (ESV) Or do you not know that the unrighteous will not inherit the kingdom of God? Do not be deceived: neither the sexually immoral, nor idolaters, nor adulterers, nor men who practice homosexuality, nor thieves, nor the greedy, nor drunkards, nor revilers, nor swindlers will inherit the kingdom of God.</a:t>
            </a:r>
          </a:p>
        </p:txBody>
      </p:sp>
      <p:pic>
        <p:nvPicPr>
          <p:cNvPr id="1026" name="Picture 2" descr="4,900+ Good News Bad News Stock Photos, Pictures &amp; Royalty-Free Images -  iStock | Winning, Reading newspaper, Lost">
            <a:extLst>
              <a:ext uri="{FF2B5EF4-FFF2-40B4-BE49-F238E27FC236}">
                <a16:creationId xmlns:a16="http://schemas.microsoft.com/office/drawing/2014/main" id="{6C1C0B65-3E8F-57CC-9031-EBC85575CF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81AC6DC-7CF6-46FA-51B7-E07FDB0CE8FC}"/>
              </a:ext>
            </a:extLst>
          </p:cNvPr>
          <p:cNvSpPr txBox="1">
            <a:spLocks/>
          </p:cNvSpPr>
          <p:nvPr/>
        </p:nvSpPr>
        <p:spPr>
          <a:xfrm>
            <a:off x="5297762" y="4547312"/>
            <a:ext cx="6251110" cy="20811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6:11 (ESV) And such were some of you. But you were washed, you were sanctified, you were justified in the name of the Lord Jesus Christ and by the Spirit of our God.</a:t>
            </a:r>
          </a:p>
        </p:txBody>
      </p:sp>
    </p:spTree>
    <p:extLst>
      <p:ext uri="{BB962C8B-B14F-4D97-AF65-F5344CB8AC3E}">
        <p14:creationId xmlns:p14="http://schemas.microsoft.com/office/powerpoint/2010/main" val="399586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A999D-232B-6F1A-7D5A-0AFBAB0D1BBF}"/>
              </a:ext>
            </a:extLst>
          </p:cNvPr>
          <p:cNvSpPr>
            <a:spLocks noGrp="1"/>
          </p:cNvSpPr>
          <p:nvPr>
            <p:ph type="title"/>
          </p:nvPr>
        </p:nvSpPr>
        <p:spPr/>
        <p:txBody>
          <a:bodyPr/>
          <a:lstStyle/>
          <a:p>
            <a:r>
              <a:rPr lang="en-US" dirty="0"/>
              <a:t>Who are the unrighteous?</a:t>
            </a:r>
          </a:p>
        </p:txBody>
      </p:sp>
      <p:sp>
        <p:nvSpPr>
          <p:cNvPr id="6" name="Text Placeholder 5">
            <a:extLst>
              <a:ext uri="{FF2B5EF4-FFF2-40B4-BE49-F238E27FC236}">
                <a16:creationId xmlns:a16="http://schemas.microsoft.com/office/drawing/2014/main" id="{E8CF7487-0C09-82B8-7234-A749BA37CA8C}"/>
              </a:ext>
            </a:extLst>
          </p:cNvPr>
          <p:cNvSpPr>
            <a:spLocks noGrp="1"/>
          </p:cNvSpPr>
          <p:nvPr>
            <p:ph type="body" idx="1"/>
          </p:nvPr>
        </p:nvSpPr>
        <p:spPr/>
        <p:txBody>
          <a:bodyPr/>
          <a:lstStyle/>
          <a:p>
            <a:r>
              <a:rPr lang="en-US" dirty="0"/>
              <a:t>I Corinthians 6</a:t>
            </a:r>
          </a:p>
        </p:txBody>
      </p:sp>
      <p:sp>
        <p:nvSpPr>
          <p:cNvPr id="7" name="Content Placeholder 6">
            <a:extLst>
              <a:ext uri="{FF2B5EF4-FFF2-40B4-BE49-F238E27FC236}">
                <a16:creationId xmlns:a16="http://schemas.microsoft.com/office/drawing/2014/main" id="{7139E543-35AA-2D32-C54D-62BC33FFF1CF}"/>
              </a:ext>
            </a:extLst>
          </p:cNvPr>
          <p:cNvSpPr>
            <a:spLocks noGrp="1"/>
          </p:cNvSpPr>
          <p:nvPr>
            <p:ph sz="half" idx="2"/>
          </p:nvPr>
        </p:nvSpPr>
        <p:spPr>
          <a:xfrm>
            <a:off x="839788" y="2505075"/>
            <a:ext cx="5157787" cy="3987800"/>
          </a:xfrm>
        </p:spPr>
        <p:txBody>
          <a:bodyPr>
            <a:normAutofit fontScale="85000" lnSpcReduction="20000"/>
          </a:bodyPr>
          <a:lstStyle/>
          <a:p>
            <a:r>
              <a:rPr lang="en-US" dirty="0"/>
              <a:t>Sexually immoral</a:t>
            </a:r>
          </a:p>
          <a:p>
            <a:r>
              <a:rPr lang="en-US" dirty="0"/>
              <a:t>Idolators</a:t>
            </a:r>
          </a:p>
          <a:p>
            <a:r>
              <a:rPr lang="en-US" dirty="0"/>
              <a:t>Adulterers</a:t>
            </a:r>
          </a:p>
          <a:p>
            <a:r>
              <a:rPr lang="en-US" dirty="0"/>
              <a:t>Homosexuality</a:t>
            </a:r>
          </a:p>
          <a:p>
            <a:r>
              <a:rPr lang="en-US" dirty="0"/>
              <a:t>Thieves</a:t>
            </a:r>
          </a:p>
          <a:p>
            <a:r>
              <a:rPr lang="en-US" dirty="0"/>
              <a:t>Greedy</a:t>
            </a:r>
          </a:p>
          <a:p>
            <a:r>
              <a:rPr lang="en-US" dirty="0"/>
              <a:t>Drunkards</a:t>
            </a:r>
          </a:p>
          <a:p>
            <a:r>
              <a:rPr lang="en-US" dirty="0"/>
              <a:t>Revilers</a:t>
            </a:r>
          </a:p>
          <a:p>
            <a:r>
              <a:rPr lang="en-US" dirty="0"/>
              <a:t>Swindlers</a:t>
            </a:r>
          </a:p>
          <a:p>
            <a:endParaRPr lang="en-US" dirty="0"/>
          </a:p>
          <a:p>
            <a:endParaRPr lang="en-US" dirty="0"/>
          </a:p>
          <a:p>
            <a:endParaRPr lang="en-US" dirty="0"/>
          </a:p>
        </p:txBody>
      </p:sp>
      <p:sp>
        <p:nvSpPr>
          <p:cNvPr id="8" name="Text Placeholder 7">
            <a:extLst>
              <a:ext uri="{FF2B5EF4-FFF2-40B4-BE49-F238E27FC236}">
                <a16:creationId xmlns:a16="http://schemas.microsoft.com/office/drawing/2014/main" id="{7D8B1FC3-A4B7-8046-FDF1-CF590119C55A}"/>
              </a:ext>
            </a:extLst>
          </p:cNvPr>
          <p:cNvSpPr>
            <a:spLocks noGrp="1"/>
          </p:cNvSpPr>
          <p:nvPr>
            <p:ph type="body" sz="quarter" idx="3"/>
          </p:nvPr>
        </p:nvSpPr>
        <p:spPr/>
        <p:txBody>
          <a:bodyPr/>
          <a:lstStyle/>
          <a:p>
            <a:r>
              <a:rPr lang="en-US" dirty="0"/>
              <a:t>Elsewhere in Scripture</a:t>
            </a:r>
          </a:p>
        </p:txBody>
      </p:sp>
      <p:sp>
        <p:nvSpPr>
          <p:cNvPr id="9" name="Content Placeholder 8">
            <a:extLst>
              <a:ext uri="{FF2B5EF4-FFF2-40B4-BE49-F238E27FC236}">
                <a16:creationId xmlns:a16="http://schemas.microsoft.com/office/drawing/2014/main" id="{5692AD32-1AE8-6BD9-03B6-5678BE150A14}"/>
              </a:ext>
            </a:extLst>
          </p:cNvPr>
          <p:cNvSpPr>
            <a:spLocks noGrp="1"/>
          </p:cNvSpPr>
          <p:nvPr>
            <p:ph sz="quarter" idx="4"/>
          </p:nvPr>
        </p:nvSpPr>
        <p:spPr/>
        <p:txBody>
          <a:bodyPr>
            <a:normAutofit fontScale="85000" lnSpcReduction="20000"/>
          </a:bodyPr>
          <a:lstStyle/>
          <a:p>
            <a:r>
              <a:rPr lang="en-US" dirty="0"/>
              <a:t>Evil thoughts, Murder, Coveting</a:t>
            </a:r>
          </a:p>
          <a:p>
            <a:r>
              <a:rPr lang="en-US" dirty="0"/>
              <a:t>Sensuality, impurity, sorcery</a:t>
            </a:r>
          </a:p>
          <a:p>
            <a:r>
              <a:rPr lang="en-US" dirty="0"/>
              <a:t>Slander, strife, jealousy, </a:t>
            </a:r>
          </a:p>
          <a:p>
            <a:r>
              <a:rPr lang="en-US" dirty="0"/>
              <a:t>Pride, fits of anger</a:t>
            </a:r>
          </a:p>
          <a:p>
            <a:r>
              <a:rPr lang="en-US" dirty="0"/>
              <a:t>Foolishness, divisions, malice</a:t>
            </a:r>
          </a:p>
          <a:p>
            <a:r>
              <a:rPr lang="en-US" dirty="0"/>
              <a:t>Arrogance</a:t>
            </a:r>
          </a:p>
          <a:p>
            <a:r>
              <a:rPr lang="en-US" dirty="0"/>
              <a:t>Disobedient to parents</a:t>
            </a:r>
          </a:p>
          <a:p>
            <a:r>
              <a:rPr lang="en-US" dirty="0"/>
              <a:t>Conceited, heartlessness</a:t>
            </a:r>
          </a:p>
          <a:p>
            <a:r>
              <a:rPr lang="en-US" dirty="0"/>
              <a:t>Lover of Pleasure, orgies</a:t>
            </a:r>
          </a:p>
        </p:txBody>
      </p:sp>
    </p:spTree>
    <p:extLst>
      <p:ext uri="{BB962C8B-B14F-4D97-AF65-F5344CB8AC3E}">
        <p14:creationId xmlns:p14="http://schemas.microsoft.com/office/powerpoint/2010/main" val="15584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hat Makes You Feel Good? - Move Nourish Believe">
            <a:extLst>
              <a:ext uri="{FF2B5EF4-FFF2-40B4-BE49-F238E27FC236}">
                <a16:creationId xmlns:a16="http://schemas.microsoft.com/office/drawing/2014/main" id="{AEA460DA-A584-C1A3-FB3F-3EF2A1960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27" y="-723538"/>
            <a:ext cx="12437327" cy="879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4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7655FB-BA69-F331-7856-150D54E77DE8}"/>
              </a:ext>
            </a:extLst>
          </p:cNvPr>
          <p:cNvSpPr>
            <a:spLocks noGrp="1"/>
          </p:cNvSpPr>
          <p:nvPr>
            <p:ph type="title"/>
          </p:nvPr>
        </p:nvSpPr>
        <p:spPr>
          <a:xfrm>
            <a:off x="804672" y="1412489"/>
            <a:ext cx="2871095" cy="2156621"/>
          </a:xfrm>
        </p:spPr>
        <p:txBody>
          <a:bodyPr anchor="t">
            <a:normAutofit/>
          </a:bodyPr>
          <a:lstStyle/>
          <a:p>
            <a:r>
              <a:rPr lang="en-US" sz="3600">
                <a:solidFill>
                  <a:srgbClr val="FFFFFF"/>
                </a:solidFill>
              </a:rPr>
              <a:t>How big a deal is Sexual Immorality?</a:t>
            </a:r>
          </a:p>
        </p:txBody>
      </p:sp>
      <p:sp>
        <p:nvSpPr>
          <p:cNvPr id="3" name="Content Placeholder 2">
            <a:extLst>
              <a:ext uri="{FF2B5EF4-FFF2-40B4-BE49-F238E27FC236}">
                <a16:creationId xmlns:a16="http://schemas.microsoft.com/office/drawing/2014/main" id="{D77687B9-FFA7-4ACB-A954-752BDF34D57E}"/>
              </a:ext>
            </a:extLst>
          </p:cNvPr>
          <p:cNvSpPr>
            <a:spLocks noGrp="1"/>
          </p:cNvSpPr>
          <p:nvPr>
            <p:ph sz="half" idx="1"/>
          </p:nvPr>
        </p:nvSpPr>
        <p:spPr>
          <a:xfrm>
            <a:off x="5198993" y="1412489"/>
            <a:ext cx="2926080" cy="4363844"/>
          </a:xfrm>
        </p:spPr>
        <p:txBody>
          <a:bodyPr>
            <a:normAutofit lnSpcReduction="10000"/>
          </a:bodyPr>
          <a:lstStyle/>
          <a:p>
            <a:r>
              <a:rPr lang="en-US" sz="1100"/>
              <a:t>Galatian 5:19</a:t>
            </a:r>
          </a:p>
          <a:p>
            <a:r>
              <a:rPr lang="en-US" sz="1100"/>
              <a:t>Romans 13:12-4</a:t>
            </a:r>
          </a:p>
          <a:p>
            <a:r>
              <a:rPr lang="en-US" sz="1100"/>
              <a:t>Colossians 3:5-6</a:t>
            </a:r>
          </a:p>
          <a:p>
            <a:r>
              <a:rPr lang="en-US" sz="1100"/>
              <a:t>Matthew 15:19-20</a:t>
            </a:r>
          </a:p>
          <a:p>
            <a:r>
              <a:rPr lang="en-US" sz="1100"/>
              <a:t>Mark 7:21-23</a:t>
            </a:r>
          </a:p>
          <a:p>
            <a:r>
              <a:rPr lang="en-US" sz="1100"/>
              <a:t>Romans 1:24-27</a:t>
            </a:r>
          </a:p>
          <a:p>
            <a:r>
              <a:rPr lang="en-US" sz="1100"/>
              <a:t>I Corinthians 5,6</a:t>
            </a:r>
          </a:p>
          <a:p>
            <a:r>
              <a:rPr lang="en-US" sz="1100"/>
              <a:t>2 Peter 2:7-8</a:t>
            </a:r>
          </a:p>
          <a:p>
            <a:r>
              <a:rPr lang="en-US" sz="1100"/>
              <a:t>Leviticus 18:20</a:t>
            </a:r>
          </a:p>
          <a:p>
            <a:r>
              <a:rPr lang="en-US" sz="1100"/>
              <a:t>Deuteronomy 22:22-24</a:t>
            </a:r>
          </a:p>
          <a:p>
            <a:r>
              <a:rPr lang="en-US" sz="1100"/>
              <a:t>Leviticus 20:13</a:t>
            </a:r>
          </a:p>
          <a:p>
            <a:r>
              <a:rPr lang="en-US" sz="1100"/>
              <a:t>Leviticus 18:6-18</a:t>
            </a:r>
          </a:p>
          <a:p>
            <a:r>
              <a:rPr lang="en-US" sz="1100"/>
              <a:t>Hebrews 13:4</a:t>
            </a:r>
          </a:p>
          <a:p>
            <a:r>
              <a:rPr lang="en-US" sz="1100"/>
              <a:t>I Thessalonians 4:3-7</a:t>
            </a:r>
          </a:p>
          <a:p>
            <a:r>
              <a:rPr lang="en-US" sz="1100"/>
              <a:t>Numbers 25:1-9</a:t>
            </a:r>
          </a:p>
        </p:txBody>
      </p:sp>
      <p:sp>
        <p:nvSpPr>
          <p:cNvPr id="4" name="Content Placeholder 3">
            <a:extLst>
              <a:ext uri="{FF2B5EF4-FFF2-40B4-BE49-F238E27FC236}">
                <a16:creationId xmlns:a16="http://schemas.microsoft.com/office/drawing/2014/main" id="{FCC1A7FF-AA1A-E8D1-1D5C-281124B4E7FA}"/>
              </a:ext>
            </a:extLst>
          </p:cNvPr>
          <p:cNvSpPr>
            <a:spLocks noGrp="1"/>
          </p:cNvSpPr>
          <p:nvPr>
            <p:ph sz="half" idx="2"/>
          </p:nvPr>
        </p:nvSpPr>
        <p:spPr>
          <a:xfrm>
            <a:off x="8451604" y="1412489"/>
            <a:ext cx="2926080" cy="4363844"/>
          </a:xfrm>
        </p:spPr>
        <p:txBody>
          <a:bodyPr>
            <a:normAutofit lnSpcReduction="10000"/>
          </a:bodyPr>
          <a:lstStyle/>
          <a:p>
            <a:r>
              <a:rPr lang="en-US" sz="1300" dirty="0"/>
              <a:t>Genesis 9:22-25</a:t>
            </a:r>
          </a:p>
          <a:p>
            <a:r>
              <a:rPr lang="en-US" sz="1300" dirty="0"/>
              <a:t>Genesis 34:7</a:t>
            </a:r>
          </a:p>
          <a:p>
            <a:r>
              <a:rPr lang="en-US" sz="1300" dirty="0"/>
              <a:t>Genesis 38:24</a:t>
            </a:r>
          </a:p>
          <a:p>
            <a:r>
              <a:rPr lang="en-US" sz="1300" dirty="0"/>
              <a:t>2 Samuel 13 21-22</a:t>
            </a:r>
          </a:p>
          <a:p>
            <a:r>
              <a:rPr lang="en-US" sz="1300" dirty="0"/>
              <a:t>2 Corinthians 12:21</a:t>
            </a:r>
          </a:p>
          <a:p>
            <a:r>
              <a:rPr lang="en-US" sz="1300" dirty="0"/>
              <a:t>2 Samuel 11:27</a:t>
            </a:r>
          </a:p>
          <a:p>
            <a:r>
              <a:rPr lang="en-US" sz="1300" dirty="0"/>
              <a:t>Malachi 3:5</a:t>
            </a:r>
          </a:p>
          <a:p>
            <a:r>
              <a:rPr lang="en-US" sz="1300" dirty="0"/>
              <a:t>Deuteronomy 22:13-21</a:t>
            </a:r>
          </a:p>
          <a:p>
            <a:r>
              <a:rPr lang="en-US" sz="1300" dirty="0"/>
              <a:t>Exodus 20:14</a:t>
            </a:r>
          </a:p>
          <a:p>
            <a:r>
              <a:rPr lang="en-US" sz="1300" dirty="0"/>
              <a:t>Leviticus 19:29</a:t>
            </a:r>
          </a:p>
          <a:p>
            <a:r>
              <a:rPr lang="en-US" sz="1300" dirty="0"/>
              <a:t>Leviticus 18:22</a:t>
            </a:r>
          </a:p>
          <a:p>
            <a:r>
              <a:rPr lang="en-US" sz="1300" dirty="0"/>
              <a:t>Ezekiel 22:11</a:t>
            </a:r>
          </a:p>
          <a:p>
            <a:r>
              <a:rPr lang="en-US" sz="1300" dirty="0"/>
              <a:t>Matthew 5:27-28</a:t>
            </a:r>
          </a:p>
          <a:p>
            <a:r>
              <a:rPr lang="en-US" sz="1300" dirty="0"/>
              <a:t>I Peter 4:1-3</a:t>
            </a:r>
          </a:p>
          <a:p>
            <a:r>
              <a:rPr lang="en-US" sz="1300" dirty="0"/>
              <a:t>Acts 15:19-20</a:t>
            </a:r>
          </a:p>
        </p:txBody>
      </p:sp>
    </p:spTree>
    <p:extLst>
      <p:ext uri="{BB962C8B-B14F-4D97-AF65-F5344CB8AC3E}">
        <p14:creationId xmlns:p14="http://schemas.microsoft.com/office/powerpoint/2010/main" val="347067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F043A-7D0A-E977-47F2-0F56118563E4}"/>
              </a:ext>
            </a:extLst>
          </p:cNvPr>
          <p:cNvSpPr>
            <a:spLocks noGrp="1"/>
          </p:cNvSpPr>
          <p:nvPr>
            <p:ph type="title"/>
          </p:nvPr>
        </p:nvSpPr>
        <p:spPr/>
        <p:txBody>
          <a:bodyPr/>
          <a:lstStyle/>
          <a:p>
            <a:r>
              <a:rPr lang="en-US" dirty="0"/>
              <a:t>What is Sexual Immorality?</a:t>
            </a:r>
          </a:p>
        </p:txBody>
      </p:sp>
      <p:sp>
        <p:nvSpPr>
          <p:cNvPr id="10" name="Content Placeholder 9">
            <a:extLst>
              <a:ext uri="{FF2B5EF4-FFF2-40B4-BE49-F238E27FC236}">
                <a16:creationId xmlns:a16="http://schemas.microsoft.com/office/drawing/2014/main" id="{BD350F75-5262-879C-1EAE-FF95CF12A1CC}"/>
              </a:ext>
            </a:extLst>
          </p:cNvPr>
          <p:cNvSpPr>
            <a:spLocks noGrp="1"/>
          </p:cNvSpPr>
          <p:nvPr>
            <p:ph sz="half" idx="2"/>
          </p:nvPr>
        </p:nvSpPr>
        <p:spPr/>
        <p:txBody>
          <a:bodyPr>
            <a:normAutofit lnSpcReduction="10000"/>
          </a:bodyPr>
          <a:lstStyle/>
          <a:p>
            <a:r>
              <a:rPr lang="en-US" dirty="0"/>
              <a:t>Created to be Good!</a:t>
            </a:r>
          </a:p>
          <a:p>
            <a:r>
              <a:rPr lang="en-US" dirty="0"/>
              <a:t>Created to Unite Men and Women in the Context of Marriage</a:t>
            </a:r>
          </a:p>
          <a:p>
            <a:r>
              <a:rPr lang="en-US" dirty="0"/>
              <a:t>Created to Enable the Command to be Fruitful!</a:t>
            </a:r>
          </a:p>
          <a:p>
            <a:r>
              <a:rPr lang="en-US" dirty="0"/>
              <a:t>Created to be enhance the marital bond</a:t>
            </a:r>
          </a:p>
          <a:p>
            <a:r>
              <a:rPr lang="en-US" dirty="0"/>
              <a:t>Created to bring joy and enjoyment</a:t>
            </a:r>
          </a:p>
        </p:txBody>
      </p:sp>
      <p:pic>
        <p:nvPicPr>
          <p:cNvPr id="3086" name="Picture 14" descr="Adam and Eve Story in Bible. - jesuschristalekhyamlj">
            <a:extLst>
              <a:ext uri="{FF2B5EF4-FFF2-40B4-BE49-F238E27FC236}">
                <a16:creationId xmlns:a16="http://schemas.microsoft.com/office/drawing/2014/main" id="{1E062BEA-1E72-4A1A-C636-09D4665C3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4584700" cy="412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Big Red X PNG Images, Transparent Big Red X Image Download - PNGitem">
            <a:extLst>
              <a:ext uri="{FF2B5EF4-FFF2-40B4-BE49-F238E27FC236}">
                <a16:creationId xmlns:a16="http://schemas.microsoft.com/office/drawing/2014/main" id="{D675C121-3917-CC3B-CD06-666783D06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179" y="681037"/>
            <a:ext cx="541020" cy="67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4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s an Open Marriage a Happier Marriage? - The New York Times">
            <a:extLst>
              <a:ext uri="{FF2B5EF4-FFF2-40B4-BE49-F238E27FC236}">
                <a16:creationId xmlns:a16="http://schemas.microsoft.com/office/drawing/2014/main" id="{AB9F7919-8174-5988-5E4D-820B10EE1EF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884" r="-1"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9" name="Rectangle 5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1112B6-EE29-B23D-23E4-3BAB7578A688}"/>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How big a deal is sexual morality?</a:t>
            </a:r>
          </a:p>
        </p:txBody>
      </p:sp>
      <p:sp>
        <p:nvSpPr>
          <p:cNvPr id="3" name="Content Placeholder 2">
            <a:extLst>
              <a:ext uri="{FF2B5EF4-FFF2-40B4-BE49-F238E27FC236}">
                <a16:creationId xmlns:a16="http://schemas.microsoft.com/office/drawing/2014/main" id="{9C576B82-F01C-A0FD-7720-513E4FD90816}"/>
              </a:ext>
            </a:extLst>
          </p:cNvPr>
          <p:cNvSpPr>
            <a:spLocks noGrp="1"/>
          </p:cNvSpPr>
          <p:nvPr>
            <p:ph sz="half" idx="1"/>
          </p:nvPr>
        </p:nvSpPr>
        <p:spPr>
          <a:xfrm>
            <a:off x="838200" y="2434201"/>
            <a:ext cx="3822189" cy="3742762"/>
          </a:xfrm>
        </p:spPr>
        <p:txBody>
          <a:bodyPr vert="horz" lIns="91440" tIns="45720" rIns="91440" bIns="45720" rtlCol="0">
            <a:normAutofit/>
          </a:bodyPr>
          <a:lstStyle/>
          <a:p>
            <a:r>
              <a:rPr lang="en-US" sz="1400" dirty="0"/>
              <a:t>Song of Solomon</a:t>
            </a:r>
          </a:p>
          <a:p>
            <a:r>
              <a:rPr lang="en-US" sz="1400" dirty="0"/>
              <a:t>Genesis 2:24-25</a:t>
            </a:r>
          </a:p>
          <a:p>
            <a:r>
              <a:rPr lang="en-US" sz="1400" dirty="0"/>
              <a:t>Genesis 1:28</a:t>
            </a:r>
          </a:p>
          <a:p>
            <a:r>
              <a:rPr lang="en-US" sz="1400" dirty="0"/>
              <a:t>Proverbs 5:15-19</a:t>
            </a:r>
          </a:p>
          <a:p>
            <a:r>
              <a:rPr lang="en-US" sz="1400" dirty="0"/>
              <a:t>Ecclesiastes 9:9</a:t>
            </a:r>
          </a:p>
          <a:p>
            <a:r>
              <a:rPr lang="en-US" sz="1400" dirty="0"/>
              <a:t>I Corinthians 7</a:t>
            </a:r>
          </a:p>
          <a:p>
            <a:r>
              <a:rPr lang="en-US" sz="1400" dirty="0"/>
              <a:t>Hebrews 13:4</a:t>
            </a:r>
          </a:p>
          <a:p>
            <a:r>
              <a:rPr lang="en-US" sz="1400" dirty="0"/>
              <a:t>I Corinthians 7</a:t>
            </a:r>
          </a:p>
          <a:p>
            <a:r>
              <a:rPr lang="en-US" sz="1400" dirty="0"/>
              <a:t>Matthew 19:5</a:t>
            </a:r>
          </a:p>
          <a:p>
            <a:r>
              <a:rPr lang="en-US" sz="1400" dirty="0"/>
              <a:t>Mark 10:6-9</a:t>
            </a:r>
          </a:p>
          <a:p>
            <a:r>
              <a:rPr lang="en-US" sz="1400" dirty="0"/>
              <a:t>Matthew 19:4-6</a:t>
            </a:r>
          </a:p>
          <a:p>
            <a:endParaRPr lang="en-US" sz="1400" dirty="0"/>
          </a:p>
          <a:p>
            <a:endParaRPr lang="en-US" sz="1400" dirty="0"/>
          </a:p>
          <a:p>
            <a:endParaRPr lang="en-US" sz="1400" dirty="0"/>
          </a:p>
        </p:txBody>
      </p:sp>
    </p:spTree>
    <p:extLst>
      <p:ext uri="{BB962C8B-B14F-4D97-AF65-F5344CB8AC3E}">
        <p14:creationId xmlns:p14="http://schemas.microsoft.com/office/powerpoint/2010/main" val="42591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25FFB-16E4-9DB0-5A9A-50C6EBCF8E8D}"/>
              </a:ext>
            </a:extLst>
          </p:cNvPr>
          <p:cNvSpPr>
            <a:spLocks noGrp="1"/>
          </p:cNvSpPr>
          <p:nvPr>
            <p:ph type="title"/>
          </p:nvPr>
        </p:nvSpPr>
        <p:spPr/>
        <p:txBody>
          <a:bodyPr/>
          <a:lstStyle/>
          <a:p>
            <a:r>
              <a:rPr lang="en-US" dirty="0"/>
              <a:t>So then, what is Sexual Immorality</a:t>
            </a:r>
          </a:p>
        </p:txBody>
      </p:sp>
      <p:sp>
        <p:nvSpPr>
          <p:cNvPr id="5" name="Text Placeholder 4">
            <a:extLst>
              <a:ext uri="{FF2B5EF4-FFF2-40B4-BE49-F238E27FC236}">
                <a16:creationId xmlns:a16="http://schemas.microsoft.com/office/drawing/2014/main" id="{B3DE38C4-0168-B39C-871C-4DE620F8EFAC}"/>
              </a:ext>
            </a:extLst>
          </p:cNvPr>
          <p:cNvSpPr>
            <a:spLocks noGrp="1"/>
          </p:cNvSpPr>
          <p:nvPr>
            <p:ph type="body" idx="1"/>
          </p:nvPr>
        </p:nvSpPr>
        <p:spPr/>
        <p:txBody>
          <a:bodyPr/>
          <a:lstStyle/>
          <a:p>
            <a:r>
              <a:rPr lang="en-US" dirty="0"/>
              <a:t>Quick Summary</a:t>
            </a:r>
          </a:p>
        </p:txBody>
      </p:sp>
      <p:sp>
        <p:nvSpPr>
          <p:cNvPr id="3" name="Content Placeholder 2">
            <a:extLst>
              <a:ext uri="{FF2B5EF4-FFF2-40B4-BE49-F238E27FC236}">
                <a16:creationId xmlns:a16="http://schemas.microsoft.com/office/drawing/2014/main" id="{53274B18-BB99-4C80-ECFD-8E8CE52239FF}"/>
              </a:ext>
            </a:extLst>
          </p:cNvPr>
          <p:cNvSpPr>
            <a:spLocks noGrp="1"/>
          </p:cNvSpPr>
          <p:nvPr>
            <p:ph sz="half" idx="2"/>
          </p:nvPr>
        </p:nvSpPr>
        <p:spPr/>
        <p:txBody>
          <a:bodyPr/>
          <a:lstStyle/>
          <a:p>
            <a:r>
              <a:rPr lang="en-US" dirty="0"/>
              <a:t>Sexual immorality is not sexual morality</a:t>
            </a:r>
          </a:p>
          <a:p>
            <a:r>
              <a:rPr lang="en-US" dirty="0"/>
              <a:t>Any pursuit or expression of sexuality outside of the marriage covenant</a:t>
            </a:r>
          </a:p>
          <a:p>
            <a:r>
              <a:rPr lang="en-US" dirty="0"/>
              <a:t>Marital sexual expression outside of love and respect</a:t>
            </a:r>
          </a:p>
          <a:p>
            <a:endParaRPr lang="en-US" dirty="0"/>
          </a:p>
        </p:txBody>
      </p:sp>
      <p:sp>
        <p:nvSpPr>
          <p:cNvPr id="6" name="Text Placeholder 5">
            <a:extLst>
              <a:ext uri="{FF2B5EF4-FFF2-40B4-BE49-F238E27FC236}">
                <a16:creationId xmlns:a16="http://schemas.microsoft.com/office/drawing/2014/main" id="{18BE7C25-032C-539F-AFC1-0743066DF760}"/>
              </a:ext>
            </a:extLst>
          </p:cNvPr>
          <p:cNvSpPr>
            <a:spLocks noGrp="1"/>
          </p:cNvSpPr>
          <p:nvPr>
            <p:ph type="body" sz="quarter" idx="3"/>
          </p:nvPr>
        </p:nvSpPr>
        <p:spPr/>
        <p:txBody>
          <a:bodyPr/>
          <a:lstStyle/>
          <a:p>
            <a:r>
              <a:rPr lang="en-US" dirty="0"/>
              <a:t>Biblical Words</a:t>
            </a:r>
          </a:p>
        </p:txBody>
      </p:sp>
      <p:sp>
        <p:nvSpPr>
          <p:cNvPr id="4" name="Content Placeholder 3">
            <a:extLst>
              <a:ext uri="{FF2B5EF4-FFF2-40B4-BE49-F238E27FC236}">
                <a16:creationId xmlns:a16="http://schemas.microsoft.com/office/drawing/2014/main" id="{1116C2BA-7DBF-4611-7F9E-C02FAF14B0B1}"/>
              </a:ext>
            </a:extLst>
          </p:cNvPr>
          <p:cNvSpPr>
            <a:spLocks noGrp="1"/>
          </p:cNvSpPr>
          <p:nvPr>
            <p:ph sz="quarter" idx="4"/>
          </p:nvPr>
        </p:nvSpPr>
        <p:spPr/>
        <p:txBody>
          <a:bodyPr/>
          <a:lstStyle/>
          <a:p>
            <a:r>
              <a:rPr lang="en-US" dirty="0"/>
              <a:t>Adultery</a:t>
            </a:r>
          </a:p>
          <a:p>
            <a:r>
              <a:rPr lang="en-US" dirty="0"/>
              <a:t>Fornication</a:t>
            </a:r>
          </a:p>
          <a:p>
            <a:r>
              <a:rPr lang="en-US" dirty="0"/>
              <a:t>Homosexuality</a:t>
            </a:r>
          </a:p>
          <a:p>
            <a:r>
              <a:rPr lang="en-US" dirty="0"/>
              <a:t>Pornography</a:t>
            </a:r>
          </a:p>
          <a:p>
            <a:r>
              <a:rPr lang="en-US" dirty="0"/>
              <a:t>Lust</a:t>
            </a:r>
          </a:p>
          <a:p>
            <a:r>
              <a:rPr lang="en-US" dirty="0"/>
              <a:t>Withholding from your spouse</a:t>
            </a:r>
          </a:p>
          <a:p>
            <a:r>
              <a:rPr lang="en-US" dirty="0"/>
              <a:t>Any sexual abusiveness</a:t>
            </a:r>
          </a:p>
        </p:txBody>
      </p:sp>
    </p:spTree>
    <p:extLst>
      <p:ext uri="{BB962C8B-B14F-4D97-AF65-F5344CB8AC3E}">
        <p14:creationId xmlns:p14="http://schemas.microsoft.com/office/powerpoint/2010/main" val="421646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2052" name="Picture 4" descr="What to Expect When They Come Home | Military.com">
            <a:extLst>
              <a:ext uri="{FF2B5EF4-FFF2-40B4-BE49-F238E27FC236}">
                <a16:creationId xmlns:a16="http://schemas.microsoft.com/office/drawing/2014/main" id="{9B4D4608-B75A-8752-B0E2-4DC2B9969169}"/>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l="11444" r="29192" b="-1"/>
          <a:stretch/>
        </p:blipFill>
        <p:spPr bwMode="auto">
          <a:xfrm>
            <a:off x="-4084" y="10"/>
            <a:ext cx="609905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43 Couple Running From Danger Stock Photos, Pictures &amp; Royalty-Free Images  - iStock">
            <a:extLst>
              <a:ext uri="{FF2B5EF4-FFF2-40B4-BE49-F238E27FC236}">
                <a16:creationId xmlns:a16="http://schemas.microsoft.com/office/drawing/2014/main" id="{E6B8C397-FEC6-3337-B390-3229D7E54B2F}"/>
              </a:ext>
            </a:extLst>
          </p:cNvPr>
          <p:cNvPicPr>
            <a:picLocks noChangeAspect="1" noChangeArrowheads="1"/>
          </p:cNvPicPr>
          <p:nvPr/>
        </p:nvPicPr>
        <p:blipFill rotWithShape="1">
          <a:blip r:embed="rId3">
            <a:alphaModFix amt="60000"/>
            <a:extLst>
              <a:ext uri="{28A0092B-C50C-407E-A947-70E740481C1C}">
                <a14:useLocalDpi xmlns:a14="http://schemas.microsoft.com/office/drawing/2010/main" val="0"/>
              </a:ext>
            </a:extLst>
          </a:blip>
          <a:srcRect l="41120" r="-1" b="-1"/>
          <a:stretch/>
        </p:blipFill>
        <p:spPr bwMode="auto">
          <a:xfrm>
            <a:off x="6096844" y="10"/>
            <a:ext cx="6095156"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C1C5AC-CF92-72CF-E265-DEF325E85B00}"/>
              </a:ext>
            </a:extLst>
          </p:cNvPr>
          <p:cNvSpPr>
            <a:spLocks noGrp="1"/>
          </p:cNvSpPr>
          <p:nvPr>
            <p:ph type="title"/>
          </p:nvPr>
        </p:nvSpPr>
        <p:spPr>
          <a:xfrm>
            <a:off x="1198181" y="1122363"/>
            <a:ext cx="9795637" cy="2215884"/>
          </a:xfrm>
        </p:spPr>
        <p:txBody>
          <a:bodyPr vert="horz" lIns="91440" tIns="45720" rIns="91440" bIns="45720" rtlCol="0" anchor="b">
            <a:normAutofit/>
          </a:bodyPr>
          <a:lstStyle/>
          <a:p>
            <a:pPr algn="ctr"/>
            <a:r>
              <a:rPr lang="en-US" sz="5200" kern="1200">
                <a:solidFill>
                  <a:srgbClr val="FFFFFF"/>
                </a:solidFill>
                <a:latin typeface="+mj-lt"/>
                <a:ea typeface="+mj-ea"/>
                <a:cs typeface="+mj-cs"/>
              </a:rPr>
              <a:t>How then do we respond to unrighteousness?</a:t>
            </a:r>
          </a:p>
        </p:txBody>
      </p:sp>
    </p:spTree>
    <p:extLst>
      <p:ext uri="{BB962C8B-B14F-4D97-AF65-F5344CB8AC3E}">
        <p14:creationId xmlns:p14="http://schemas.microsoft.com/office/powerpoint/2010/main" val="3671609010"/>
      </p:ext>
    </p:extLst>
  </p:cSld>
  <p:clrMapOvr>
    <a:masterClrMapping/>
  </p:clrMapOvr>
</p:sld>
</file>

<file path=ppt/theme/theme1.xml><?xml version="1.0" encoding="utf-8"?>
<a:theme xmlns:a="http://schemas.openxmlformats.org/drawingml/2006/main" name="Office Theme 2013 - 2022">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38271</TotalTime>
  <Words>1686</Words>
  <Application>Microsoft Macintosh PowerPoint</Application>
  <PresentationFormat>Widescreen</PresentationFormat>
  <Paragraphs>192</Paragraphs>
  <Slides>15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 2013 - 2022</vt:lpstr>
      <vt:lpstr>Catering to my own desires</vt:lpstr>
      <vt:lpstr>1 Corinthians 6:9-10 (ESV) Or do you not know that the unrighteous will not inherit the kingdom of God? Do not be deceived: neither the sexually immoral, nor idolaters, nor adulterers, nor men who practice homosexuality, nor thieves, nor the greedy, nor drunkards, nor revilers, nor swindlers will inherit the kingdom of God.</vt:lpstr>
      <vt:lpstr>Who are the unrighteous?</vt:lpstr>
      <vt:lpstr>PowerPoint Presentation</vt:lpstr>
      <vt:lpstr>How big a deal is Sexual Immorality?</vt:lpstr>
      <vt:lpstr>What is Sexual Immorality?</vt:lpstr>
      <vt:lpstr>How big a deal is sexual morality?</vt:lpstr>
      <vt:lpstr>So then, what is Sexual Immorality</vt:lpstr>
      <vt:lpstr>How then do we respond to unrighteousness?</vt:lpstr>
      <vt:lpstr>TAKE TWO: Who are the unrighteous?</vt:lpstr>
      <vt:lpstr>PowerPoint Presentation</vt:lpstr>
      <vt:lpstr>Who are the unrighteous?</vt:lpstr>
      <vt:lpstr>PowerPoint Presentation</vt:lpstr>
      <vt:lpstr>What does Jesus teach us about relating to the unrighteous?</vt:lpstr>
      <vt:lpstr>Protect God’s Precious Purchase!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Canterbury</dc:creator>
  <cp:lastModifiedBy>James Burns</cp:lastModifiedBy>
  <cp:revision>4</cp:revision>
  <dcterms:created xsi:type="dcterms:W3CDTF">2022-12-21T15:25:11Z</dcterms:created>
  <dcterms:modified xsi:type="dcterms:W3CDTF">2023-03-25T14:37:47Z</dcterms:modified>
</cp:coreProperties>
</file>