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/>
    <p:restoredTop sz="94648"/>
  </p:normalViewPr>
  <p:slideViewPr>
    <p:cSldViewPr snapToGrid="0">
      <p:cViewPr varScale="1">
        <p:scale>
          <a:sx n="64" d="100"/>
          <a:sy n="64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air of glasses on a table&#10;&#10;Description automatically generated with medium confidence">
            <a:extLst>
              <a:ext uri="{FF2B5EF4-FFF2-40B4-BE49-F238E27FC236}">
                <a16:creationId xmlns:a16="http://schemas.microsoft.com/office/drawing/2014/main" id="{FEBFB577-42C4-3E03-5F51-096A8AFA1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685" y="-1320800"/>
            <a:ext cx="12290685" cy="81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5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9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8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air of glasses on a table&#10;&#10;Description automatically generated with medium confidence">
            <a:extLst>
              <a:ext uri="{FF2B5EF4-FFF2-40B4-BE49-F238E27FC236}">
                <a16:creationId xmlns:a16="http://schemas.microsoft.com/office/drawing/2014/main" id="{388EC496-2F68-CB44-7792-44563E311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82557"/>
            <a:ext cx="12192000" cy="80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9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6B6F3-7569-7EBA-9F31-5F3D2771B4C8}"/>
              </a:ext>
            </a:extLst>
          </p:cNvPr>
          <p:cNvSpPr/>
          <p:nvPr userDrawn="1"/>
        </p:nvSpPr>
        <p:spPr>
          <a:xfrm>
            <a:off x="-493061" y="-156992"/>
            <a:ext cx="12831581" cy="7570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air of glasses on a table&#10;&#10;Description automatically generated with medium confidence">
            <a:extLst>
              <a:ext uri="{FF2B5EF4-FFF2-40B4-BE49-F238E27FC236}">
                <a16:creationId xmlns:a16="http://schemas.microsoft.com/office/drawing/2014/main" id="{9E86D35D-C183-57B2-D7A8-E5E2917BC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304800" y="-283029"/>
            <a:ext cx="12831580" cy="85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1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8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96A1-ED41-4249-921C-DB11ACCB76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349A-4434-1A41-8A35-D801BED7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7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EAF2B3-A2BC-B604-3761-7A7E5A6398CB}"/>
              </a:ext>
            </a:extLst>
          </p:cNvPr>
          <p:cNvSpPr txBox="1"/>
          <p:nvPr/>
        </p:nvSpPr>
        <p:spPr>
          <a:xfrm>
            <a:off x="872197" y="0"/>
            <a:ext cx="112119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Marriage: </a:t>
            </a:r>
          </a:p>
          <a:p>
            <a:r>
              <a:rPr lang="en-US" sz="4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How To Live ‘Happily Ever After’</a:t>
            </a:r>
          </a:p>
        </p:txBody>
      </p:sp>
    </p:spTree>
    <p:extLst>
      <p:ext uri="{BB962C8B-B14F-4D97-AF65-F5344CB8AC3E}">
        <p14:creationId xmlns:p14="http://schemas.microsoft.com/office/powerpoint/2010/main" val="243315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611CA3-B2B9-9218-04D7-F4E281F5BE1C}"/>
              </a:ext>
            </a:extLst>
          </p:cNvPr>
          <p:cNvSpPr txBox="1"/>
          <p:nvPr/>
        </p:nvSpPr>
        <p:spPr>
          <a:xfrm>
            <a:off x="0" y="54537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Three types of marriage </a:t>
            </a:r>
            <a:endParaRPr lang="en-US" sz="48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3310E-6542-EC18-89EB-6D8BDC5AFC81}"/>
              </a:ext>
            </a:extLst>
          </p:cNvPr>
          <p:cNvSpPr txBox="1"/>
          <p:nvPr/>
        </p:nvSpPr>
        <p:spPr>
          <a:xfrm>
            <a:off x="0" y="1887482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D</a:t>
            </a: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estructive</a:t>
            </a:r>
            <a:endParaRPr lang="en-US" sz="4000" b="1" dirty="0">
              <a:latin typeface="Ink Free" panose="030804020005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6649B-1CC3-6739-6763-0931A7BC819E}"/>
              </a:ext>
            </a:extLst>
          </p:cNvPr>
          <p:cNvSpPr txBox="1"/>
          <p:nvPr/>
        </p:nvSpPr>
        <p:spPr>
          <a:xfrm>
            <a:off x="0" y="3252020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D</a:t>
            </a: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isappointing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Ink Free" panose="03080402000500000000" pitchFamily="66" charset="0"/>
              </a:rPr>
              <a:t>D</a:t>
            </a:r>
            <a:r>
              <a:rPr lang="en-US" sz="4000" b="1" dirty="0">
                <a:latin typeface="Ink Free" panose="03080402000500000000" pitchFamily="66" charset="0"/>
              </a:rPr>
              <a:t>ifficult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62473-E26F-3DAD-CF5D-001F48BA1475}"/>
              </a:ext>
            </a:extLst>
          </p:cNvPr>
          <p:cNvSpPr txBox="1"/>
          <p:nvPr/>
        </p:nvSpPr>
        <p:spPr>
          <a:xfrm>
            <a:off x="0" y="544755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These can be “</a:t>
            </a: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</a:rPr>
              <a:t>D</a:t>
            </a:r>
            <a:r>
              <a:rPr lang="en-US" sz="4000" b="1" dirty="0">
                <a:latin typeface="Ink Free" panose="03080402000500000000" pitchFamily="66" charset="0"/>
              </a:rPr>
              <a:t>elightful”</a:t>
            </a:r>
          </a:p>
        </p:txBody>
      </p:sp>
    </p:spTree>
    <p:extLst>
      <p:ext uri="{BB962C8B-B14F-4D97-AF65-F5344CB8AC3E}">
        <p14:creationId xmlns:p14="http://schemas.microsoft.com/office/powerpoint/2010/main" val="156482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772D26-40AC-EB15-4C52-604DF3717BA3}"/>
              </a:ext>
            </a:extLst>
          </p:cNvPr>
          <p:cNvSpPr txBox="1"/>
          <p:nvPr/>
        </p:nvSpPr>
        <p:spPr>
          <a:xfrm>
            <a:off x="0" y="490759"/>
            <a:ext cx="12192000" cy="5876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God…made his light shine in our hearts to give us the light of the knowledge of God’s glory displayed in the face of Christ.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But we have this treasure in jars of clay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to show that this all-surpassing power is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from God and not from us…so that the life of Jesus may be revealed in (us</a:t>
            </a:r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 Cor 4:6.7.10</a:t>
            </a:r>
            <a:endParaRPr lang="en-US" sz="44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7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mily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CF19BAA-EFBA-F845-4405-68314BD24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09" y="2298290"/>
            <a:ext cx="5616077" cy="374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112B6-7888-63EB-C3BF-71D8D352B9FA}"/>
              </a:ext>
            </a:extLst>
          </p:cNvPr>
          <p:cNvSpPr txBox="1"/>
          <p:nvPr/>
        </p:nvSpPr>
        <p:spPr>
          <a:xfrm>
            <a:off x="193880" y="200699"/>
            <a:ext cx="6099242" cy="20574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marriage retreat lesson.  It is a sermon that will apply to all.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04616E-84D3-7C7F-9BCE-CB97DC20E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121" y="160594"/>
            <a:ext cx="2767232" cy="338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B7DD1B-80B5-CD20-AC18-5F28BCE9F14A}"/>
              </a:ext>
            </a:extLst>
          </p:cNvPr>
          <p:cNvSpPr txBox="1"/>
          <p:nvPr/>
        </p:nvSpPr>
        <p:spPr>
          <a:xfrm>
            <a:off x="9060353" y="200699"/>
            <a:ext cx="3131647" cy="34163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“Keep your eyes wide </a:t>
            </a:r>
          </a:p>
          <a:p>
            <a:pPr algn="ctr"/>
            <a:r>
              <a:rPr lang="en-US" sz="36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open before marriage, </a:t>
            </a:r>
          </a:p>
          <a:p>
            <a:pPr algn="ctr"/>
            <a:r>
              <a:rPr lang="en-US" sz="36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half shut afterwards.” </a:t>
            </a:r>
            <a:endParaRPr lang="en-US" sz="3600" b="1" dirty="0">
              <a:latin typeface="Ink Free" panose="03080402000500000000" pitchFamily="66" charset="0"/>
            </a:endParaRPr>
          </a:p>
        </p:txBody>
      </p:sp>
      <p:pic>
        <p:nvPicPr>
          <p:cNvPr id="14" name="Picture 13" descr="A close-up of a sculpture&#10;&#10;Description automatically generated with medium confidence">
            <a:extLst>
              <a:ext uri="{FF2B5EF4-FFF2-40B4-BE49-F238E27FC236}">
                <a16:creationId xmlns:a16="http://schemas.microsoft.com/office/drawing/2014/main" id="{DA26A022-5DBA-1AA3-7CC5-C87AC1327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775" y="3563032"/>
            <a:ext cx="2471225" cy="3294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C7F8F6-9258-D537-055B-75B1BBC51E8E}"/>
              </a:ext>
            </a:extLst>
          </p:cNvPr>
          <p:cNvSpPr txBox="1"/>
          <p:nvPr/>
        </p:nvSpPr>
        <p:spPr>
          <a:xfrm>
            <a:off x="5852436" y="3840408"/>
            <a:ext cx="4051107" cy="271843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By all means marry.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If you get a good wife, you’ll be happy. If you get a bad one, you’ll become a philosopher.</a:t>
            </a:r>
          </a:p>
        </p:txBody>
      </p:sp>
    </p:spTree>
    <p:extLst>
      <p:ext uri="{BB962C8B-B14F-4D97-AF65-F5344CB8AC3E}">
        <p14:creationId xmlns:p14="http://schemas.microsoft.com/office/powerpoint/2010/main" val="399586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8220A-7CD3-3693-2DD1-FD2960426E1B}"/>
              </a:ext>
            </a:extLst>
          </p:cNvPr>
          <p:cNvSpPr txBox="1"/>
          <p:nvPr/>
        </p:nvSpPr>
        <p:spPr>
          <a:xfrm>
            <a:off x="2674591" y="1910081"/>
            <a:ext cx="6842817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“Happy families are all alike; every unhappy family is unhappy in its own way.”</a:t>
            </a:r>
            <a:endParaRPr lang="en-US" sz="44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2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jumping in the air&#10;&#10;Description automatically generated with low confidence">
            <a:extLst>
              <a:ext uri="{FF2B5EF4-FFF2-40B4-BE49-F238E27FC236}">
                <a16:creationId xmlns:a16="http://schemas.microsoft.com/office/drawing/2014/main" id="{DC2884E9-CD04-3991-E780-E3923F97A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70" r="8458" b="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1513BE-E956-91AA-EBF6-9C667DD6D0F0}"/>
              </a:ext>
            </a:extLst>
          </p:cNvPr>
          <p:cNvSpPr txBox="1"/>
          <p:nvPr/>
        </p:nvSpPr>
        <p:spPr>
          <a:xfrm>
            <a:off x="6343650" y="3962400"/>
            <a:ext cx="550581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Emotional Stability</a:t>
            </a:r>
            <a:endParaRPr lang="en-US" sz="4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521FF9-0586-CE0C-575A-9F7EFEF87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60" r="1" b="1"/>
          <a:stretch/>
        </p:blipFill>
        <p:spPr>
          <a:xfrm>
            <a:off x="7653537" y="-4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91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610CA-7EF0-0369-4CB2-AEF2F6FC0E20}"/>
              </a:ext>
            </a:extLst>
          </p:cNvPr>
          <p:cNvSpPr txBox="1"/>
          <p:nvPr/>
        </p:nvSpPr>
        <p:spPr>
          <a:xfrm>
            <a:off x="5269894" y="85865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What is emotional stability – what is “normal?”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CE430B3-2B5E-4EA7-1E0F-AE8C3105A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7" r="-2" b="2665"/>
          <a:stretch/>
        </p:blipFill>
        <p:spPr>
          <a:xfrm rot="21600000">
            <a:off x="-63774" y="10"/>
            <a:ext cx="4992985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9B93B7-532F-C18F-7E95-1FA6222683F2}"/>
              </a:ext>
            </a:extLst>
          </p:cNvPr>
          <p:cNvSpPr txBox="1"/>
          <p:nvPr/>
        </p:nvSpPr>
        <p:spPr>
          <a:xfrm>
            <a:off x="4932260" y="3923555"/>
            <a:ext cx="7259740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B0F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dictionary, philosophy, statistics, medical doctors, lab tests, psychology, sociologists and anthropology</a:t>
            </a:r>
          </a:p>
        </p:txBody>
      </p:sp>
    </p:spTree>
    <p:extLst>
      <p:ext uri="{BB962C8B-B14F-4D97-AF65-F5344CB8AC3E}">
        <p14:creationId xmlns:p14="http://schemas.microsoft.com/office/powerpoint/2010/main" val="417501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637674-5592-FD05-BB47-9124DD4799F5}"/>
              </a:ext>
            </a:extLst>
          </p:cNvPr>
          <p:cNvSpPr txBox="1"/>
          <p:nvPr/>
        </p:nvSpPr>
        <p:spPr>
          <a:xfrm>
            <a:off x="222063" y="363638"/>
            <a:ext cx="60992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Emotional stability:</a:t>
            </a:r>
          </a:p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Maturity in Christ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EB0AF-8784-D565-30D4-A8133F29E9E7}"/>
              </a:ext>
            </a:extLst>
          </p:cNvPr>
          <p:cNvSpPr txBox="1"/>
          <p:nvPr/>
        </p:nvSpPr>
        <p:spPr>
          <a:xfrm>
            <a:off x="0" y="2690975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We proclaim </a:t>
            </a:r>
            <a:r>
              <a:rPr lang="en-US" sz="4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him</a:t>
            </a:r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, admonishing and teaching </a:t>
            </a:r>
          </a:p>
          <a:p>
            <a:pPr algn="ctr"/>
            <a:r>
              <a:rPr lang="en-US" sz="40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everyone with all wisdom, so that we may present everyone perfect </a:t>
            </a:r>
            <a:r>
              <a:rPr lang="en-US" sz="40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in Christ </a:t>
            </a:r>
            <a:r>
              <a:rPr lang="en-US" sz="3200" b="1" dirty="0"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~ Colossians 1:28</a:t>
            </a:r>
            <a:endParaRPr lang="en-US" sz="3200" b="1" dirty="0">
              <a:solidFill>
                <a:srgbClr val="FFFF00"/>
              </a:solidFill>
              <a:effectLst/>
              <a:latin typeface="Ink Free" panose="03080402000500000000" pitchFamily="66" charset="0"/>
              <a:ea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98B3B1-C614-00C7-2D6A-9AE1F4CF21AC}"/>
              </a:ext>
            </a:extLst>
          </p:cNvPr>
          <p:cNvSpPr/>
          <p:nvPr/>
        </p:nvSpPr>
        <p:spPr>
          <a:xfrm>
            <a:off x="5041490" y="2657581"/>
            <a:ext cx="2952136" cy="100289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B6EFB6D2-85D9-6DA4-A93A-7F3179EC2C3C}"/>
              </a:ext>
            </a:extLst>
          </p:cNvPr>
          <p:cNvSpPr/>
          <p:nvPr/>
        </p:nvSpPr>
        <p:spPr>
          <a:xfrm rot="2203367">
            <a:off x="826578" y="2324482"/>
            <a:ext cx="678426" cy="2610975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688C8-41E3-59E5-3EBB-721D3C0FEC0B}"/>
              </a:ext>
            </a:extLst>
          </p:cNvPr>
          <p:cNvSpPr txBox="1"/>
          <p:nvPr/>
        </p:nvSpPr>
        <p:spPr>
          <a:xfrm>
            <a:off x="132954" y="4970738"/>
            <a:ext cx="42957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A </a:t>
            </a:r>
            <a:r>
              <a:rPr lang="en-US" sz="3200" b="1" dirty="0">
                <a:solidFill>
                  <a:srgbClr val="00B0F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decisive message heading to a definite, binding point.</a:t>
            </a:r>
            <a:endParaRPr lang="en-US" sz="3200" b="1" dirty="0">
              <a:solidFill>
                <a:srgbClr val="00B0F0"/>
              </a:solidFill>
              <a:latin typeface="Tempus Sans ITC" panose="04020404030D07020202" pitchFamily="8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5516B1-AE72-A3D7-8BFB-236C418CDC61}"/>
              </a:ext>
            </a:extLst>
          </p:cNvPr>
          <p:cNvSpPr/>
          <p:nvPr/>
        </p:nvSpPr>
        <p:spPr>
          <a:xfrm>
            <a:off x="2013248" y="2553567"/>
            <a:ext cx="2109020" cy="1002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A7E2A462-ED3A-EF52-BE71-55A0A070C2E8}"/>
              </a:ext>
            </a:extLst>
          </p:cNvPr>
          <p:cNvSpPr/>
          <p:nvPr/>
        </p:nvSpPr>
        <p:spPr>
          <a:xfrm rot="19156681">
            <a:off x="4292099" y="921169"/>
            <a:ext cx="3830508" cy="100289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A1F42-067D-226B-1B22-FE8A351CEBBB}"/>
              </a:ext>
            </a:extLst>
          </p:cNvPr>
          <p:cNvSpPr txBox="1"/>
          <p:nvPr/>
        </p:nvSpPr>
        <p:spPr>
          <a:xfrm>
            <a:off x="5723132" y="494475"/>
            <a:ext cx="64688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2D05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“Counseling”</a:t>
            </a:r>
          </a:p>
          <a:p>
            <a:pPr algn="ctr"/>
            <a:r>
              <a:rPr lang="en-US" sz="3200" b="1" dirty="0">
                <a:solidFill>
                  <a:srgbClr val="92D050"/>
                </a:solidFill>
                <a:latin typeface="Tempus Sans ITC" panose="04020404030D07020202" pitchFamily="82" charset="0"/>
              </a:rPr>
              <a:t>Place one’s mind in the proper place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392B30-60C9-52D1-5E82-0BE46337D140}"/>
              </a:ext>
            </a:extLst>
          </p:cNvPr>
          <p:cNvSpPr/>
          <p:nvPr/>
        </p:nvSpPr>
        <p:spPr>
          <a:xfrm>
            <a:off x="8612947" y="2550697"/>
            <a:ext cx="2286111" cy="100289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61A3E-1D39-227E-4DDB-E8D08E409096}"/>
              </a:ext>
            </a:extLst>
          </p:cNvPr>
          <p:cNvSpPr txBox="1"/>
          <p:nvPr/>
        </p:nvSpPr>
        <p:spPr>
          <a:xfrm>
            <a:off x="7878831" y="1558787"/>
            <a:ext cx="42957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Correct information and knowledge</a:t>
            </a:r>
            <a:endParaRPr lang="en-US" sz="3200" b="1" dirty="0">
              <a:solidFill>
                <a:srgbClr val="FFC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1039C855-35C6-5039-FE9D-DE0AC6F5D6FD}"/>
              </a:ext>
            </a:extLst>
          </p:cNvPr>
          <p:cNvSpPr/>
          <p:nvPr/>
        </p:nvSpPr>
        <p:spPr>
          <a:xfrm rot="5400000" flipH="1">
            <a:off x="10852186" y="2597567"/>
            <a:ext cx="630872" cy="537129"/>
          </a:xfrm>
          <a:prstGeom prst="bentArrow">
            <a:avLst>
              <a:gd name="adj1" fmla="val 25000"/>
              <a:gd name="adj2" fmla="val 25000"/>
              <a:gd name="adj3" fmla="val 30802"/>
              <a:gd name="adj4" fmla="val 591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B82ED3-699F-C374-4307-3107E05833E5}"/>
              </a:ext>
            </a:extLst>
          </p:cNvPr>
          <p:cNvSpPr/>
          <p:nvPr/>
        </p:nvSpPr>
        <p:spPr>
          <a:xfrm>
            <a:off x="3520056" y="3812629"/>
            <a:ext cx="1936847" cy="100289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B8CF9-D231-9E70-645B-3370B7295076}"/>
              </a:ext>
            </a:extLst>
          </p:cNvPr>
          <p:cNvSpPr txBox="1"/>
          <p:nvPr/>
        </p:nvSpPr>
        <p:spPr>
          <a:xfrm>
            <a:off x="6984209" y="5548330"/>
            <a:ext cx="4295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Not sinless: Mature</a:t>
            </a:r>
            <a:endParaRPr lang="en-US" sz="32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7C4753BD-51D4-2168-2B26-CC84BC3D233B}"/>
              </a:ext>
            </a:extLst>
          </p:cNvPr>
          <p:cNvSpPr/>
          <p:nvPr/>
        </p:nvSpPr>
        <p:spPr>
          <a:xfrm rot="17660140">
            <a:off x="5411218" y="4189220"/>
            <a:ext cx="944655" cy="3698956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7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/>
      <p:bldP spid="9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0D4719-0984-85A0-C147-8442D74A0894}"/>
              </a:ext>
            </a:extLst>
          </p:cNvPr>
          <p:cNvSpPr txBox="1"/>
          <p:nvPr/>
        </p:nvSpPr>
        <p:spPr>
          <a:xfrm>
            <a:off x="0" y="2955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</a:rPr>
              <a:t>Three characteristics of Christ-like behavior</a:t>
            </a:r>
            <a:endParaRPr lang="en-US" sz="4400" b="1" dirty="0">
              <a:latin typeface="Tempus Sans ITC" panose="04020404030D070202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0517D-997B-743A-4652-1551246B3689}"/>
              </a:ext>
            </a:extLst>
          </p:cNvPr>
          <p:cNvSpPr txBox="1"/>
          <p:nvPr/>
        </p:nvSpPr>
        <p:spPr>
          <a:xfrm>
            <a:off x="0" y="132340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Self-Control/Discipline</a:t>
            </a:r>
            <a:endParaRPr lang="en-US" sz="4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8D7F2-CE08-A820-7E05-6C9C1F91E13F}"/>
              </a:ext>
            </a:extLst>
          </p:cNvPr>
          <p:cNvSpPr txBox="1"/>
          <p:nvPr/>
        </p:nvSpPr>
        <p:spPr>
          <a:xfrm>
            <a:off x="117986" y="2345543"/>
            <a:ext cx="11931445" cy="193899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It is God’s will that you should be sanctified: that each of you should learn to control his own body in a way that is holy and honorable… </a:t>
            </a:r>
            <a:r>
              <a:rPr lang="en-US" sz="3200" b="1" dirty="0">
                <a:latin typeface="Ink Free" panose="03080402000500000000" pitchFamily="66" charset="0"/>
              </a:rPr>
              <a:t>~ 1 Thess. 4:3,4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5FBE0-99A0-3D8A-37A3-2D9AD643C641}"/>
              </a:ext>
            </a:extLst>
          </p:cNvPr>
          <p:cNvSpPr txBox="1"/>
          <p:nvPr/>
        </p:nvSpPr>
        <p:spPr>
          <a:xfrm>
            <a:off x="117987" y="4765155"/>
            <a:ext cx="11931445" cy="181588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For God did not give us a spirit of timidity, but a spirit of power, of love and of self-discipline.</a:t>
            </a:r>
          </a:p>
          <a:p>
            <a:pPr algn="ctr"/>
            <a:r>
              <a:rPr lang="en-US" sz="3200" b="1" dirty="0">
                <a:latin typeface="Ink Free" panose="03080402000500000000" pitchFamily="66" charset="0"/>
              </a:rPr>
              <a:t> ~ 1 Thess. 4:3,4</a:t>
            </a:r>
          </a:p>
        </p:txBody>
      </p:sp>
    </p:spTree>
    <p:extLst>
      <p:ext uri="{BB962C8B-B14F-4D97-AF65-F5344CB8AC3E}">
        <p14:creationId xmlns:p14="http://schemas.microsoft.com/office/powerpoint/2010/main" val="58589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4961A-4F98-9D83-7653-5FF8C2F3B33B}"/>
              </a:ext>
            </a:extLst>
          </p:cNvPr>
          <p:cNvSpPr txBox="1"/>
          <p:nvPr/>
        </p:nvSpPr>
        <p:spPr>
          <a:xfrm>
            <a:off x="0" y="2955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</a:rPr>
              <a:t>Three characteristics of Christ-like behavior</a:t>
            </a:r>
            <a:endParaRPr lang="en-US" sz="4400" b="1" dirty="0">
              <a:latin typeface="Tempus Sans ITC" panose="04020404030D070202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1B4BBC-7884-9574-5357-AD7CDABD32FD}"/>
              </a:ext>
            </a:extLst>
          </p:cNvPr>
          <p:cNvSpPr txBox="1"/>
          <p:nvPr/>
        </p:nvSpPr>
        <p:spPr>
          <a:xfrm>
            <a:off x="0" y="1431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Love</a:t>
            </a:r>
            <a:endParaRPr lang="en-US" sz="4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E3A11-FCD9-C515-CDAA-4A44685237E3}"/>
              </a:ext>
            </a:extLst>
          </p:cNvPr>
          <p:cNvSpPr txBox="1"/>
          <p:nvPr/>
        </p:nvSpPr>
        <p:spPr>
          <a:xfrm>
            <a:off x="117986" y="2213282"/>
            <a:ext cx="11931445" cy="243143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About brotherly love we do not need to write to you, yourselves have been taught by God to love each other…yet we urge you to do so more and more</a:t>
            </a:r>
          </a:p>
          <a:p>
            <a:pPr algn="ctr"/>
            <a:r>
              <a:rPr lang="en-US" sz="3200" b="1" dirty="0">
                <a:latin typeface="Ink Free" panose="03080402000500000000" pitchFamily="66" charset="0"/>
              </a:rPr>
              <a:t>~ 1 Thess. 4:10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BD01A-8920-2CF4-3EBF-50DD088B0521}"/>
              </a:ext>
            </a:extLst>
          </p:cNvPr>
          <p:cNvSpPr txBox="1"/>
          <p:nvPr/>
        </p:nvSpPr>
        <p:spPr>
          <a:xfrm>
            <a:off x="117985" y="4856958"/>
            <a:ext cx="11931445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Love does not always feel good.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It is not always nice – it’s helping people live according to God’s will</a:t>
            </a:r>
            <a:endParaRPr lang="en-US" sz="32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0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D3632C-7CFF-8EF0-980A-748C7C1C7A81}"/>
              </a:ext>
            </a:extLst>
          </p:cNvPr>
          <p:cNvSpPr txBox="1"/>
          <p:nvPr/>
        </p:nvSpPr>
        <p:spPr>
          <a:xfrm>
            <a:off x="0" y="2955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empus Sans ITC" panose="04020404030D07020202" pitchFamily="82" charset="0"/>
                <a:ea typeface="Calibri" panose="020F0502020204030204" pitchFamily="34" charset="0"/>
              </a:rPr>
              <a:t>Three characteristics of Christ-like behavior</a:t>
            </a:r>
            <a:endParaRPr lang="en-US" sz="4400" b="1" dirty="0">
              <a:latin typeface="Tempus Sans ITC" panose="04020404030D070202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D68CA-379C-B0FF-A066-1E553F6998BC}"/>
              </a:ext>
            </a:extLst>
          </p:cNvPr>
          <p:cNvSpPr txBox="1"/>
          <p:nvPr/>
        </p:nvSpPr>
        <p:spPr>
          <a:xfrm>
            <a:off x="0" y="1431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Peace</a:t>
            </a:r>
            <a:endParaRPr lang="en-US" sz="44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CDD43-156F-83A8-23D5-12D83D8D1959}"/>
              </a:ext>
            </a:extLst>
          </p:cNvPr>
          <p:cNvSpPr txBox="1"/>
          <p:nvPr/>
        </p:nvSpPr>
        <p:spPr>
          <a:xfrm>
            <a:off x="117986" y="2215864"/>
            <a:ext cx="11931445" cy="255454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Blessed are the peacemakers for they will be 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called sons of God – </a:t>
            </a:r>
            <a:r>
              <a:rPr lang="en-US" sz="3200" b="1" dirty="0">
                <a:latin typeface="Ink Free" panose="03080402000500000000" pitchFamily="66" charset="0"/>
              </a:rPr>
              <a:t>Matthew 5:9</a:t>
            </a:r>
          </a:p>
          <a:p>
            <a:pPr algn="ctr"/>
            <a:r>
              <a:rPr lang="en-US" sz="4000" b="1" dirty="0">
                <a:latin typeface="Ink Free" panose="03080402000500000000" pitchFamily="66" charset="0"/>
              </a:rPr>
              <a:t>If it is possible, as far as it depends on you, live at peace with everyone – </a:t>
            </a:r>
            <a:r>
              <a:rPr lang="en-US" sz="3200" b="1" dirty="0">
                <a:latin typeface="Ink Free" panose="03080402000500000000" pitchFamily="66" charset="0"/>
              </a:rPr>
              <a:t>Romans 12:18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7E240-ED8E-7D8F-372E-4244B3A9FBC2}"/>
              </a:ext>
            </a:extLst>
          </p:cNvPr>
          <p:cNvSpPr txBox="1"/>
          <p:nvPr/>
        </p:nvSpPr>
        <p:spPr>
          <a:xfrm>
            <a:off x="117986" y="5045065"/>
            <a:ext cx="11931445" cy="139884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Peace is not the absence of conflict – it is self-control and purposeful thinking (love) during conflict.</a:t>
            </a:r>
          </a:p>
        </p:txBody>
      </p:sp>
    </p:spTree>
    <p:extLst>
      <p:ext uri="{BB962C8B-B14F-4D97-AF65-F5344CB8AC3E}">
        <p14:creationId xmlns:p14="http://schemas.microsoft.com/office/powerpoint/2010/main" val="100350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2685</TotalTime>
  <Words>452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Ink Free</vt:lpstr>
      <vt:lpstr>Tempus Sans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Canterbury</dc:creator>
  <cp:lastModifiedBy>Ministry1 - Office</cp:lastModifiedBy>
  <cp:revision>9</cp:revision>
  <dcterms:created xsi:type="dcterms:W3CDTF">2022-12-21T15:25:11Z</dcterms:created>
  <dcterms:modified xsi:type="dcterms:W3CDTF">2023-03-17T16:52:34Z</dcterms:modified>
</cp:coreProperties>
</file>