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0" r:id="rId3"/>
    <p:sldId id="258" r:id="rId4"/>
    <p:sldId id="261" r:id="rId5"/>
    <p:sldId id="259" r:id="rId6"/>
    <p:sldId id="275" r:id="rId7"/>
    <p:sldId id="271" r:id="rId8"/>
    <p:sldId id="263" r:id="rId9"/>
    <p:sldId id="274" r:id="rId10"/>
    <p:sldId id="272" r:id="rId11"/>
    <p:sldId id="262" r:id="rId12"/>
    <p:sldId id="265" r:id="rId13"/>
    <p:sldId id="276" r:id="rId14"/>
    <p:sldId id="264" r:id="rId15"/>
    <p:sldId id="268" r:id="rId16"/>
    <p:sldId id="269" r:id="rId17"/>
    <p:sldId id="267"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5" autoAdjust="0"/>
    <p:restoredTop sz="94660"/>
  </p:normalViewPr>
  <p:slideViewPr>
    <p:cSldViewPr snapToGrid="0">
      <p:cViewPr varScale="1">
        <p:scale>
          <a:sx n="81" d="100"/>
          <a:sy n="81" d="100"/>
        </p:scale>
        <p:origin x="126" y="7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104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090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6744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5685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2386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5859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6977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0611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78082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8320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4775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79595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2962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01761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7756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646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7475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4200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281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931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9351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1738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88637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FD341-74ED-4294-A71C-E3F3826C8787}" type="datetimeFigureOut">
              <a:rPr lang="en-US" smtClean="0">
                <a:solidFill>
                  <a:prstClr val="black">
                    <a:tint val="75000"/>
                  </a:prstClr>
                </a:solidFill>
              </a:rPr>
              <a:pPr/>
              <a:t>6/25/2021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7B523-80A5-4089-8751-9409D983CF6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50141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2481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4546" y="6258"/>
            <a:ext cx="5190298" cy="6851742"/>
          </a:xfrm>
          <a:prstGeom prst="rect">
            <a:avLst/>
          </a:prstGeom>
        </p:spPr>
      </p:pic>
      <p:sp>
        <p:nvSpPr>
          <p:cNvPr id="3" name="TextBox 2"/>
          <p:cNvSpPr txBox="1"/>
          <p:nvPr/>
        </p:nvSpPr>
        <p:spPr>
          <a:xfrm>
            <a:off x="1314371" y="1028100"/>
            <a:ext cx="4314533" cy="4247317"/>
          </a:xfrm>
          <a:prstGeom prst="rect">
            <a:avLst/>
          </a:prstGeom>
          <a:noFill/>
        </p:spPr>
        <p:txBody>
          <a:bodyPr wrap="square" rtlCol="0">
            <a:spAutoFit/>
          </a:bodyPr>
          <a:lstStyle/>
          <a:p>
            <a:r>
              <a:rPr lang="en-US" sz="5400" b="0" i="0" dirty="0" smtClean="0">
                <a:solidFill>
                  <a:schemeClr val="bg1"/>
                </a:solidFill>
                <a:effectLst/>
                <a:latin typeface="Arial Black" panose="020B0A04020102020204" pitchFamily="34" charset="0"/>
              </a:rPr>
              <a:t>“Deep inside a woma</a:t>
            </a:r>
            <a:r>
              <a:rPr lang="en-US" sz="5400" dirty="0" smtClean="0">
                <a:solidFill>
                  <a:schemeClr val="bg1"/>
                </a:solidFill>
                <a:latin typeface="Arial Black" panose="020B0A04020102020204" pitchFamily="34" charset="0"/>
              </a:rPr>
              <a:t>n, a miracle occurs.”</a:t>
            </a:r>
            <a:endParaRPr lang="en-US" sz="54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371077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7472" y="291830"/>
            <a:ext cx="11264629" cy="6247864"/>
          </a:xfrm>
          <a:prstGeom prst="rect">
            <a:avLst/>
          </a:prstGeom>
          <a:noFill/>
        </p:spPr>
        <p:txBody>
          <a:bodyPr wrap="square" rtlCol="0">
            <a:spAutoFit/>
          </a:bodyPr>
          <a:lstStyle/>
          <a:p>
            <a:r>
              <a:rPr lang="en-US" sz="2400" b="0" i="0" dirty="0" smtClean="0">
                <a:solidFill>
                  <a:schemeClr val="bg1"/>
                </a:solidFill>
                <a:effectLst/>
                <a:latin typeface="Arial Black" panose="020B0A04020102020204" pitchFamily="34" charset="0"/>
              </a:rPr>
              <a:t>And they went into Capernaum, and immediately on the Sabbath he entered the synagogue and was teaching.  And they were astonished at his teaching, for he taught them as one who had authority, and not as the scribes.  And immediately there was in their synagogue a man with an unclean spirit. And he cried out,  “What have you to do with us, Jesus of Nazareth? Have you come to destroy us? I know who you are—the Holy One of God.”  But Jesus rebuked him, saying, “Be silent, and come out of him!”  And the unclean spirit, convulsing him and crying out with a loud voice, came out of him.  And they were all amazed, so that they questioned among themselves, saying, “What is this? A new teaching with authority! He commands even the unclean spirits, and they obey him.” And at once his fame spread everywhere throughout all the surrounding region of Galilee.</a:t>
            </a:r>
            <a:r>
              <a:rPr lang="en-US" sz="3200" dirty="0" smtClean="0">
                <a:solidFill>
                  <a:schemeClr val="bg1"/>
                </a:solidFill>
                <a:latin typeface="Arial Black" panose="020B0A04020102020204" pitchFamily="34" charset="0"/>
              </a:rPr>
              <a:t>	</a:t>
            </a:r>
            <a:r>
              <a:rPr lang="en-US" sz="2800" dirty="0" smtClean="0">
                <a:solidFill>
                  <a:schemeClr val="bg1"/>
                </a:solidFill>
                <a:latin typeface="Arial Black" panose="020B0A04020102020204" pitchFamily="34" charset="0"/>
              </a:rPr>
              <a:t>					</a:t>
            </a:r>
          </a:p>
          <a:p>
            <a:r>
              <a:rPr lang="en-US" sz="2800" dirty="0">
                <a:solidFill>
                  <a:schemeClr val="bg1"/>
                </a:solidFill>
                <a:latin typeface="Arial Black" panose="020B0A04020102020204" pitchFamily="34" charset="0"/>
              </a:rPr>
              <a:t>	</a:t>
            </a:r>
            <a:r>
              <a:rPr lang="en-US" sz="2800" dirty="0" smtClean="0">
                <a:solidFill>
                  <a:schemeClr val="bg1"/>
                </a:solidFill>
                <a:latin typeface="Arial Black" panose="020B0A04020102020204" pitchFamily="34" charset="0"/>
              </a:rPr>
              <a:t>							-- Mark 1:21-28</a:t>
            </a:r>
            <a:endParaRPr lang="en-US" sz="28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847044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7472" y="291830"/>
            <a:ext cx="11264629" cy="5447645"/>
          </a:xfrm>
          <a:prstGeom prst="rect">
            <a:avLst/>
          </a:prstGeom>
          <a:noFill/>
        </p:spPr>
        <p:txBody>
          <a:bodyPr wrap="square" rtlCol="0">
            <a:spAutoFit/>
          </a:bodyPr>
          <a:lstStyle/>
          <a:p>
            <a:r>
              <a:rPr lang="en-US" sz="2400" dirty="0">
                <a:solidFill>
                  <a:schemeClr val="bg1"/>
                </a:solidFill>
                <a:latin typeface="Arial Black" panose="020B0A04020102020204" pitchFamily="34" charset="0"/>
              </a:rPr>
              <a:t>They came to the other side of the sea, to the country of the </a:t>
            </a:r>
            <a:r>
              <a:rPr lang="en-US" sz="2400" dirty="0" err="1">
                <a:solidFill>
                  <a:schemeClr val="bg1"/>
                </a:solidFill>
                <a:latin typeface="Arial Black" panose="020B0A04020102020204" pitchFamily="34" charset="0"/>
              </a:rPr>
              <a:t>Gerasenes</a:t>
            </a:r>
            <a:r>
              <a:rPr lang="en-US" sz="2400" dirty="0">
                <a:solidFill>
                  <a:schemeClr val="bg1"/>
                </a:solidFill>
                <a:latin typeface="Arial Black" panose="020B0A04020102020204" pitchFamily="34" charset="0"/>
              </a:rPr>
              <a:t>.  And when Jesus had stepped out of the boat, immediately there met him out of the tombs a man with an unclean spirit. He lived among the tombs. And no one could bind him anymore, not even with a chain, for he had often been bound with shackles and chains, but he wrenched the chains apart, and he broke the shackles in pieces. No one had the strength to subdue him. Night and day among the tombs and on the mountains he was always crying out and cutting himself with stones. And when he saw Jesus from afar, he ran and fell down before him. And crying out with a loud voice, he said, “What have you to do with me, Jesus, Son of the Most High God? I adjure you by God, do not torment me.”</a:t>
            </a:r>
            <a:r>
              <a:rPr lang="en-US" sz="3200" dirty="0" smtClean="0">
                <a:solidFill>
                  <a:schemeClr val="bg1"/>
                </a:solidFill>
                <a:latin typeface="Arial Black" panose="020B0A04020102020204" pitchFamily="34" charset="0"/>
              </a:rPr>
              <a:t>	</a:t>
            </a:r>
            <a:r>
              <a:rPr lang="en-US" sz="2800" dirty="0" smtClean="0">
                <a:solidFill>
                  <a:schemeClr val="bg1"/>
                </a:solidFill>
                <a:latin typeface="Arial Black" panose="020B0A04020102020204" pitchFamily="34" charset="0"/>
              </a:rPr>
              <a:t>					</a:t>
            </a:r>
          </a:p>
          <a:p>
            <a:r>
              <a:rPr lang="en-US" sz="2800" dirty="0">
                <a:solidFill>
                  <a:schemeClr val="bg1"/>
                </a:solidFill>
                <a:latin typeface="Arial Black" panose="020B0A04020102020204" pitchFamily="34" charset="0"/>
              </a:rPr>
              <a:t>	</a:t>
            </a:r>
            <a:r>
              <a:rPr lang="en-US" sz="2800" dirty="0" smtClean="0">
                <a:solidFill>
                  <a:schemeClr val="bg1"/>
                </a:solidFill>
                <a:latin typeface="Arial Black" panose="020B0A04020102020204" pitchFamily="34" charset="0"/>
              </a:rPr>
              <a:t>							-- Mark 5:1-7</a:t>
            </a:r>
            <a:endParaRPr lang="en-US" sz="28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740647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3221" y="-38842"/>
            <a:ext cx="5156518" cy="6896842"/>
          </a:xfrm>
          <a:prstGeom prst="rect">
            <a:avLst/>
          </a:prstGeom>
        </p:spPr>
      </p:pic>
    </p:spTree>
    <p:extLst>
      <p:ext uri="{BB962C8B-B14F-4D97-AF65-F5344CB8AC3E}">
        <p14:creationId xmlns:p14="http://schemas.microsoft.com/office/powerpoint/2010/main" val="634524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7472" y="291830"/>
            <a:ext cx="11264629" cy="6247864"/>
          </a:xfrm>
          <a:prstGeom prst="rect">
            <a:avLst/>
          </a:prstGeom>
          <a:noFill/>
        </p:spPr>
        <p:txBody>
          <a:bodyPr wrap="square" rtlCol="0">
            <a:spAutoFit/>
          </a:bodyPr>
          <a:lstStyle/>
          <a:p>
            <a:r>
              <a:rPr lang="en-US" sz="5400" b="0" i="0" dirty="0" smtClean="0">
                <a:solidFill>
                  <a:schemeClr val="bg1"/>
                </a:solidFill>
                <a:effectLst/>
                <a:latin typeface="Arial Black" panose="020B0A04020102020204" pitchFamily="34" charset="0"/>
              </a:rPr>
              <a:t>And they came to Jesus and saw the demon-possessed man, the one who had had the legion, sitting there, clothed and in his right mind, and they were afraid</a:t>
            </a:r>
            <a:r>
              <a:rPr lang="en-US" sz="3200" dirty="0" smtClean="0">
                <a:solidFill>
                  <a:schemeClr val="bg1"/>
                </a:solidFill>
                <a:latin typeface="Arial Black" panose="020B0A04020102020204" pitchFamily="34" charset="0"/>
              </a:rPr>
              <a:t>	</a:t>
            </a:r>
            <a:r>
              <a:rPr lang="en-US" sz="2800" dirty="0" smtClean="0">
                <a:solidFill>
                  <a:schemeClr val="bg1"/>
                </a:solidFill>
                <a:latin typeface="Arial Black" panose="020B0A04020102020204" pitchFamily="34" charset="0"/>
              </a:rPr>
              <a:t>					</a:t>
            </a:r>
          </a:p>
          <a:p>
            <a:r>
              <a:rPr lang="en-US" sz="2800" dirty="0">
                <a:solidFill>
                  <a:schemeClr val="bg1"/>
                </a:solidFill>
                <a:latin typeface="Arial Black" panose="020B0A04020102020204" pitchFamily="34" charset="0"/>
              </a:rPr>
              <a:t>	</a:t>
            </a:r>
            <a:r>
              <a:rPr lang="en-US" sz="2800" dirty="0" smtClean="0">
                <a:solidFill>
                  <a:schemeClr val="bg1"/>
                </a:solidFill>
                <a:latin typeface="Arial Black" panose="020B0A04020102020204" pitchFamily="34" charset="0"/>
              </a:rPr>
              <a:t>						</a:t>
            </a:r>
            <a:r>
              <a:rPr lang="en-US" sz="4800" dirty="0" smtClean="0">
                <a:solidFill>
                  <a:schemeClr val="bg1"/>
                </a:solidFill>
                <a:latin typeface="Arial Black" panose="020B0A04020102020204" pitchFamily="34" charset="0"/>
              </a:rPr>
              <a:t>-- Mark 5:15</a:t>
            </a:r>
            <a:endParaRPr lang="en-US" sz="48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825971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7472" y="291830"/>
            <a:ext cx="11264629" cy="5632311"/>
          </a:xfrm>
          <a:prstGeom prst="rect">
            <a:avLst/>
          </a:prstGeom>
          <a:noFill/>
        </p:spPr>
        <p:txBody>
          <a:bodyPr wrap="square" rtlCol="0">
            <a:spAutoFit/>
          </a:bodyPr>
          <a:lstStyle/>
          <a:p>
            <a:r>
              <a:rPr lang="en-US" sz="4000" b="0" i="0" dirty="0" smtClean="0">
                <a:solidFill>
                  <a:schemeClr val="bg1"/>
                </a:solidFill>
                <a:effectLst/>
                <a:latin typeface="Arial Black" panose="020B0A04020102020204" pitchFamily="34" charset="0"/>
              </a:rPr>
              <a:t>And he did not permit him but said to him, “Go home to your friends and tell them how much the Lord has done for you, and how he has had mercy on you.” And he went away and began to proclaim in the Decapolis how much Jesus had done for him, and everyone marveled.</a:t>
            </a:r>
            <a:r>
              <a:rPr lang="en-US" sz="2000" dirty="0" smtClean="0">
                <a:solidFill>
                  <a:schemeClr val="bg1"/>
                </a:solidFill>
                <a:latin typeface="Arial Black" panose="020B0A04020102020204" pitchFamily="34" charset="0"/>
              </a:rPr>
              <a:t>					</a:t>
            </a:r>
          </a:p>
          <a:p>
            <a:r>
              <a:rPr lang="en-US" sz="2000" dirty="0">
                <a:solidFill>
                  <a:schemeClr val="bg1"/>
                </a:solidFill>
                <a:latin typeface="Arial Black" panose="020B0A04020102020204" pitchFamily="34" charset="0"/>
              </a:rPr>
              <a:t>	</a:t>
            </a:r>
            <a:r>
              <a:rPr lang="en-US" sz="2000" dirty="0" smtClean="0">
                <a:solidFill>
                  <a:schemeClr val="bg1"/>
                </a:solidFill>
                <a:latin typeface="Arial Black" panose="020B0A04020102020204" pitchFamily="34" charset="0"/>
              </a:rPr>
              <a:t>						</a:t>
            </a:r>
            <a:r>
              <a:rPr lang="en-US" sz="4000" dirty="0" smtClean="0">
                <a:solidFill>
                  <a:schemeClr val="bg1"/>
                </a:solidFill>
                <a:latin typeface="Arial Black" panose="020B0A04020102020204" pitchFamily="34" charset="0"/>
              </a:rPr>
              <a:t>-- Mark 5:19,20</a:t>
            </a:r>
            <a:endParaRPr lang="en-US" sz="40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848494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5715" y="20782"/>
            <a:ext cx="4558145" cy="6837218"/>
          </a:xfrm>
          <a:prstGeom prst="rect">
            <a:avLst/>
          </a:prstGeom>
        </p:spPr>
      </p:pic>
      <p:sp>
        <p:nvSpPr>
          <p:cNvPr id="3" name="TextBox 2"/>
          <p:cNvSpPr txBox="1"/>
          <p:nvPr/>
        </p:nvSpPr>
        <p:spPr>
          <a:xfrm>
            <a:off x="1104406" y="4804453"/>
            <a:ext cx="9809017" cy="1200329"/>
          </a:xfrm>
          <a:prstGeom prst="rect">
            <a:avLst/>
          </a:prstGeom>
          <a:noFill/>
        </p:spPr>
        <p:txBody>
          <a:bodyPr wrap="square" rtlCol="0">
            <a:spAutoFit/>
          </a:bodyPr>
          <a:lstStyle/>
          <a:p>
            <a:r>
              <a:rPr lang="en-US" sz="7200" dirty="0" smtClean="0">
                <a:solidFill>
                  <a:schemeClr val="bg1"/>
                </a:solidFill>
                <a:latin typeface="Arial Black" panose="020B0A04020102020204" pitchFamily="34" charset="0"/>
              </a:rPr>
              <a:t>Over your demons</a:t>
            </a:r>
            <a:endParaRPr lang="en-US" sz="72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93965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3458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7472" y="291830"/>
            <a:ext cx="11264629" cy="5940088"/>
          </a:xfrm>
          <a:prstGeom prst="rect">
            <a:avLst/>
          </a:prstGeom>
          <a:noFill/>
        </p:spPr>
        <p:txBody>
          <a:bodyPr wrap="square" rtlCol="0">
            <a:spAutoFit/>
          </a:bodyPr>
          <a:lstStyle/>
          <a:p>
            <a:r>
              <a:rPr lang="en-US" sz="3200" b="0" i="0" dirty="0" smtClean="0">
                <a:solidFill>
                  <a:schemeClr val="bg1"/>
                </a:solidFill>
                <a:effectLst/>
                <a:latin typeface="Arial Black" panose="020B0A04020102020204" pitchFamily="34" charset="0"/>
              </a:rPr>
              <a:t>And he went throughout all Galilee, teaching in their synagogues and proclaiming the </a:t>
            </a:r>
            <a:r>
              <a:rPr lang="en-US" sz="3200" b="0" i="0" dirty="0" smtClean="0">
                <a:solidFill>
                  <a:srgbClr val="FFFF00"/>
                </a:solidFill>
                <a:effectLst/>
                <a:latin typeface="Arial Black" panose="020B0A04020102020204" pitchFamily="34" charset="0"/>
              </a:rPr>
              <a:t>gospel of the kingdom</a:t>
            </a:r>
            <a:r>
              <a:rPr lang="en-US" sz="3200" b="0" i="0" dirty="0" smtClean="0">
                <a:solidFill>
                  <a:schemeClr val="bg1"/>
                </a:solidFill>
                <a:effectLst/>
                <a:latin typeface="Arial Black" panose="020B0A04020102020204" pitchFamily="34" charset="0"/>
              </a:rPr>
              <a:t> and healing every disease and every affliction among the people.  So his fame spread throughout all Syria, and they brought him all the sick, those afflicted with various diseases and pains, those oppressed by demons, those having seizures, and paralytics, and he healed them.  And great crowds followed him from Galilee and the Decapolis, and from Jerusalem and Judea, and from beyond the Jordan.</a:t>
            </a:r>
            <a:r>
              <a:rPr lang="en-US" sz="3200" dirty="0" smtClean="0">
                <a:solidFill>
                  <a:schemeClr val="bg1"/>
                </a:solidFill>
                <a:latin typeface="Arial Black" panose="020B0A04020102020204" pitchFamily="34" charset="0"/>
              </a:rPr>
              <a:t>	</a:t>
            </a:r>
            <a:r>
              <a:rPr lang="en-US" sz="2800" dirty="0" smtClean="0">
                <a:solidFill>
                  <a:schemeClr val="bg1"/>
                </a:solidFill>
                <a:latin typeface="Arial Black" panose="020B0A04020102020204" pitchFamily="34" charset="0"/>
              </a:rPr>
              <a:t>					</a:t>
            </a:r>
          </a:p>
          <a:p>
            <a:r>
              <a:rPr lang="en-US" sz="2800" dirty="0">
                <a:solidFill>
                  <a:schemeClr val="bg1"/>
                </a:solidFill>
                <a:latin typeface="Arial Black" panose="020B0A04020102020204" pitchFamily="34" charset="0"/>
              </a:rPr>
              <a:t>	</a:t>
            </a:r>
            <a:r>
              <a:rPr lang="en-US" sz="2800" dirty="0" smtClean="0">
                <a:solidFill>
                  <a:schemeClr val="bg1"/>
                </a:solidFill>
                <a:latin typeface="Arial Black" panose="020B0A04020102020204" pitchFamily="34" charset="0"/>
              </a:rPr>
              <a:t>						-- Matthew 4:23-25</a:t>
            </a:r>
            <a:endParaRPr lang="en-US" sz="28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562322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7472" y="291830"/>
            <a:ext cx="11264629" cy="4955203"/>
          </a:xfrm>
          <a:prstGeom prst="rect">
            <a:avLst/>
          </a:prstGeom>
          <a:noFill/>
        </p:spPr>
        <p:txBody>
          <a:bodyPr wrap="square" rtlCol="0">
            <a:spAutoFit/>
          </a:bodyPr>
          <a:lstStyle/>
          <a:p>
            <a:r>
              <a:rPr lang="en-US" sz="3200" b="0" i="0" dirty="0" smtClean="0">
                <a:solidFill>
                  <a:schemeClr val="bg1"/>
                </a:solidFill>
                <a:effectLst/>
                <a:latin typeface="Arial Black" panose="020B0A04020102020204" pitchFamily="34" charset="0"/>
              </a:rPr>
              <a:t>And Jesus went throughout all the cities and villages, teaching in their synagogues and proclaiming the </a:t>
            </a:r>
            <a:r>
              <a:rPr lang="en-US" sz="3200" b="0" i="0" dirty="0" smtClean="0">
                <a:solidFill>
                  <a:srgbClr val="FFFF00"/>
                </a:solidFill>
                <a:effectLst/>
                <a:latin typeface="Arial Black" panose="020B0A04020102020204" pitchFamily="34" charset="0"/>
              </a:rPr>
              <a:t>gospel of the kingdom </a:t>
            </a:r>
            <a:r>
              <a:rPr lang="en-US" sz="3200" b="0" i="0" dirty="0" smtClean="0">
                <a:solidFill>
                  <a:schemeClr val="bg1"/>
                </a:solidFill>
                <a:effectLst/>
                <a:latin typeface="Arial Black" panose="020B0A04020102020204" pitchFamily="34" charset="0"/>
              </a:rPr>
              <a:t>and healing every disease and every affliction. When he saw the crowds, he had compassion for them, because they were harassed and helpless, like sheep without a shepherd.  Then he said to his disciples, “The harvest is plentiful, but the laborers are few;</a:t>
            </a:r>
            <a:r>
              <a:rPr lang="en-US" sz="3200" dirty="0" smtClean="0">
                <a:solidFill>
                  <a:schemeClr val="bg1"/>
                </a:solidFill>
                <a:latin typeface="Arial Black" panose="020B0A04020102020204" pitchFamily="34" charset="0"/>
              </a:rPr>
              <a:t>	</a:t>
            </a:r>
            <a:r>
              <a:rPr lang="en-US" sz="2800" dirty="0" smtClean="0">
                <a:solidFill>
                  <a:schemeClr val="bg1"/>
                </a:solidFill>
                <a:latin typeface="Arial Black" panose="020B0A04020102020204" pitchFamily="34" charset="0"/>
              </a:rPr>
              <a:t>					</a:t>
            </a:r>
          </a:p>
          <a:p>
            <a:r>
              <a:rPr lang="en-US" sz="2800" dirty="0">
                <a:solidFill>
                  <a:schemeClr val="bg1"/>
                </a:solidFill>
                <a:latin typeface="Arial Black" panose="020B0A04020102020204" pitchFamily="34" charset="0"/>
              </a:rPr>
              <a:t>	</a:t>
            </a:r>
            <a:r>
              <a:rPr lang="en-US" sz="2800" dirty="0" smtClean="0">
                <a:solidFill>
                  <a:schemeClr val="bg1"/>
                </a:solidFill>
                <a:latin typeface="Arial Black" panose="020B0A04020102020204" pitchFamily="34" charset="0"/>
              </a:rPr>
              <a:t>						-- Matthew 9:35-37</a:t>
            </a:r>
            <a:endParaRPr lang="en-US" sz="28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716837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4468" y="21839"/>
            <a:ext cx="5440444" cy="6836161"/>
          </a:xfrm>
          <a:prstGeom prst="rect">
            <a:avLst/>
          </a:prstGeom>
        </p:spPr>
      </p:pic>
    </p:spTree>
    <p:extLst>
      <p:ext uri="{BB962C8B-B14F-4D97-AF65-F5344CB8AC3E}">
        <p14:creationId xmlns:p14="http://schemas.microsoft.com/office/powerpoint/2010/main" val="1234692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7472" y="291830"/>
            <a:ext cx="11264629" cy="4955203"/>
          </a:xfrm>
          <a:prstGeom prst="rect">
            <a:avLst/>
          </a:prstGeom>
          <a:noFill/>
        </p:spPr>
        <p:txBody>
          <a:bodyPr wrap="square" rtlCol="0">
            <a:spAutoFit/>
          </a:bodyPr>
          <a:lstStyle/>
          <a:p>
            <a:r>
              <a:rPr lang="en-US" sz="3200" b="0" i="0" dirty="0" smtClean="0">
                <a:solidFill>
                  <a:schemeClr val="bg1"/>
                </a:solidFill>
                <a:effectLst/>
                <a:latin typeface="Arial Black" panose="020B0A04020102020204" pitchFamily="34" charset="0"/>
              </a:rPr>
              <a:t>And Jesus went throughout all the cities and villages, teaching in their synagogues and proclaiming the </a:t>
            </a:r>
            <a:r>
              <a:rPr lang="en-US" sz="3200" b="0" i="0" dirty="0" smtClean="0">
                <a:solidFill>
                  <a:srgbClr val="FFFF00"/>
                </a:solidFill>
                <a:effectLst/>
                <a:latin typeface="Arial Black" panose="020B0A04020102020204" pitchFamily="34" charset="0"/>
              </a:rPr>
              <a:t>gospel of the kingdom </a:t>
            </a:r>
            <a:r>
              <a:rPr lang="en-US" sz="3200" b="0" i="0" dirty="0" smtClean="0">
                <a:solidFill>
                  <a:schemeClr val="bg1"/>
                </a:solidFill>
                <a:effectLst/>
                <a:latin typeface="Arial Black" panose="020B0A04020102020204" pitchFamily="34" charset="0"/>
              </a:rPr>
              <a:t>and healing every disease and every affliction. When he saw the crowds, he had compassion for them, because they were harassed and helpless, like sheep without a shepherd.  Then he said to his disciples, “The harvest is plentiful, but the laborers are few;</a:t>
            </a:r>
            <a:r>
              <a:rPr lang="en-US" sz="3200" dirty="0" smtClean="0">
                <a:solidFill>
                  <a:schemeClr val="bg1"/>
                </a:solidFill>
                <a:latin typeface="Arial Black" panose="020B0A04020102020204" pitchFamily="34" charset="0"/>
              </a:rPr>
              <a:t>	</a:t>
            </a:r>
            <a:r>
              <a:rPr lang="en-US" sz="2800" dirty="0" smtClean="0">
                <a:solidFill>
                  <a:schemeClr val="bg1"/>
                </a:solidFill>
                <a:latin typeface="Arial Black" panose="020B0A04020102020204" pitchFamily="34" charset="0"/>
              </a:rPr>
              <a:t>					</a:t>
            </a:r>
          </a:p>
          <a:p>
            <a:r>
              <a:rPr lang="en-US" sz="2800" dirty="0">
                <a:solidFill>
                  <a:schemeClr val="bg1"/>
                </a:solidFill>
                <a:latin typeface="Arial Black" panose="020B0A04020102020204" pitchFamily="34" charset="0"/>
              </a:rPr>
              <a:t>	</a:t>
            </a:r>
            <a:r>
              <a:rPr lang="en-US" sz="2800" dirty="0" smtClean="0">
                <a:solidFill>
                  <a:schemeClr val="bg1"/>
                </a:solidFill>
                <a:latin typeface="Arial Black" panose="020B0A04020102020204" pitchFamily="34" charset="0"/>
              </a:rPr>
              <a:t>						-- Matthew 9:35-37</a:t>
            </a:r>
            <a:endParaRPr lang="en-US" sz="28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625413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093" y="291830"/>
            <a:ext cx="11264629" cy="1107996"/>
          </a:xfrm>
          <a:prstGeom prst="rect">
            <a:avLst/>
          </a:prstGeom>
          <a:noFill/>
        </p:spPr>
        <p:txBody>
          <a:bodyPr wrap="square" rtlCol="0">
            <a:spAutoFit/>
          </a:bodyPr>
          <a:lstStyle/>
          <a:p>
            <a:r>
              <a:rPr lang="en-US" sz="6600" dirty="0" smtClean="0">
                <a:solidFill>
                  <a:schemeClr val="bg1"/>
                </a:solidFill>
                <a:latin typeface="Arial Black" panose="020B0A04020102020204" pitchFamily="34" charset="0"/>
              </a:rPr>
              <a:t>Miracles are:</a:t>
            </a:r>
            <a:endParaRPr lang="en-US" sz="6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693813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093" y="291830"/>
            <a:ext cx="11264629" cy="1107996"/>
          </a:xfrm>
          <a:prstGeom prst="rect">
            <a:avLst/>
          </a:prstGeom>
          <a:noFill/>
        </p:spPr>
        <p:txBody>
          <a:bodyPr wrap="square" rtlCol="0">
            <a:spAutoFit/>
          </a:bodyPr>
          <a:lstStyle/>
          <a:p>
            <a:r>
              <a:rPr lang="en-US" sz="6600" dirty="0" smtClean="0">
                <a:solidFill>
                  <a:schemeClr val="bg1"/>
                </a:solidFill>
                <a:latin typeface="Arial Black" panose="020B0A04020102020204" pitchFamily="34" charset="0"/>
              </a:rPr>
              <a:t>Miracles are:</a:t>
            </a:r>
            <a:endParaRPr lang="en-US" sz="6600" dirty="0">
              <a:solidFill>
                <a:schemeClr val="bg1"/>
              </a:solidFill>
              <a:latin typeface="Arial Black" panose="020B0A04020102020204" pitchFamily="34" charset="0"/>
            </a:endParaRPr>
          </a:p>
        </p:txBody>
      </p:sp>
      <p:sp>
        <p:nvSpPr>
          <p:cNvPr id="3" name="TextBox 2"/>
          <p:cNvSpPr txBox="1"/>
          <p:nvPr/>
        </p:nvSpPr>
        <p:spPr>
          <a:xfrm>
            <a:off x="1376631" y="1726764"/>
            <a:ext cx="10047432" cy="769441"/>
          </a:xfrm>
          <a:prstGeom prst="rect">
            <a:avLst/>
          </a:prstGeom>
          <a:noFill/>
        </p:spPr>
        <p:txBody>
          <a:bodyPr wrap="square" rtlCol="0">
            <a:spAutoFit/>
          </a:bodyPr>
          <a:lstStyle/>
          <a:p>
            <a:r>
              <a:rPr lang="en-US" sz="4400" dirty="0" smtClean="0">
                <a:solidFill>
                  <a:schemeClr val="bg1"/>
                </a:solidFill>
                <a:latin typeface="Arial Black" panose="020B0A04020102020204" pitchFamily="34" charset="0"/>
              </a:rPr>
              <a:t>a) Suspension of Natural Law</a:t>
            </a:r>
            <a:endParaRPr lang="en-US" sz="44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856017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093" y="291830"/>
            <a:ext cx="11264629" cy="1107996"/>
          </a:xfrm>
          <a:prstGeom prst="rect">
            <a:avLst/>
          </a:prstGeom>
          <a:noFill/>
        </p:spPr>
        <p:txBody>
          <a:bodyPr wrap="square" rtlCol="0">
            <a:spAutoFit/>
          </a:bodyPr>
          <a:lstStyle/>
          <a:p>
            <a:r>
              <a:rPr lang="en-US" sz="6600" dirty="0" smtClean="0">
                <a:solidFill>
                  <a:schemeClr val="bg1"/>
                </a:solidFill>
                <a:latin typeface="Arial Black" panose="020B0A04020102020204" pitchFamily="34" charset="0"/>
              </a:rPr>
              <a:t>Miracles are:</a:t>
            </a:r>
            <a:endParaRPr lang="en-US" sz="6600" dirty="0">
              <a:solidFill>
                <a:schemeClr val="bg1"/>
              </a:solidFill>
              <a:latin typeface="Arial Black" panose="020B0A04020102020204" pitchFamily="34" charset="0"/>
            </a:endParaRPr>
          </a:p>
        </p:txBody>
      </p:sp>
      <p:sp>
        <p:nvSpPr>
          <p:cNvPr id="3" name="TextBox 2"/>
          <p:cNvSpPr txBox="1"/>
          <p:nvPr/>
        </p:nvSpPr>
        <p:spPr>
          <a:xfrm>
            <a:off x="1376631" y="1726764"/>
            <a:ext cx="10047432" cy="769441"/>
          </a:xfrm>
          <a:prstGeom prst="rect">
            <a:avLst/>
          </a:prstGeom>
          <a:noFill/>
        </p:spPr>
        <p:txBody>
          <a:bodyPr wrap="square" rtlCol="0">
            <a:spAutoFit/>
          </a:bodyPr>
          <a:lstStyle/>
          <a:p>
            <a:r>
              <a:rPr lang="en-US" sz="4400" dirty="0" smtClean="0">
                <a:solidFill>
                  <a:schemeClr val="bg1"/>
                </a:solidFill>
                <a:latin typeface="Arial Black" panose="020B0A04020102020204" pitchFamily="34" charset="0"/>
              </a:rPr>
              <a:t>a) Suspension of Natural Law</a:t>
            </a:r>
            <a:endParaRPr lang="en-US" sz="4400" dirty="0">
              <a:solidFill>
                <a:schemeClr val="bg1"/>
              </a:solidFill>
              <a:latin typeface="Arial Black" panose="020B0A04020102020204" pitchFamily="34" charset="0"/>
            </a:endParaRPr>
          </a:p>
        </p:txBody>
      </p:sp>
      <p:sp>
        <p:nvSpPr>
          <p:cNvPr id="4" name="TextBox 3"/>
          <p:cNvSpPr txBox="1"/>
          <p:nvPr/>
        </p:nvSpPr>
        <p:spPr>
          <a:xfrm>
            <a:off x="1376631" y="3072525"/>
            <a:ext cx="10047432" cy="769441"/>
          </a:xfrm>
          <a:prstGeom prst="rect">
            <a:avLst/>
          </a:prstGeom>
          <a:noFill/>
        </p:spPr>
        <p:txBody>
          <a:bodyPr wrap="square" rtlCol="0">
            <a:spAutoFit/>
          </a:bodyPr>
          <a:lstStyle/>
          <a:p>
            <a:r>
              <a:rPr lang="en-US" sz="4400" dirty="0">
                <a:solidFill>
                  <a:schemeClr val="bg1"/>
                </a:solidFill>
                <a:latin typeface="Arial Black" panose="020B0A04020102020204" pitchFamily="34" charset="0"/>
              </a:rPr>
              <a:t>b</a:t>
            </a:r>
            <a:r>
              <a:rPr lang="en-US" sz="4400" dirty="0" smtClean="0">
                <a:solidFill>
                  <a:schemeClr val="bg1"/>
                </a:solidFill>
                <a:latin typeface="Arial Black" panose="020B0A04020102020204" pitchFamily="34" charset="0"/>
              </a:rPr>
              <a:t>) Humanly Unexplainable</a:t>
            </a:r>
            <a:endParaRPr lang="en-US" sz="44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940027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093" y="291830"/>
            <a:ext cx="11264629" cy="1107996"/>
          </a:xfrm>
          <a:prstGeom prst="rect">
            <a:avLst/>
          </a:prstGeom>
          <a:noFill/>
        </p:spPr>
        <p:txBody>
          <a:bodyPr wrap="square" rtlCol="0">
            <a:spAutoFit/>
          </a:bodyPr>
          <a:lstStyle/>
          <a:p>
            <a:r>
              <a:rPr lang="en-US" sz="6600" dirty="0" smtClean="0">
                <a:solidFill>
                  <a:schemeClr val="bg1"/>
                </a:solidFill>
                <a:latin typeface="Arial Black" panose="020B0A04020102020204" pitchFamily="34" charset="0"/>
              </a:rPr>
              <a:t>Miracles are:</a:t>
            </a:r>
            <a:endParaRPr lang="en-US" sz="6600" dirty="0">
              <a:solidFill>
                <a:schemeClr val="bg1"/>
              </a:solidFill>
              <a:latin typeface="Arial Black" panose="020B0A04020102020204" pitchFamily="34" charset="0"/>
            </a:endParaRPr>
          </a:p>
        </p:txBody>
      </p:sp>
      <p:sp>
        <p:nvSpPr>
          <p:cNvPr id="3" name="TextBox 2"/>
          <p:cNvSpPr txBox="1"/>
          <p:nvPr/>
        </p:nvSpPr>
        <p:spPr>
          <a:xfrm>
            <a:off x="1376631" y="1726764"/>
            <a:ext cx="10047432" cy="769441"/>
          </a:xfrm>
          <a:prstGeom prst="rect">
            <a:avLst/>
          </a:prstGeom>
          <a:noFill/>
        </p:spPr>
        <p:txBody>
          <a:bodyPr wrap="square" rtlCol="0">
            <a:spAutoFit/>
          </a:bodyPr>
          <a:lstStyle/>
          <a:p>
            <a:r>
              <a:rPr lang="en-US" sz="4400" dirty="0" smtClean="0">
                <a:solidFill>
                  <a:schemeClr val="bg1"/>
                </a:solidFill>
                <a:latin typeface="Arial Black" panose="020B0A04020102020204" pitchFamily="34" charset="0"/>
              </a:rPr>
              <a:t>a) Suspension of Natural Law</a:t>
            </a:r>
            <a:endParaRPr lang="en-US" sz="4400" dirty="0">
              <a:solidFill>
                <a:schemeClr val="bg1"/>
              </a:solidFill>
              <a:latin typeface="Arial Black" panose="020B0A04020102020204" pitchFamily="34" charset="0"/>
            </a:endParaRPr>
          </a:p>
        </p:txBody>
      </p:sp>
      <p:sp>
        <p:nvSpPr>
          <p:cNvPr id="4" name="TextBox 3"/>
          <p:cNvSpPr txBox="1"/>
          <p:nvPr/>
        </p:nvSpPr>
        <p:spPr>
          <a:xfrm>
            <a:off x="1376631" y="3072525"/>
            <a:ext cx="10047432" cy="769441"/>
          </a:xfrm>
          <a:prstGeom prst="rect">
            <a:avLst/>
          </a:prstGeom>
          <a:noFill/>
        </p:spPr>
        <p:txBody>
          <a:bodyPr wrap="square" rtlCol="0">
            <a:spAutoFit/>
          </a:bodyPr>
          <a:lstStyle/>
          <a:p>
            <a:r>
              <a:rPr lang="en-US" sz="4400" dirty="0">
                <a:solidFill>
                  <a:schemeClr val="bg1"/>
                </a:solidFill>
                <a:latin typeface="Arial Black" panose="020B0A04020102020204" pitchFamily="34" charset="0"/>
              </a:rPr>
              <a:t>b</a:t>
            </a:r>
            <a:r>
              <a:rPr lang="en-US" sz="4400" dirty="0" smtClean="0">
                <a:solidFill>
                  <a:schemeClr val="bg1"/>
                </a:solidFill>
                <a:latin typeface="Arial Black" panose="020B0A04020102020204" pitchFamily="34" charset="0"/>
              </a:rPr>
              <a:t>) Humanly Unexplainable</a:t>
            </a:r>
            <a:endParaRPr lang="en-US" sz="4400" dirty="0">
              <a:solidFill>
                <a:schemeClr val="bg1"/>
              </a:solidFill>
              <a:latin typeface="Arial Black" panose="020B0A04020102020204" pitchFamily="34" charset="0"/>
            </a:endParaRPr>
          </a:p>
        </p:txBody>
      </p:sp>
      <p:sp>
        <p:nvSpPr>
          <p:cNvPr id="5" name="TextBox 4"/>
          <p:cNvSpPr txBox="1"/>
          <p:nvPr/>
        </p:nvSpPr>
        <p:spPr>
          <a:xfrm>
            <a:off x="1376631" y="4418286"/>
            <a:ext cx="10047432" cy="769441"/>
          </a:xfrm>
          <a:prstGeom prst="rect">
            <a:avLst/>
          </a:prstGeom>
          <a:noFill/>
        </p:spPr>
        <p:txBody>
          <a:bodyPr wrap="square" rtlCol="0">
            <a:spAutoFit/>
          </a:bodyPr>
          <a:lstStyle/>
          <a:p>
            <a:r>
              <a:rPr lang="en-US" sz="4400" dirty="0" smtClean="0">
                <a:solidFill>
                  <a:schemeClr val="bg1"/>
                </a:solidFill>
                <a:latin typeface="Arial Black" panose="020B0A04020102020204" pitchFamily="34" charset="0"/>
              </a:rPr>
              <a:t>c) Attributable to God</a:t>
            </a:r>
            <a:endParaRPr lang="en-US" sz="44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883631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745</Words>
  <Application>Microsoft Office PowerPoint</Application>
  <PresentationFormat>Widescreen</PresentationFormat>
  <Paragraphs>26</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Arial Black</vt:lpstr>
      <vt:lpstr>Calibri</vt:lpstr>
      <vt:lpstr>Calibri Light</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Selwyn Reynolds</dc:creator>
  <cp:lastModifiedBy>Selwyn Reynolds</cp:lastModifiedBy>
  <cp:revision>20</cp:revision>
  <dcterms:created xsi:type="dcterms:W3CDTF">2021-06-25T18:01:07Z</dcterms:created>
  <dcterms:modified xsi:type="dcterms:W3CDTF">2021-06-26T01:38:27Z</dcterms:modified>
</cp:coreProperties>
</file>