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9" r:id="rId3"/>
    <p:sldId id="323" r:id="rId4"/>
    <p:sldId id="385" r:id="rId5"/>
    <p:sldId id="393" r:id="rId6"/>
    <p:sldId id="407" r:id="rId7"/>
    <p:sldId id="394" r:id="rId8"/>
    <p:sldId id="396" r:id="rId9"/>
    <p:sldId id="405" r:id="rId10"/>
    <p:sldId id="406" r:id="rId11"/>
    <p:sldId id="403" r:id="rId12"/>
    <p:sldId id="408" r:id="rId13"/>
    <p:sldId id="404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15" autoAdjust="0"/>
    <p:restoredTop sz="94660"/>
  </p:normalViewPr>
  <p:slideViewPr>
    <p:cSldViewPr snapToGrid="0">
      <p:cViewPr varScale="1">
        <p:scale>
          <a:sx n="227" d="100"/>
          <a:sy n="227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10435"/>
            <a:ext cx="10131425" cy="79432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3649133"/>
          </a:xfrm>
        </p:spPr>
        <p:txBody>
          <a:bodyPr anchor="t">
            <a:normAutofit/>
          </a:bodyPr>
          <a:lstStyle>
            <a:lvl1pPr marL="2857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4000"/>
            </a:lvl1pPr>
            <a:lvl2pPr marL="7429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600"/>
            </a:lvl2pPr>
            <a:lvl3pPr marL="12001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200"/>
            </a:lvl3pPr>
            <a:lvl4pPr marL="15430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4pPr>
            <a:lvl5pPr marL="20002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128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800" i="1" kern="1200" cap="none" baseline="0">
          <a:ln w="3175" cmpd="sng">
            <a:noFill/>
          </a:ln>
          <a:solidFill>
            <a:srgbClr val="FFFF00"/>
          </a:solidFill>
          <a:effectLst/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L.Wade@knology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2060"/>
            </a:gs>
            <a:gs pos="86000">
              <a:schemeClr val="accent2">
                <a:lumMod val="75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F20D2-4B89-4B74-BDBD-1DEB86E23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Decision Making Examples Part 2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09 May 2021</a:t>
            </a:r>
          </a:p>
        </p:txBody>
      </p:sp>
    </p:spTree>
    <p:extLst>
      <p:ext uri="{BB962C8B-B14F-4D97-AF65-F5344CB8AC3E}">
        <p14:creationId xmlns:p14="http://schemas.microsoft.com/office/powerpoint/2010/main" val="288496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1A10-0D2B-4CC5-9F16-B88C7DDB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Observations sent to Robert  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B0867-D7E8-4827-AB45-12487D2CD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762"/>
            <a:ext cx="10975063" cy="55676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With respect to selecting the apostle to replace Judas:</a:t>
            </a:r>
          </a:p>
          <a:p>
            <a:pPr lvl="1"/>
            <a:r>
              <a:rPr lang="en-US" dirty="0"/>
              <a:t>Peter was told by Jesus that whatever he bound on earth will be bound in heaven </a:t>
            </a:r>
            <a:r>
              <a:rPr lang="en-US" dirty="0">
                <a:solidFill>
                  <a:srgbClr val="FFFF00"/>
                </a:solidFill>
              </a:rPr>
              <a:t>[Matthew 16:17-20]</a:t>
            </a:r>
          </a:p>
          <a:p>
            <a:pPr lvl="1"/>
            <a:r>
              <a:rPr lang="en-US" dirty="0"/>
              <a:t>This is the last time that the casting of lots was ever used in Scripture.</a:t>
            </a:r>
          </a:p>
          <a:p>
            <a:pPr lvl="2"/>
            <a:r>
              <a:rPr lang="en-US" dirty="0"/>
              <a:t>Did the coming of the Holy Spirit replace the casting of lots?</a:t>
            </a:r>
          </a:p>
          <a:p>
            <a:pPr lvl="2"/>
            <a:r>
              <a:rPr lang="en-US" dirty="0"/>
              <a:t>Urim and Thummim: see Exodus 28:30; I Samuel 14</a:t>
            </a:r>
          </a:p>
          <a:p>
            <a:pPr lvl="3"/>
            <a:r>
              <a:rPr lang="en-US" dirty="0"/>
              <a:t>With the Urim and Thummim, God left the High Priests the ability to inquire of God; He did not leave His people alone when Moses died.</a:t>
            </a:r>
          </a:p>
          <a:p>
            <a:pPr lvl="3"/>
            <a:r>
              <a:rPr lang="en-US" dirty="0"/>
              <a:t>With the Holy Spirit, God did not leave His people alone when Jesus left this world. </a:t>
            </a:r>
            <a:r>
              <a:rPr lang="en-US" dirty="0">
                <a:solidFill>
                  <a:srgbClr val="FFFF00"/>
                </a:solidFill>
              </a:rPr>
              <a:t>[John 14:26-27]</a:t>
            </a:r>
          </a:p>
        </p:txBody>
      </p:sp>
    </p:spTree>
    <p:extLst>
      <p:ext uri="{BB962C8B-B14F-4D97-AF65-F5344CB8AC3E}">
        <p14:creationId xmlns:p14="http://schemas.microsoft.com/office/powerpoint/2010/main" val="260151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9AA4-8E2C-425C-8702-3718367E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E8DBC-3AEC-45D2-AB4A-4487445BE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24488"/>
            <a:ext cx="10131425" cy="36491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these decision examples from the early church</a:t>
            </a:r>
          </a:p>
          <a:p>
            <a:pPr lvl="1"/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Designation of a new apostle [Acts 1: 12-26]</a:t>
            </a:r>
          </a:p>
          <a:p>
            <a:pPr lvl="1"/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Feeding the widows [Acts 6:1-7]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Circumcision issue [Acts 15]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Expelling the sinful brother [1 Corinthians 5]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D072BE8-8D4E-4D41-9866-A2F56D86948C}"/>
              </a:ext>
            </a:extLst>
          </p:cNvPr>
          <p:cNvSpPr/>
          <p:nvPr/>
        </p:nvSpPr>
        <p:spPr>
          <a:xfrm>
            <a:off x="1176950" y="5196689"/>
            <a:ext cx="9904492" cy="14213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Let’s read each example, look for patterns or similarities, and discuss</a:t>
            </a:r>
          </a:p>
        </p:txBody>
      </p:sp>
    </p:spTree>
    <p:extLst>
      <p:ext uri="{BB962C8B-B14F-4D97-AF65-F5344CB8AC3E}">
        <p14:creationId xmlns:p14="http://schemas.microsoft.com/office/powerpoint/2010/main" val="160617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52AA-FE9D-2E48-8F1C-1B11DBAF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 for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1ADA6-ECC8-4D4D-BA6F-18200C565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Paul instructing the church to address?</a:t>
            </a:r>
          </a:p>
          <a:p>
            <a:r>
              <a:rPr lang="en-US" dirty="0"/>
              <a:t>How does he expect the church to react?</a:t>
            </a:r>
          </a:p>
          <a:p>
            <a:r>
              <a:rPr lang="en-US" dirty="0"/>
              <a:t>Why does he have this expectation?</a:t>
            </a:r>
          </a:p>
          <a:p>
            <a:r>
              <a:rPr lang="en-US" dirty="0"/>
              <a:t>What should we learn about authority here?</a:t>
            </a:r>
          </a:p>
        </p:txBody>
      </p:sp>
    </p:spTree>
    <p:extLst>
      <p:ext uri="{BB962C8B-B14F-4D97-AF65-F5344CB8AC3E}">
        <p14:creationId xmlns:p14="http://schemas.microsoft.com/office/powerpoint/2010/main" val="313114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E9C4-8FCD-4094-A011-BD2EDA065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0B38-BE6B-4FA2-8B0C-73DF6B890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252859"/>
          </a:xfrm>
        </p:spPr>
        <p:txBody>
          <a:bodyPr>
            <a:noAutofit/>
          </a:bodyPr>
          <a:lstStyle/>
          <a:p>
            <a:pPr marL="742950" indent="-742950">
              <a:buSzPct val="100000"/>
              <a:buFont typeface="+mj-lt"/>
              <a:buAutoNum type="arabicPeriod"/>
            </a:pPr>
            <a:r>
              <a:rPr lang="en-US" dirty="0"/>
              <a:t>For those in the building, ask for microphone.</a:t>
            </a:r>
          </a:p>
          <a:p>
            <a:pPr marL="742950" indent="-742950">
              <a:buSzPct val="100000"/>
              <a:buFont typeface="+mj-lt"/>
              <a:buAutoNum type="arabicPeriod"/>
            </a:pPr>
            <a:r>
              <a:rPr lang="en-US" dirty="0"/>
              <a:t>For those on YouTube, place comment with name.</a:t>
            </a:r>
          </a:p>
          <a:p>
            <a:pPr marL="742950" indent="-742950">
              <a:buSzPct val="100000"/>
              <a:buFont typeface="+mj-lt"/>
              <a:buAutoNum type="arabicPeriod"/>
            </a:pPr>
            <a:r>
              <a:rPr lang="en-US" dirty="0"/>
              <a:t>Others and all, send text to 256-651-4377 with name.</a:t>
            </a:r>
          </a:p>
        </p:txBody>
      </p:sp>
    </p:spTree>
    <p:extLst>
      <p:ext uri="{BB962C8B-B14F-4D97-AF65-F5344CB8AC3E}">
        <p14:creationId xmlns:p14="http://schemas.microsoft.com/office/powerpoint/2010/main" val="399318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064E-BAB4-4DFC-AB89-2B550CB1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037" y="908790"/>
            <a:ext cx="8942046" cy="48805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4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Robert’s Theme: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Be courageous in heart, Strong in action and endurance, Gentle in thought and speech</a:t>
            </a:r>
          </a:p>
          <a:p>
            <a:pPr marL="0" indent="0">
              <a:buNone/>
            </a:pPr>
            <a:endParaRPr lang="en-US" sz="5400" b="1" u="sng" dirty="0">
              <a:solidFill>
                <a:schemeClr val="accent5">
                  <a:lumMod val="20000"/>
                  <a:lumOff val="80000"/>
                </a:schemeClr>
              </a:solidFill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r>
              <a:rPr lang="en-US" sz="54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Jamie’s Theme: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Seek to do as much as you can for as many as you can, as often as you can.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As much as it is up to you, try to do no harm at all</a:t>
            </a:r>
          </a:p>
        </p:txBody>
      </p:sp>
    </p:spTree>
    <p:extLst>
      <p:ext uri="{BB962C8B-B14F-4D97-AF65-F5344CB8AC3E}">
        <p14:creationId xmlns:p14="http://schemas.microsoft.com/office/powerpoint/2010/main" val="93284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F9A0-A0AF-4B8A-AB0D-58682A84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4345"/>
          </a:xfrm>
        </p:spPr>
        <p:txBody>
          <a:bodyPr anchor="t"/>
          <a:lstStyle/>
          <a:p>
            <a:r>
              <a:rPr lang="en-US" dirty="0"/>
              <a:t>Welcome to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B6FE7-53D3-4D47-A146-6DFF50F4B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41060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300" dirty="0"/>
              <a:t>Email Address:  </a:t>
            </a:r>
            <a:r>
              <a:rPr lang="en-US" sz="33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Robert.L.Wade@knology.net</a:t>
            </a:r>
            <a:endParaRPr lang="en-US" sz="3300" dirty="0"/>
          </a:p>
          <a:p>
            <a:pPr marL="0" indent="0" algn="ctr">
              <a:buNone/>
            </a:pPr>
            <a:r>
              <a:rPr lang="en-US" sz="3300" dirty="0"/>
              <a:t>Phone number: 256-651-8416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200" dirty="0"/>
              <a:t>Email Address:  </a:t>
            </a:r>
            <a:r>
              <a:rPr lang="en-US" sz="4200" dirty="0" err="1"/>
              <a:t>TheJamieBurns@gmail.com</a:t>
            </a:r>
            <a:endParaRPr lang="en-US" sz="4200" dirty="0"/>
          </a:p>
          <a:p>
            <a:pPr marL="0" indent="0" algn="ctr">
              <a:buNone/>
            </a:pPr>
            <a:r>
              <a:rPr lang="en-US" sz="4200" dirty="0"/>
              <a:t>Phone number: 256-651-4377</a:t>
            </a:r>
            <a:endParaRPr lang="en-US" sz="4200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en-US" sz="4300" dirty="0">
                <a:solidFill>
                  <a:srgbClr val="FFFF00"/>
                </a:solidFill>
              </a:rPr>
              <a:t>Put your full name on any communication, especially the first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8849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6C4E-DC77-49B6-BDDA-65BF3A3D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3"/>
            <a:ext cx="10131425" cy="1456267"/>
          </a:xfrm>
        </p:spPr>
        <p:txBody>
          <a:bodyPr anchor="t">
            <a:normAutofit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1 (28 February)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949-FFB6-44CB-B49F-DE148663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8056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Jesus Christ is the </a:t>
            </a:r>
            <a:r>
              <a:rPr lang="en-US" i="1" dirty="0"/>
              <a:t>living, active </a:t>
            </a:r>
            <a:r>
              <a:rPr lang="en-US" dirty="0"/>
              <a:t>head of the church and has </a:t>
            </a:r>
            <a:r>
              <a:rPr lang="en-US" i="1" dirty="0"/>
              <a:t>all</a:t>
            </a:r>
            <a:r>
              <a:rPr lang="en-US" dirty="0"/>
              <a:t> authority </a:t>
            </a:r>
            <a:r>
              <a:rPr lang="en-US" dirty="0">
                <a:solidFill>
                  <a:srgbClr val="FFFF00"/>
                </a:solidFill>
              </a:rPr>
              <a:t>[Matthew 28:18]</a:t>
            </a:r>
          </a:p>
          <a:p>
            <a:r>
              <a:rPr lang="en-US" dirty="0"/>
              <a:t>We, as the church, are both individually and collectively submissive to His authority </a:t>
            </a:r>
            <a:r>
              <a:rPr lang="en-US" dirty="0">
                <a:solidFill>
                  <a:srgbClr val="FFFF00"/>
                </a:solidFill>
              </a:rPr>
              <a:t>[Ephesians 1:22; 5:23]</a:t>
            </a:r>
          </a:p>
          <a:p>
            <a:r>
              <a:rPr lang="en-US" dirty="0"/>
              <a:t>No one, beyond no one, stands in between any of us and Him. </a:t>
            </a:r>
            <a:r>
              <a:rPr lang="en-US" dirty="0">
                <a:solidFill>
                  <a:srgbClr val="FFFF00"/>
                </a:solidFill>
              </a:rPr>
              <a:t>[1 Timothy 2:5]</a:t>
            </a:r>
          </a:p>
        </p:txBody>
      </p:sp>
    </p:spTree>
    <p:extLst>
      <p:ext uri="{BB962C8B-B14F-4D97-AF65-F5344CB8AC3E}">
        <p14:creationId xmlns:p14="http://schemas.microsoft.com/office/powerpoint/2010/main" val="205237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9A179-DE0A-4315-8345-7148D7E5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7-8 (4-11 April)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71CA5-A749-4B84-A647-F1223E1D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604432"/>
            <a:ext cx="10982325" cy="5139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Each person’s </a:t>
            </a:r>
            <a:r>
              <a:rPr lang="en-US" dirty="0"/>
              <a:t>purpose is to build up and strengthen each other</a:t>
            </a:r>
          </a:p>
          <a:p>
            <a:pPr lvl="1"/>
            <a:r>
              <a:rPr lang="en-US" dirty="0"/>
              <a:t>Not self</a:t>
            </a:r>
          </a:p>
          <a:p>
            <a:r>
              <a:rPr lang="en-US" dirty="0"/>
              <a:t>Praising God through song, prayer, etc. is good but even those things serve to build each other up</a:t>
            </a:r>
          </a:p>
          <a:p>
            <a:r>
              <a:rPr lang="en-US" dirty="0"/>
              <a:t>As an elder, I fear for those who hide their gifts by refusing to use them for the body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8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81F-4672-4705-B78F-5CAD49DA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6D45-2A1F-4CB4-8286-8560EB96C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1806"/>
            <a:ext cx="11002224" cy="5314384"/>
          </a:xfrm>
        </p:spPr>
        <p:txBody>
          <a:bodyPr>
            <a:normAutofit/>
          </a:bodyPr>
          <a:lstStyle/>
          <a:p>
            <a:r>
              <a:rPr lang="en-US" sz="3600" dirty="0"/>
              <a:t>Spiritual protectors of the flock: </a:t>
            </a:r>
            <a:r>
              <a:rPr lang="en-US" sz="3200" dirty="0">
                <a:solidFill>
                  <a:srgbClr val="FFFF00"/>
                </a:solidFill>
                <a:effectLst/>
                <a:cs typeface="Calibri" panose="020F0502020204030204" pitchFamily="34" charset="0"/>
              </a:rPr>
              <a:t>Acts 20:28-31;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Peter 5: 1-4; 1 Timothy 5:17-21</a:t>
            </a:r>
            <a:endParaRPr lang="en-US" sz="3200" dirty="0"/>
          </a:p>
          <a:p>
            <a:pPr lvl="2"/>
            <a:r>
              <a:rPr lang="en-US" dirty="0"/>
              <a:t>Teaching, watching for false teaching </a:t>
            </a:r>
          </a:p>
          <a:p>
            <a:pPr lvl="2"/>
            <a:r>
              <a:rPr lang="en-US" dirty="0">
                <a:latin typeface="system-ui"/>
              </a:rPr>
              <a:t>Guidance in the flock’s life decisions (“lead to still waters”) </a:t>
            </a:r>
            <a:endParaRPr lang="en-US" b="1" dirty="0">
              <a:effectLst/>
              <a:latin typeface="system-ui"/>
            </a:endParaRPr>
          </a:p>
          <a:p>
            <a:r>
              <a:rPr lang="en-US" sz="3600" dirty="0"/>
              <a:t>Physical protectors of the flock: </a:t>
            </a:r>
            <a:r>
              <a:rPr lang="en-US" sz="3200" dirty="0">
                <a:solidFill>
                  <a:srgbClr val="FFFF00"/>
                </a:solidFill>
              </a:rPr>
              <a:t>Acts 6; James 5:14</a:t>
            </a:r>
          </a:p>
          <a:p>
            <a:pPr lvl="2"/>
            <a:r>
              <a:rPr lang="en-US" dirty="0"/>
              <a:t>Feeding, healing, comfort</a:t>
            </a:r>
          </a:p>
          <a:p>
            <a:r>
              <a:rPr lang="en-US" sz="3600" dirty="0"/>
              <a:t>Overseers of the affairs of the church: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Timothy 5:17-21</a:t>
            </a:r>
          </a:p>
          <a:p>
            <a:pPr lvl="2"/>
            <a:r>
              <a:rPr lang="en-US" dirty="0">
                <a:latin typeface="system-ui"/>
              </a:rPr>
              <a:t>Programs, Ministries, Finances, Facilities, …</a:t>
            </a:r>
            <a:endParaRPr lang="en-US" dirty="0"/>
          </a:p>
          <a:p>
            <a:pPr lvl="1"/>
            <a:endParaRPr lang="en-US" sz="3200" dirty="0"/>
          </a:p>
          <a:p>
            <a:endParaRPr lang="en-US" sz="36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344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81F-4672-4705-B78F-5CAD49DA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**Challenge to the established church**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6D45-2A1F-4CB4-8286-8560EB96C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1806"/>
            <a:ext cx="11002224" cy="531438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Responsibilities of Elders</a:t>
            </a:r>
          </a:p>
          <a:p>
            <a:pPr lvl="1"/>
            <a:r>
              <a:rPr lang="en-US" sz="3200" dirty="0"/>
              <a:t>Spiritual protectors of the flock</a:t>
            </a:r>
          </a:p>
          <a:p>
            <a:pPr lvl="1"/>
            <a:r>
              <a:rPr lang="en-US" sz="3200" dirty="0"/>
              <a:t>Physical protectors of the flock</a:t>
            </a:r>
          </a:p>
          <a:p>
            <a:pPr lvl="1"/>
            <a:r>
              <a:rPr lang="en-US" sz="3200" dirty="0"/>
              <a:t>Overseers of the affairs of the church</a:t>
            </a:r>
          </a:p>
          <a:p>
            <a:r>
              <a:rPr lang="en-US" sz="3600" dirty="0"/>
              <a:t>How to deal with traditions</a:t>
            </a:r>
          </a:p>
          <a:p>
            <a:pPr lvl="1"/>
            <a:r>
              <a:rPr lang="en-US" sz="3200" dirty="0"/>
              <a:t>We all have them – Traditions keep us on track!  (my wallet)</a:t>
            </a:r>
          </a:p>
          <a:p>
            <a:pPr lvl="1"/>
            <a:r>
              <a:rPr lang="en-US" sz="3200" dirty="0"/>
              <a:t>But we need to keep traditions in their place: </a:t>
            </a:r>
            <a:r>
              <a:rPr lang="en-US" sz="3200" dirty="0">
                <a:solidFill>
                  <a:srgbClr val="FFFF00"/>
                </a:solidFill>
              </a:rPr>
              <a:t>Mark 7:1-13</a:t>
            </a:r>
          </a:p>
          <a:p>
            <a:pPr lvl="1"/>
            <a:r>
              <a:rPr lang="en-US" sz="3200" dirty="0"/>
              <a:t>Need to check our beliefs/practices</a:t>
            </a:r>
          </a:p>
          <a:p>
            <a:pPr lvl="2"/>
            <a:r>
              <a:rPr lang="en-US" sz="3000" dirty="0"/>
              <a:t>Are we living by faith or tradition</a:t>
            </a:r>
          </a:p>
          <a:p>
            <a:pPr lvl="2"/>
            <a:r>
              <a:rPr lang="en-US" sz="3000" dirty="0"/>
              <a:t>How tradition relates to current context</a:t>
            </a:r>
          </a:p>
          <a:p>
            <a:endParaRPr lang="en-US" sz="3600" dirty="0"/>
          </a:p>
          <a:p>
            <a:endParaRPr lang="en-US" sz="3200" dirty="0"/>
          </a:p>
          <a:p>
            <a:endParaRPr lang="en-US" sz="36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149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828D-7DE1-464E-AFC2-B3AAFA59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736CA-C4BF-46F3-AA4A-2FE1CF7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234752"/>
          </a:xfrm>
        </p:spPr>
        <p:txBody>
          <a:bodyPr>
            <a:normAutofit/>
          </a:bodyPr>
          <a:lstStyle/>
          <a:p>
            <a:r>
              <a:rPr lang="en-US" dirty="0"/>
              <a:t>The church exists 168 hours per week</a:t>
            </a:r>
          </a:p>
          <a:p>
            <a:pPr lvl="1"/>
            <a:r>
              <a:rPr lang="en-US" dirty="0"/>
              <a:t>Not just for 1 hour on Sunday morning</a:t>
            </a:r>
          </a:p>
          <a:p>
            <a:r>
              <a:rPr lang="en-US" dirty="0"/>
              <a:t>The purpose of the church is to spur one another on to love and good works </a:t>
            </a:r>
            <a:r>
              <a:rPr lang="en-US" dirty="0">
                <a:solidFill>
                  <a:srgbClr val="FFFF00"/>
                </a:solidFill>
              </a:rPr>
              <a:t>[Hebrews 10: 24-25]</a:t>
            </a:r>
          </a:p>
        </p:txBody>
      </p:sp>
    </p:spTree>
    <p:extLst>
      <p:ext uri="{BB962C8B-B14F-4D97-AF65-F5344CB8AC3E}">
        <p14:creationId xmlns:p14="http://schemas.microsoft.com/office/powerpoint/2010/main" val="281798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64F8-BC78-42B9-AFA1-C73138C4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E747-4343-4B7C-A2F5-F68FD483A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660265"/>
          </a:xfrm>
        </p:spPr>
        <p:txBody>
          <a:bodyPr>
            <a:normAutofit/>
          </a:bodyPr>
          <a:lstStyle/>
          <a:p>
            <a:r>
              <a:rPr lang="en-US" dirty="0"/>
              <a:t>We can never sacrifice Christian principles and we cannot be driven by traditions or the culture.</a:t>
            </a:r>
          </a:p>
          <a:p>
            <a:r>
              <a:rPr lang="en-US" dirty="0"/>
              <a:t>Consideration should be given to whether our implementation is a stumbling block</a:t>
            </a:r>
          </a:p>
          <a:p>
            <a:pPr lvl="1"/>
            <a:r>
              <a:rPr lang="en-US" dirty="0"/>
              <a:t>If yes, would we choose to give up our preferences?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2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028C-9661-45F5-A269-E3542347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observations so far from 2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5721-3F12-4D78-A25D-F1B41BB3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reliance on the </a:t>
            </a:r>
            <a:r>
              <a:rPr lang="en-US"/>
              <a:t>Holy Spirit.</a:t>
            </a:r>
            <a:endParaRPr lang="en-US" dirty="0"/>
          </a:p>
          <a:p>
            <a:r>
              <a:rPr lang="en-US" dirty="0"/>
              <a:t>The involvement of the whole congregation in the decision.</a:t>
            </a:r>
          </a:p>
          <a:p>
            <a:r>
              <a:rPr lang="en-US" dirty="0"/>
              <a:t>The willingness to invoke Biblical principles to establish authority to act.</a:t>
            </a:r>
          </a:p>
        </p:txBody>
      </p:sp>
    </p:spTree>
    <p:extLst>
      <p:ext uri="{BB962C8B-B14F-4D97-AF65-F5344CB8AC3E}">
        <p14:creationId xmlns:p14="http://schemas.microsoft.com/office/powerpoint/2010/main" val="3928477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790</Words>
  <Application>Microsoft Macintosh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Nova</vt:lpstr>
      <vt:lpstr>Bahnschrift Light Condensed</vt:lpstr>
      <vt:lpstr>Calibri</vt:lpstr>
      <vt:lpstr>system-ui</vt:lpstr>
      <vt:lpstr>Wingdings</vt:lpstr>
      <vt:lpstr>Celestial</vt:lpstr>
      <vt:lpstr>An Exploration of Authority and Leadership</vt:lpstr>
      <vt:lpstr>Welcome to class</vt:lpstr>
      <vt:lpstr>Foundational understanding (so far) Week 1 (28 February)</vt:lpstr>
      <vt:lpstr>Foundational understanding (so far) Week 7-8 (4-11 April)</vt:lpstr>
      <vt:lpstr>Responsibilities of Elders</vt:lpstr>
      <vt:lpstr>**Challenge to the established church**</vt:lpstr>
      <vt:lpstr>Guiding principles of decision making</vt:lpstr>
      <vt:lpstr>Guiding principles of decision making</vt:lpstr>
      <vt:lpstr>My observations so far from 2 examples</vt:lpstr>
      <vt:lpstr>Observations sent to Robert  last week</vt:lpstr>
      <vt:lpstr>This week</vt:lpstr>
      <vt:lpstr>Thoughts  for consideration</vt:lpstr>
      <vt:lpstr>Let’s discuss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Normalcy</dc:title>
  <dc:creator>Robert Wade</dc:creator>
  <cp:lastModifiedBy>James Burns</cp:lastModifiedBy>
  <cp:revision>205</cp:revision>
  <dcterms:created xsi:type="dcterms:W3CDTF">2021-01-16T17:30:56Z</dcterms:created>
  <dcterms:modified xsi:type="dcterms:W3CDTF">2021-05-08T14:10:59Z</dcterms:modified>
</cp:coreProperties>
</file>