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1" r:id="rId6"/>
    <p:sldId id="260" r:id="rId7"/>
    <p:sldId id="262" r:id="rId8"/>
    <p:sldId id="263"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istry1 - Office" initials="M-O" lastIdx="1" clrIdx="0">
    <p:extLst>
      <p:ext uri="{19B8F6BF-5375-455C-9EA6-DF929625EA0E}">
        <p15:presenceInfo xmlns:p15="http://schemas.microsoft.com/office/powerpoint/2012/main" userId="S::ministry1@centralfamily.us::5cdcb345-cfcb-4d30-92e3-98c78ba533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B5BC83-0D42-40AE-96CE-5CD4AFF52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3B7F4B-F1AE-45DD-9E77-E4B7C68E71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5552E2-8718-41F2-B970-263FBE2847D5}" type="datetimeFigureOut">
              <a:rPr lang="en-US" smtClean="0"/>
              <a:t>4/10/2021</a:t>
            </a:fld>
            <a:endParaRPr lang="en-US"/>
          </a:p>
        </p:txBody>
      </p:sp>
      <p:sp>
        <p:nvSpPr>
          <p:cNvPr id="4" name="Footer Placeholder 3">
            <a:extLst>
              <a:ext uri="{FF2B5EF4-FFF2-40B4-BE49-F238E27FC236}">
                <a16:creationId xmlns:a16="http://schemas.microsoft.com/office/drawing/2014/main" id="{9D64B633-C49D-49FC-95F7-6794D6CA71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4B5A6DE5-DB1A-4351-AD65-2DB7CFF2FC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609D54-A2B7-4A1C-A965-1A75B6236648}" type="slidenum">
              <a:rPr lang="en-US" smtClean="0"/>
              <a:t>‹#›</a:t>
            </a:fld>
            <a:endParaRPr lang="en-US"/>
          </a:p>
        </p:txBody>
      </p:sp>
      <p:sp>
        <p:nvSpPr>
          <p:cNvPr id="6" name="TextBox 5" descr="Box1">
            <a:extLst>
              <a:ext uri="{FF2B5EF4-FFF2-40B4-BE49-F238E27FC236}">
                <a16:creationId xmlns:a16="http://schemas.microsoft.com/office/drawing/2014/main" id="{28B96C98-9528-4999-B1C5-A2AD86FDAFD7}"/>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794DA869-7248-42C9-A49E-8DEAFA12E97E}"/>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728A74E9-D6E2-4A42-B869-06C33132587A}"/>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C36537BA-5752-4EF4-8627-A7FCEC4EDDA5}"/>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8BDECDF1-673A-4754-B26A-FADBDADF01DA}"/>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A4D6F0A7-2CEF-40D7-9598-4ABE9FE506C5}"/>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141F918F-17F6-47BF-87C0-9A974B3B3A87}"/>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3361038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498DF-C5DF-4840-AEBB-653A165329F3}"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9D12D-1980-427C-80B0-8041CA157A5A}" type="slidenum">
              <a:rPr lang="en-US" smtClean="0"/>
              <a:t>‹#›</a:t>
            </a:fld>
            <a:endParaRPr lang="en-US"/>
          </a:p>
        </p:txBody>
      </p:sp>
    </p:spTree>
    <p:extLst>
      <p:ext uri="{BB962C8B-B14F-4D97-AF65-F5344CB8AC3E}">
        <p14:creationId xmlns:p14="http://schemas.microsoft.com/office/powerpoint/2010/main" val="325924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1</a:t>
            </a:fld>
            <a:endParaRPr lang="en-US"/>
          </a:p>
        </p:txBody>
      </p:sp>
    </p:spTree>
    <p:extLst>
      <p:ext uri="{BB962C8B-B14F-4D97-AF65-F5344CB8AC3E}">
        <p14:creationId xmlns:p14="http://schemas.microsoft.com/office/powerpoint/2010/main" val="150069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10</a:t>
            </a:fld>
            <a:endParaRPr lang="en-US"/>
          </a:p>
        </p:txBody>
      </p:sp>
    </p:spTree>
    <p:extLst>
      <p:ext uri="{BB962C8B-B14F-4D97-AF65-F5344CB8AC3E}">
        <p14:creationId xmlns:p14="http://schemas.microsoft.com/office/powerpoint/2010/main" val="381067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11</a:t>
            </a:fld>
            <a:endParaRPr lang="en-US"/>
          </a:p>
        </p:txBody>
      </p:sp>
    </p:spTree>
    <p:extLst>
      <p:ext uri="{BB962C8B-B14F-4D97-AF65-F5344CB8AC3E}">
        <p14:creationId xmlns:p14="http://schemas.microsoft.com/office/powerpoint/2010/main" val="79607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2</a:t>
            </a:fld>
            <a:endParaRPr lang="en-US"/>
          </a:p>
        </p:txBody>
      </p:sp>
    </p:spTree>
    <p:extLst>
      <p:ext uri="{BB962C8B-B14F-4D97-AF65-F5344CB8AC3E}">
        <p14:creationId xmlns:p14="http://schemas.microsoft.com/office/powerpoint/2010/main" val="388733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3</a:t>
            </a:fld>
            <a:endParaRPr lang="en-US"/>
          </a:p>
        </p:txBody>
      </p:sp>
    </p:spTree>
    <p:extLst>
      <p:ext uri="{BB962C8B-B14F-4D97-AF65-F5344CB8AC3E}">
        <p14:creationId xmlns:p14="http://schemas.microsoft.com/office/powerpoint/2010/main" val="130286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4</a:t>
            </a:fld>
            <a:endParaRPr lang="en-US"/>
          </a:p>
        </p:txBody>
      </p:sp>
    </p:spTree>
    <p:extLst>
      <p:ext uri="{BB962C8B-B14F-4D97-AF65-F5344CB8AC3E}">
        <p14:creationId xmlns:p14="http://schemas.microsoft.com/office/powerpoint/2010/main" val="405785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5</a:t>
            </a:fld>
            <a:endParaRPr lang="en-US"/>
          </a:p>
        </p:txBody>
      </p:sp>
    </p:spTree>
    <p:extLst>
      <p:ext uri="{BB962C8B-B14F-4D97-AF65-F5344CB8AC3E}">
        <p14:creationId xmlns:p14="http://schemas.microsoft.com/office/powerpoint/2010/main" val="406620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6</a:t>
            </a:fld>
            <a:endParaRPr lang="en-US"/>
          </a:p>
        </p:txBody>
      </p:sp>
    </p:spTree>
    <p:extLst>
      <p:ext uri="{BB962C8B-B14F-4D97-AF65-F5344CB8AC3E}">
        <p14:creationId xmlns:p14="http://schemas.microsoft.com/office/powerpoint/2010/main" val="9446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7</a:t>
            </a:fld>
            <a:endParaRPr lang="en-US"/>
          </a:p>
        </p:txBody>
      </p:sp>
    </p:spTree>
    <p:extLst>
      <p:ext uri="{BB962C8B-B14F-4D97-AF65-F5344CB8AC3E}">
        <p14:creationId xmlns:p14="http://schemas.microsoft.com/office/powerpoint/2010/main" val="189126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8</a:t>
            </a:fld>
            <a:endParaRPr lang="en-US"/>
          </a:p>
        </p:txBody>
      </p:sp>
    </p:spTree>
    <p:extLst>
      <p:ext uri="{BB962C8B-B14F-4D97-AF65-F5344CB8AC3E}">
        <p14:creationId xmlns:p14="http://schemas.microsoft.com/office/powerpoint/2010/main" val="115961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F9D12D-1980-427C-80B0-8041CA157A5A}" type="slidenum">
              <a:rPr lang="en-US" smtClean="0"/>
              <a:t>9</a:t>
            </a:fld>
            <a:endParaRPr lang="en-US"/>
          </a:p>
        </p:txBody>
      </p:sp>
    </p:spTree>
    <p:extLst>
      <p:ext uri="{BB962C8B-B14F-4D97-AF65-F5344CB8AC3E}">
        <p14:creationId xmlns:p14="http://schemas.microsoft.com/office/powerpoint/2010/main" val="24341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3D165-28EF-4B3C-80CE-F7851A3C3C6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194191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3D165-28EF-4B3C-80CE-F7851A3C3C6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36869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3D165-28EF-4B3C-80CE-F7851A3C3C6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91741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3D165-28EF-4B3C-80CE-F7851A3C3C6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4892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3D165-28EF-4B3C-80CE-F7851A3C3C6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862601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B3D165-28EF-4B3C-80CE-F7851A3C3C6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003507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B3D165-28EF-4B3C-80CE-F7851A3C3C6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1876060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B3D165-28EF-4B3C-80CE-F7851A3C3C6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344687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3D165-28EF-4B3C-80CE-F7851A3C3C61}"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1924022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3D165-28EF-4B3C-80CE-F7851A3C3C6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800587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3D165-28EF-4B3C-80CE-F7851A3C3C6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B6B4-E2AA-4D83-BA24-4AA608CAEAFC}" type="slidenum">
              <a:rPr lang="en-US" smtClean="0"/>
              <a:t>‹#›</a:t>
            </a:fld>
            <a:endParaRPr lang="en-US"/>
          </a:p>
        </p:txBody>
      </p:sp>
    </p:spTree>
    <p:extLst>
      <p:ext uri="{BB962C8B-B14F-4D97-AF65-F5344CB8AC3E}">
        <p14:creationId xmlns:p14="http://schemas.microsoft.com/office/powerpoint/2010/main" val="3706275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D165-28EF-4B3C-80CE-F7851A3C3C61}" type="datetimeFigureOut">
              <a:rPr lang="en-US" smtClean="0"/>
              <a:t>4/10/2021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DB6B4-E2AA-4D83-BA24-4AA608CAEAFC}" type="slidenum">
              <a:rPr lang="en-US" smtClean="0"/>
              <a:t>‹#›</a:t>
            </a:fld>
            <a:endParaRPr lang="en-US"/>
          </a:p>
        </p:txBody>
      </p:sp>
    </p:spTree>
    <p:extLst>
      <p:ext uri="{BB962C8B-B14F-4D97-AF65-F5344CB8AC3E}">
        <p14:creationId xmlns:p14="http://schemas.microsoft.com/office/powerpoint/2010/main" val="7870973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41E5FF-DF81-408F-9D25-E13CC25EA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2" y="0"/>
            <a:ext cx="11992130" cy="6858000"/>
          </a:xfrm>
          <a:prstGeom prst="rect">
            <a:avLst/>
          </a:prstGeom>
          <a:ln>
            <a:noFill/>
          </a:ln>
          <a:effectLst>
            <a:softEdge rad="112500"/>
          </a:effectLst>
        </p:spPr>
      </p:pic>
      <p:sp>
        <p:nvSpPr>
          <p:cNvPr id="5" name="TextBox 4">
            <a:extLst>
              <a:ext uri="{FF2B5EF4-FFF2-40B4-BE49-F238E27FC236}">
                <a16:creationId xmlns:a16="http://schemas.microsoft.com/office/drawing/2014/main" id="{F040BD22-EE0E-4CAF-9829-014F48960938}"/>
              </a:ext>
            </a:extLst>
          </p:cNvPr>
          <p:cNvSpPr txBox="1"/>
          <p:nvPr/>
        </p:nvSpPr>
        <p:spPr>
          <a:xfrm>
            <a:off x="5546136" y="5873116"/>
            <a:ext cx="7536817" cy="869790"/>
          </a:xfrm>
          <a:prstGeom prst="rect">
            <a:avLst/>
          </a:prstGeom>
          <a:noFill/>
          <a:effectLst>
            <a:outerShdw blurRad="50800" dist="50800" dir="5400000" algn="ctr" rotWithShape="0">
              <a:schemeClr val="bg1"/>
            </a:outerShdw>
          </a:effectLst>
        </p:spPr>
        <p:txBody>
          <a:bodyPr wrap="square">
            <a:spAutoFit/>
          </a:bodyPr>
          <a:lstStyle/>
          <a:p>
            <a:pPr marL="0" marR="0" algn="ctr">
              <a:lnSpc>
                <a:spcPct val="107000"/>
              </a:lnSpc>
              <a:spcBef>
                <a:spcPts val="0"/>
              </a:spcBef>
              <a:spcAft>
                <a:spcPts val="0"/>
              </a:spcAft>
            </a:pPr>
            <a:r>
              <a:rPr lang="en-US" sz="4800" b="1" dirty="0">
                <a:effectLst>
                  <a:glow rad="228600">
                    <a:schemeClr val="accent4">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Revelation 4:4, 6b-11</a:t>
            </a:r>
          </a:p>
        </p:txBody>
      </p:sp>
      <p:sp>
        <p:nvSpPr>
          <p:cNvPr id="9" name="TextBox 8">
            <a:extLst>
              <a:ext uri="{FF2B5EF4-FFF2-40B4-BE49-F238E27FC236}">
                <a16:creationId xmlns:a16="http://schemas.microsoft.com/office/drawing/2014/main" id="{CE1C4681-FBBE-46CC-94D0-F9A76D1DE71D}"/>
              </a:ext>
            </a:extLst>
          </p:cNvPr>
          <p:cNvSpPr txBox="1"/>
          <p:nvPr/>
        </p:nvSpPr>
        <p:spPr>
          <a:xfrm>
            <a:off x="172278" y="130402"/>
            <a:ext cx="3035156" cy="4523611"/>
          </a:xfrm>
          <a:prstGeom prst="rect">
            <a:avLst/>
          </a:prstGeom>
          <a:noFill/>
          <a:effectLst>
            <a:outerShdw blurRad="50800" dist="50800" dir="5400000" algn="ctr" rotWithShape="0">
              <a:schemeClr val="bg1"/>
            </a:outerShdw>
          </a:effectLst>
        </p:spPr>
        <p:txBody>
          <a:bodyPr wrap="square">
            <a:spAutoFit/>
          </a:bodyPr>
          <a:lstStyle/>
          <a:p>
            <a:pPr marL="0" marR="0">
              <a:lnSpc>
                <a:spcPct val="107000"/>
              </a:lnSpc>
              <a:spcBef>
                <a:spcPts val="0"/>
              </a:spcBef>
              <a:spcAft>
                <a:spcPts val="0"/>
              </a:spcAft>
            </a:pPr>
            <a:r>
              <a:rPr lang="en-US" sz="5400" b="1" dirty="0">
                <a:effectLst>
                  <a:glow rad="228600">
                    <a:schemeClr val="accent4">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All </a:t>
            </a:r>
          </a:p>
          <a:p>
            <a:pPr marL="0" marR="0">
              <a:lnSpc>
                <a:spcPct val="107000"/>
              </a:lnSpc>
              <a:spcBef>
                <a:spcPts val="0"/>
              </a:spcBef>
              <a:spcAft>
                <a:spcPts val="0"/>
              </a:spcAft>
            </a:pPr>
            <a:r>
              <a:rPr lang="en-US" sz="5400" b="1" dirty="0">
                <a:effectLst>
                  <a:glow rad="228600">
                    <a:schemeClr val="accent4">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Creation Surround </a:t>
            </a:r>
          </a:p>
          <a:p>
            <a:pPr marL="0" marR="0">
              <a:lnSpc>
                <a:spcPct val="107000"/>
              </a:lnSpc>
              <a:spcBef>
                <a:spcPts val="0"/>
              </a:spcBef>
              <a:spcAft>
                <a:spcPts val="0"/>
              </a:spcAft>
            </a:pPr>
            <a:r>
              <a:rPr lang="en-US" sz="5400" b="1" dirty="0">
                <a:effectLst>
                  <a:glow rad="228600">
                    <a:schemeClr val="accent4">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the </a:t>
            </a:r>
          </a:p>
          <a:p>
            <a:pPr marL="0" marR="0">
              <a:lnSpc>
                <a:spcPct val="107000"/>
              </a:lnSpc>
              <a:spcBef>
                <a:spcPts val="0"/>
              </a:spcBef>
              <a:spcAft>
                <a:spcPts val="0"/>
              </a:spcAft>
            </a:pPr>
            <a:r>
              <a:rPr lang="en-US" sz="5400" b="1" dirty="0">
                <a:effectLst>
                  <a:glow rad="228600">
                    <a:schemeClr val="accent4">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Throne</a:t>
            </a:r>
          </a:p>
        </p:txBody>
      </p:sp>
    </p:spTree>
    <p:extLst>
      <p:ext uri="{BB962C8B-B14F-4D97-AF65-F5344CB8AC3E}">
        <p14:creationId xmlns:p14="http://schemas.microsoft.com/office/powerpoint/2010/main" val="2194257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DAA672-20C8-49AA-9F77-AD7E32568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EFE6B73-02D2-4A04-89CB-B877FD0085D8}"/>
              </a:ext>
            </a:extLst>
          </p:cNvPr>
          <p:cNvSpPr txBox="1"/>
          <p:nvPr/>
        </p:nvSpPr>
        <p:spPr>
          <a:xfrm>
            <a:off x="0" y="17870"/>
            <a:ext cx="12192000" cy="7029425"/>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By myself I have sworn, my mouth has uttered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in all integrity a word that will not be revoked: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Before me every knee will bow; by me every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tongue will swear. They will say of me,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“In the Lord alone are righteousness and strength.”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All who have raged against him will come to him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be put to shame. But in the Lord all the descendant of Israel will be found </a:t>
            </a:r>
          </a:p>
          <a:p>
            <a:pPr marR="0" lvl="0" algn="ctr">
              <a:lnSpc>
                <a:spcPct val="107000"/>
              </a:lnSpc>
              <a:spcBef>
                <a:spcPts val="0"/>
              </a:spcBef>
              <a:spcAft>
                <a:spcPts val="0"/>
              </a:spcAft>
            </a:pPr>
            <a:r>
              <a:rPr lang="en-US" sz="41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righteousness and will exult.</a:t>
            </a:r>
          </a:p>
          <a:p>
            <a:pPr marR="0" lvl="0" algn="ctr">
              <a:lnSpc>
                <a:spcPct val="107000"/>
              </a:lnSpc>
              <a:spcBef>
                <a:spcPts val="0"/>
              </a:spcBef>
              <a:spcAft>
                <a:spcPts val="0"/>
              </a:spcAft>
            </a:pPr>
            <a:r>
              <a:rPr lang="en-US" sz="38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Isaiah 45:18,19, 21,23,24</a:t>
            </a:r>
          </a:p>
        </p:txBody>
      </p:sp>
    </p:spTree>
    <p:extLst>
      <p:ext uri="{BB962C8B-B14F-4D97-AF65-F5344CB8AC3E}">
        <p14:creationId xmlns:p14="http://schemas.microsoft.com/office/powerpoint/2010/main" val="1188342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927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032BE-D631-409E-AC14-0072B1064034}"/>
              </a:ext>
            </a:extLst>
          </p:cNvPr>
          <p:cNvSpPr txBox="1"/>
          <p:nvPr/>
        </p:nvSpPr>
        <p:spPr>
          <a:xfrm>
            <a:off x="0" y="181957"/>
            <a:ext cx="12192000" cy="6340197"/>
          </a:xfrm>
          <a:prstGeom prst="rect">
            <a:avLst/>
          </a:prstGeom>
          <a:noFill/>
        </p:spPr>
        <p:txBody>
          <a:bodyPr wrap="square">
            <a:spAutoFit/>
          </a:bodyPr>
          <a:lstStyle/>
          <a:p>
            <a:pPr algn="ctr"/>
            <a:r>
              <a:rPr lang="en-US" sz="3400" b="1" dirty="0">
                <a:effectLst/>
                <a:latin typeface="Tempus Sans ITC" panose="04020404030D07020202" pitchFamily="82" charset="0"/>
                <a:ea typeface="Calibri" panose="020F0502020204030204" pitchFamily="34" charset="0"/>
              </a:rPr>
              <a:t>“Whenever in history the church is faithful to its calling and bears testimony concerning the truth, tribulation is bound to follow.” </a:t>
            </a:r>
          </a:p>
          <a:p>
            <a:pPr algn="ctr"/>
            <a:r>
              <a:rPr lang="en-US" sz="3400" b="1" dirty="0">
                <a:effectLst/>
                <a:latin typeface="Tempus Sans ITC" panose="04020404030D07020202" pitchFamily="82" charset="0"/>
                <a:ea typeface="Calibri" panose="020F0502020204030204" pitchFamily="34" charset="0"/>
              </a:rPr>
              <a:t>For a few moments these words shimmered before our eyes: </a:t>
            </a:r>
          </a:p>
          <a:p>
            <a:pPr algn="ctr"/>
            <a:r>
              <a:rPr lang="en-US" sz="3400" b="1" dirty="0">
                <a:effectLst/>
                <a:latin typeface="Tempus Sans ITC" panose="04020404030D07020202" pitchFamily="82" charset="0"/>
                <a:ea typeface="Calibri" panose="020F0502020204030204" pitchFamily="34" charset="0"/>
              </a:rPr>
              <a:t>‘In the Hands of these five men rests the destiny of the world.’ </a:t>
            </a:r>
          </a:p>
          <a:p>
            <a:pPr algn="ctr"/>
            <a:r>
              <a:rPr lang="en-US" sz="3400" b="1" dirty="0">
                <a:effectLst/>
                <a:latin typeface="Tempus Sans ITC" panose="04020404030D07020202" pitchFamily="82" charset="0"/>
                <a:ea typeface="Calibri" panose="020F0502020204030204" pitchFamily="34" charset="0"/>
              </a:rPr>
              <a:t>Many people seem to believe that this is actually the case. Chapters 4 and 5 teach us that our affairs rest in the hands not of men but of </a:t>
            </a:r>
            <a:r>
              <a:rPr lang="en-US" sz="3400" b="1" i="1" dirty="0">
                <a:effectLst/>
                <a:latin typeface="Tempus Sans ITC" panose="04020404030D07020202" pitchFamily="82" charset="0"/>
                <a:ea typeface="Calibri" panose="020F0502020204030204" pitchFamily="34" charset="0"/>
              </a:rPr>
              <a:t>God!</a:t>
            </a:r>
            <a:r>
              <a:rPr lang="en-US" sz="3400" b="1" dirty="0">
                <a:effectLst/>
                <a:latin typeface="Tempus Sans ITC" panose="04020404030D07020202" pitchFamily="82" charset="0"/>
                <a:ea typeface="Calibri" panose="020F0502020204030204" pitchFamily="34" charset="0"/>
              </a:rPr>
              <a:t> Hence, when the world is enkindling the flames of hatred and slaughter and when the earth is drenched with blood, may our tear-dimmed eye catch a vision of The Throne which rules the universe. In the midst of trial and tribulation may our gaze be riveted upon the One who is King of kings and Lord of lords.” </a:t>
            </a:r>
          </a:p>
          <a:p>
            <a:pPr algn="ctr"/>
            <a:r>
              <a:rPr lang="en-US" sz="3200" b="1" dirty="0">
                <a:latin typeface="Tempus Sans ITC" panose="04020404030D07020202" pitchFamily="82" charset="0"/>
                <a:ea typeface="Calibri" panose="020F0502020204030204" pitchFamily="34" charset="0"/>
              </a:rPr>
              <a:t>W. Hendriksen – “More Than Conquerors” </a:t>
            </a:r>
            <a:endParaRPr lang="en-US" sz="3200" b="1" dirty="0">
              <a:latin typeface="Tempus Sans ITC" panose="04020404030D07020202" pitchFamily="82" charset="0"/>
            </a:endParaRPr>
          </a:p>
        </p:txBody>
      </p:sp>
    </p:spTree>
    <p:extLst>
      <p:ext uri="{BB962C8B-B14F-4D97-AF65-F5344CB8AC3E}">
        <p14:creationId xmlns:p14="http://schemas.microsoft.com/office/powerpoint/2010/main" val="302566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F9312-9C11-4240-9484-BF8E866835C2}"/>
              </a:ext>
            </a:extLst>
          </p:cNvPr>
          <p:cNvSpPr txBox="1"/>
          <p:nvPr/>
        </p:nvSpPr>
        <p:spPr>
          <a:xfrm>
            <a:off x="0" y="246407"/>
            <a:ext cx="12192000" cy="805029"/>
          </a:xfrm>
          <a:prstGeom prst="rect">
            <a:avLst/>
          </a:prstGeom>
          <a:noFill/>
        </p:spPr>
        <p:txBody>
          <a:bodyPr wrap="square">
            <a:spAutoFit/>
          </a:bodyPr>
          <a:lstStyle/>
          <a:p>
            <a:pPr marR="0" lvl="0" algn="ctr">
              <a:lnSpc>
                <a:spcPct val="107000"/>
              </a:lnSpc>
              <a:spcBef>
                <a:spcPts val="0"/>
              </a:spcBef>
              <a:spcAft>
                <a:spcPts val="0"/>
              </a:spcAft>
            </a:pPr>
            <a:r>
              <a:rPr lang="en-US" sz="44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A copy that helps us understand the reality</a:t>
            </a:r>
            <a:endParaRPr lang="en-US" sz="4400"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48B4EDE-FE0E-4450-B15F-99D00B00B3F1}"/>
              </a:ext>
            </a:extLst>
          </p:cNvPr>
          <p:cNvSpPr txBox="1"/>
          <p:nvPr/>
        </p:nvSpPr>
        <p:spPr>
          <a:xfrm>
            <a:off x="0" y="1225689"/>
            <a:ext cx="12192000" cy="5632311"/>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Ink Free" panose="03080402000500000000" pitchFamily="66" charset="0"/>
                <a:ea typeface="Calibri" panose="020F0502020204030204" pitchFamily="34" charset="0"/>
              </a:rPr>
              <a:t>We do have such a high priest, who sat down at the right hand of the throne of the Majesty in heaven, and who serves in the sanctuary, the true tabernacle set up by the Lord, not by man.</a:t>
            </a:r>
            <a:r>
              <a:rPr lang="en-US" b="1" dirty="0">
                <a:latin typeface="Times New Roman" panose="02020603050405020304" pitchFamily="18" charset="0"/>
                <a:ea typeface="Calibri" panose="020F0502020204030204" pitchFamily="34" charset="0"/>
              </a:rPr>
              <a:t> </a:t>
            </a:r>
            <a:r>
              <a:rPr lang="en-US" sz="4000" b="1" dirty="0">
                <a:latin typeface="Ink Free" panose="03080402000500000000" pitchFamily="66" charset="0"/>
                <a:ea typeface="Calibri" panose="020F0502020204030204" pitchFamily="34" charset="0"/>
              </a:rPr>
              <a:t>They serve at a sanctuary that is a copy and shadow of what is in heaven. This is why Moses was warned when he was about to build the tabernacle: “See to it that you make everything according to the pattern show you on the mountain. </a:t>
            </a:r>
          </a:p>
          <a:p>
            <a:pPr algn="ctr"/>
            <a:r>
              <a:rPr lang="en-US" sz="4000" b="1" dirty="0">
                <a:effectLst/>
                <a:latin typeface="Ink Free" panose="03080402000500000000" pitchFamily="66" charset="0"/>
                <a:ea typeface="Calibri" panose="020F0502020204030204" pitchFamily="34" charset="0"/>
              </a:rPr>
              <a:t>Hebrews 8:1,2, 5</a:t>
            </a:r>
            <a:endParaRPr lang="en-US" sz="4000" b="1" dirty="0">
              <a:latin typeface="Ink Free" panose="03080402000500000000" pitchFamily="66" charset="0"/>
            </a:endParaRPr>
          </a:p>
        </p:txBody>
      </p:sp>
    </p:spTree>
    <p:extLst>
      <p:ext uri="{BB962C8B-B14F-4D97-AF65-F5344CB8AC3E}">
        <p14:creationId xmlns:p14="http://schemas.microsoft.com/office/powerpoint/2010/main" val="2184531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F966D9-2389-4FC5-B75A-6289446EA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62827B0-A454-46B0-BFD7-5BF4C8107712}"/>
              </a:ext>
            </a:extLst>
          </p:cNvPr>
          <p:cNvSpPr txBox="1"/>
          <p:nvPr/>
        </p:nvSpPr>
        <p:spPr>
          <a:xfrm>
            <a:off x="175540" y="140737"/>
            <a:ext cx="6070515" cy="805029"/>
          </a:xfrm>
          <a:prstGeom prst="rect">
            <a:avLst/>
          </a:prstGeom>
          <a:solidFill>
            <a:srgbClr val="002060"/>
          </a:solidFill>
          <a:effectLst>
            <a:softEdge rad="63500"/>
          </a:effectLst>
        </p:spPr>
        <p:txBody>
          <a:bodyPr wrap="square">
            <a:spAutoFit/>
          </a:bodyPr>
          <a:lstStyle/>
          <a:p>
            <a:pPr marR="0" lvl="0" algn="ctr">
              <a:lnSpc>
                <a:spcPct val="107000"/>
              </a:lnSpc>
              <a:spcBef>
                <a:spcPts val="0"/>
              </a:spcBef>
              <a:spcAft>
                <a:spcPts val="0"/>
              </a:spcAft>
            </a:pPr>
            <a:r>
              <a:rPr lang="en-US" sz="4400" b="1" dirty="0">
                <a:effectLst/>
                <a:latin typeface="Ink Free" panose="03080402000500000000" pitchFamily="66" charset="0"/>
                <a:ea typeface="Calibri" panose="020F0502020204030204" pitchFamily="34" charset="0"/>
                <a:cs typeface="Times New Roman" panose="02020603050405020304" pitchFamily="18" charset="0"/>
              </a:rPr>
              <a:t>The Redeemed 4:4</a:t>
            </a:r>
            <a:endParaRPr lang="en-US" sz="44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E5CEA11-9D37-46DC-A82E-63DC54F8705B}"/>
              </a:ext>
            </a:extLst>
          </p:cNvPr>
          <p:cNvSpPr txBox="1"/>
          <p:nvPr/>
        </p:nvSpPr>
        <p:spPr>
          <a:xfrm>
            <a:off x="0" y="1095826"/>
            <a:ext cx="12191999" cy="2716128"/>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W</a:t>
            </a:r>
            <a:r>
              <a:rPr lang="en-US" sz="40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rPr>
              <a:t>hite garments</a:t>
            </a:r>
            <a:r>
              <a:rPr lang="en-US" sz="40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 Holiness, purity  and righteousness </a:t>
            </a:r>
          </a:p>
          <a:p>
            <a:pPr marR="0" lvl="0" algn="ctr">
              <a:lnSpc>
                <a:spcPct val="107000"/>
              </a:lnSpc>
              <a:spcBef>
                <a:spcPts val="0"/>
              </a:spcBef>
              <a:spcAft>
                <a:spcPts val="0"/>
              </a:spcAft>
            </a:pPr>
            <a:r>
              <a:rPr lang="en-US" sz="4000" b="1" i="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It is because of him you are in Christ Jesus, who has become for us wisdom from God – that is, our righteousness, holiness and redemption</a:t>
            </a: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.1 Cor 1:30 </a:t>
            </a:r>
          </a:p>
        </p:txBody>
      </p:sp>
      <p:sp>
        <p:nvSpPr>
          <p:cNvPr id="7" name="TextBox 6">
            <a:extLst>
              <a:ext uri="{FF2B5EF4-FFF2-40B4-BE49-F238E27FC236}">
                <a16:creationId xmlns:a16="http://schemas.microsoft.com/office/drawing/2014/main" id="{B81BA57D-5C4B-47FE-8223-A310F14D86BA}"/>
              </a:ext>
            </a:extLst>
          </p:cNvPr>
          <p:cNvSpPr txBox="1"/>
          <p:nvPr/>
        </p:nvSpPr>
        <p:spPr>
          <a:xfrm>
            <a:off x="2" y="4332667"/>
            <a:ext cx="12191998" cy="1982081"/>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rPr>
              <a:t>Seated on thrones wearing golden victory crowns</a:t>
            </a:r>
          </a:p>
          <a:p>
            <a:pPr algn="ctr"/>
            <a:r>
              <a:rPr lang="en-US" sz="4000" b="1" i="1" dirty="0">
                <a:effectLst>
                  <a:glow rad="139700">
                    <a:schemeClr val="accent3">
                      <a:satMod val="175000"/>
                      <a:alpha val="40000"/>
                    </a:schemeClr>
                  </a:glow>
                </a:effectLst>
                <a:latin typeface="Tempus Sans ITC" panose="04020404030D07020202" pitchFamily="82" charset="0"/>
                <a:ea typeface="Calibri" panose="020F0502020204030204" pitchFamily="34" charset="0"/>
              </a:rPr>
              <a:t>And God raised us up with Christ and seated us with him in the heavenly realms in Christ Jesus </a:t>
            </a:r>
            <a:r>
              <a:rPr lang="en-US" sz="4000" b="1" dirty="0">
                <a:effectLst>
                  <a:glow rad="139700">
                    <a:schemeClr val="accent3">
                      <a:satMod val="175000"/>
                      <a:alpha val="40000"/>
                    </a:schemeClr>
                  </a:glow>
                </a:effectLst>
                <a:latin typeface="Tempus Sans ITC" panose="04020404030D07020202" pitchFamily="82" charset="0"/>
                <a:ea typeface="Calibri" panose="020F0502020204030204" pitchFamily="34" charset="0"/>
              </a:rPr>
              <a:t>Eph. 2: 6  </a:t>
            </a:r>
            <a:endParaRPr lang="en-US" sz="4000" b="1" dirty="0">
              <a:effectLst>
                <a:glow rad="139700">
                  <a:schemeClr val="accent3">
                    <a:satMod val="175000"/>
                    <a:alpha val="40000"/>
                  </a:schemeClr>
                </a:glow>
              </a:effectLst>
              <a:latin typeface="Tempus Sans ITC" panose="04020404030D07020202" pitchFamily="82" charset="0"/>
            </a:endParaRPr>
          </a:p>
        </p:txBody>
      </p:sp>
    </p:spTree>
    <p:extLst>
      <p:ext uri="{BB962C8B-B14F-4D97-AF65-F5344CB8AC3E}">
        <p14:creationId xmlns:p14="http://schemas.microsoft.com/office/powerpoint/2010/main" val="2400420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0A51A6-3F7F-4D84-BE7F-FEF8E4B9D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0357"/>
            <a:ext cx="12191999" cy="6837643"/>
          </a:xfrm>
          <a:prstGeom prst="rect">
            <a:avLst/>
          </a:prstGeom>
          <a:ln>
            <a:noFill/>
          </a:ln>
          <a:effectLst>
            <a:softEdge rad="112500"/>
          </a:effectLst>
        </p:spPr>
      </p:pic>
      <p:sp>
        <p:nvSpPr>
          <p:cNvPr id="2" name="TextBox 1">
            <a:extLst>
              <a:ext uri="{FF2B5EF4-FFF2-40B4-BE49-F238E27FC236}">
                <a16:creationId xmlns:a16="http://schemas.microsoft.com/office/drawing/2014/main" id="{73533BAE-A1CC-42BB-B33C-8A284F0B65A4}"/>
              </a:ext>
            </a:extLst>
          </p:cNvPr>
          <p:cNvSpPr txBox="1"/>
          <p:nvPr/>
        </p:nvSpPr>
        <p:spPr>
          <a:xfrm>
            <a:off x="302150" y="205459"/>
            <a:ext cx="5353062" cy="805029"/>
          </a:xfrm>
          <a:prstGeom prst="rect">
            <a:avLst/>
          </a:prstGeom>
          <a:solidFill>
            <a:srgbClr val="002060"/>
          </a:solidFill>
          <a:effectLst>
            <a:softEdge rad="63500"/>
          </a:effectLst>
        </p:spPr>
        <p:txBody>
          <a:bodyPr wrap="square">
            <a:spAutoFit/>
          </a:bodyPr>
          <a:lstStyle/>
          <a:p>
            <a:pPr marR="0" lvl="0" algn="ctr">
              <a:lnSpc>
                <a:spcPct val="107000"/>
              </a:lnSpc>
              <a:spcBef>
                <a:spcPts val="0"/>
              </a:spcBef>
              <a:spcAft>
                <a:spcPts val="0"/>
              </a:spcAft>
            </a:pPr>
            <a:r>
              <a:rPr lang="en-US" sz="4400" b="1" dirty="0">
                <a:effectLst/>
                <a:latin typeface="Ink Free" panose="03080402000500000000" pitchFamily="66" charset="0"/>
                <a:ea typeface="Calibri" panose="020F0502020204030204" pitchFamily="34" charset="0"/>
                <a:cs typeface="Times New Roman" panose="02020603050405020304" pitchFamily="18" charset="0"/>
              </a:rPr>
              <a:t>The Redeemed 4:4</a:t>
            </a:r>
            <a:endParaRPr lang="en-US" sz="44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1D23D55-F582-447D-ADE9-C76B920615D9}"/>
              </a:ext>
            </a:extLst>
          </p:cNvPr>
          <p:cNvSpPr txBox="1"/>
          <p:nvPr/>
        </p:nvSpPr>
        <p:spPr>
          <a:xfrm>
            <a:off x="1" y="4060504"/>
            <a:ext cx="12191999" cy="1398844"/>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rPr>
              <a:t>Seated</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 we have been given rights from God </a:t>
            </a:r>
          </a:p>
          <a:p>
            <a:pPr marR="0" lvl="0" algn="ctr">
              <a:lnSpc>
                <a:spcPct val="107000"/>
              </a:lnSpc>
              <a:spcBef>
                <a:spcPts val="0"/>
              </a:spcBef>
              <a:spcAft>
                <a:spcPts val="0"/>
              </a:spcAft>
            </a:pP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“heirs of God and co-heirs with Christ.” Rom. 8:17 </a:t>
            </a:r>
          </a:p>
        </p:txBody>
      </p:sp>
      <p:sp>
        <p:nvSpPr>
          <p:cNvPr id="5" name="TextBox 4">
            <a:extLst>
              <a:ext uri="{FF2B5EF4-FFF2-40B4-BE49-F238E27FC236}">
                <a16:creationId xmlns:a16="http://schemas.microsoft.com/office/drawing/2014/main" id="{9C95C1B5-3ED8-4E9A-8161-F13DC0FCAC65}"/>
              </a:ext>
            </a:extLst>
          </p:cNvPr>
          <p:cNvSpPr txBox="1"/>
          <p:nvPr/>
        </p:nvSpPr>
        <p:spPr>
          <a:xfrm>
            <a:off x="0" y="1753832"/>
            <a:ext cx="12191999" cy="1398844"/>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rPr>
              <a:t>Seated</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glow rad="1397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 we live in the rest of God</a:t>
            </a:r>
          </a:p>
          <a:p>
            <a:pPr marR="0" lvl="0" algn="ctr">
              <a:lnSpc>
                <a:spcPct val="107000"/>
              </a:lnSpc>
              <a:spcBef>
                <a:spcPts val="0"/>
              </a:spcBef>
              <a:spcAft>
                <a:spcPts val="0"/>
              </a:spcAft>
            </a:pPr>
            <a:r>
              <a:rPr lang="en-US" sz="4000" b="1" dirty="0">
                <a:effectLst>
                  <a:glow rad="1397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“We who have believed enter that rest…” Hebrews 4:3 </a:t>
            </a:r>
          </a:p>
        </p:txBody>
      </p:sp>
    </p:spTree>
    <p:extLst>
      <p:ext uri="{BB962C8B-B14F-4D97-AF65-F5344CB8AC3E}">
        <p14:creationId xmlns:p14="http://schemas.microsoft.com/office/powerpoint/2010/main" val="2096777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00376A-4E48-42D2-9D15-E8B2E1327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83"/>
            <a:ext cx="12192000" cy="6858000"/>
          </a:xfrm>
          <a:prstGeom prst="rect">
            <a:avLst/>
          </a:prstGeom>
          <a:ln>
            <a:noFill/>
          </a:ln>
          <a:effectLst>
            <a:softEdge rad="112500"/>
          </a:effectLst>
        </p:spPr>
      </p:pic>
      <p:sp>
        <p:nvSpPr>
          <p:cNvPr id="3" name="TextBox 2">
            <a:extLst>
              <a:ext uri="{FF2B5EF4-FFF2-40B4-BE49-F238E27FC236}">
                <a16:creationId xmlns:a16="http://schemas.microsoft.com/office/drawing/2014/main" id="{F02FAE15-79B0-47F2-9873-349B969EE06C}"/>
              </a:ext>
            </a:extLst>
          </p:cNvPr>
          <p:cNvSpPr txBox="1"/>
          <p:nvPr/>
        </p:nvSpPr>
        <p:spPr>
          <a:xfrm>
            <a:off x="124775" y="5163580"/>
            <a:ext cx="5108408" cy="1529521"/>
          </a:xfrm>
          <a:prstGeom prst="rect">
            <a:avLst/>
          </a:prstGeom>
          <a:solidFill>
            <a:srgbClr val="002060"/>
          </a:solidFill>
          <a:effectLst>
            <a:softEdge rad="63500"/>
          </a:effectLst>
        </p:spPr>
        <p:txBody>
          <a:bodyPr wrap="square">
            <a:spAutoFit/>
          </a:bodyPr>
          <a:lstStyle/>
          <a:p>
            <a:pPr marR="0" lvl="0" algn="just">
              <a:lnSpc>
                <a:spcPct val="107000"/>
              </a:lnSpc>
              <a:spcBef>
                <a:spcPts val="0"/>
              </a:spcBef>
              <a:spcAft>
                <a:spcPts val="0"/>
              </a:spcAft>
            </a:pPr>
            <a:r>
              <a:rPr lang="en-US" sz="4400" b="1" dirty="0">
                <a:effectLst/>
                <a:latin typeface="Ink Free" panose="03080402000500000000" pitchFamily="66" charset="0"/>
                <a:ea typeface="Calibri" panose="020F0502020204030204" pitchFamily="34" charset="0"/>
                <a:cs typeface="Times New Roman" panose="02020603050405020304" pitchFamily="18" charset="0"/>
              </a:rPr>
              <a:t>The Heavenly Host 4:6-8</a:t>
            </a:r>
            <a:endParaRPr lang="en-US" sz="44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926DC5-8DA9-4EE7-BA6C-450E7ED55967}"/>
              </a:ext>
            </a:extLst>
          </p:cNvPr>
          <p:cNvSpPr txBox="1"/>
          <p:nvPr/>
        </p:nvSpPr>
        <p:spPr>
          <a:xfrm>
            <a:off x="124775" y="2039429"/>
            <a:ext cx="12192000" cy="740203"/>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“Four living ones” ~ </a:t>
            </a: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rPr>
              <a:t>cherubim</a:t>
            </a:r>
            <a:endParaRPr lang="en-US" sz="4000" b="1" dirty="0">
              <a:effectLst>
                <a:glow rad="139700">
                  <a:schemeClr val="accent1">
                    <a:satMod val="175000"/>
                    <a:alpha val="40000"/>
                  </a:schemeClr>
                </a:glow>
              </a:effectLst>
              <a:latin typeface="Tempus Sans ITC" panose="04020404030D07020202" pitchFamily="82" charset="0"/>
            </a:endParaRPr>
          </a:p>
        </p:txBody>
      </p:sp>
      <p:sp>
        <p:nvSpPr>
          <p:cNvPr id="7" name="TextBox 6">
            <a:extLst>
              <a:ext uri="{FF2B5EF4-FFF2-40B4-BE49-F238E27FC236}">
                <a16:creationId xmlns:a16="http://schemas.microsoft.com/office/drawing/2014/main" id="{14193701-639E-4ADD-B513-63FE6BBB0D0E}"/>
              </a:ext>
            </a:extLst>
          </p:cNvPr>
          <p:cNvSpPr txBox="1"/>
          <p:nvPr/>
        </p:nvSpPr>
        <p:spPr>
          <a:xfrm>
            <a:off x="0" y="2962695"/>
            <a:ext cx="12192000" cy="1398844"/>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effectLst>
                  <a:glow rad="1397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Intelligence (man), strength (lion) </a:t>
            </a:r>
          </a:p>
          <a:p>
            <a:pPr marR="0" lvl="0" algn="ctr">
              <a:lnSpc>
                <a:spcPct val="107000"/>
              </a:lnSpc>
              <a:spcBef>
                <a:spcPts val="0"/>
              </a:spcBef>
              <a:spcAft>
                <a:spcPts val="0"/>
              </a:spcAft>
            </a:pPr>
            <a:r>
              <a:rPr lang="en-US" sz="4000" b="1" dirty="0">
                <a:effectLst>
                  <a:glow rad="1397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service (ox)  swiftness (eagle).   Ezekiel 1,10</a:t>
            </a:r>
          </a:p>
        </p:txBody>
      </p:sp>
    </p:spTree>
    <p:extLst>
      <p:ext uri="{BB962C8B-B14F-4D97-AF65-F5344CB8AC3E}">
        <p14:creationId xmlns:p14="http://schemas.microsoft.com/office/powerpoint/2010/main" val="1467563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6ACA01-6EB1-4FD5-9617-109DED8EC3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2191998" cy="6858000"/>
          </a:xfrm>
          <a:prstGeom prst="rect">
            <a:avLst/>
          </a:prstGeom>
          <a:ln>
            <a:noFill/>
          </a:ln>
          <a:effectLst>
            <a:softEdge rad="112500"/>
          </a:effectLst>
        </p:spPr>
      </p:pic>
      <p:sp>
        <p:nvSpPr>
          <p:cNvPr id="3" name="TextBox 2">
            <a:extLst>
              <a:ext uri="{FF2B5EF4-FFF2-40B4-BE49-F238E27FC236}">
                <a16:creationId xmlns:a16="http://schemas.microsoft.com/office/drawing/2014/main" id="{0B9DD968-A8CC-4B39-B9E5-9B788C67DE85}"/>
              </a:ext>
            </a:extLst>
          </p:cNvPr>
          <p:cNvSpPr txBox="1"/>
          <p:nvPr/>
        </p:nvSpPr>
        <p:spPr>
          <a:xfrm>
            <a:off x="1" y="239931"/>
            <a:ext cx="12192000" cy="740203"/>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 Day and night they never stop saying:</a:t>
            </a:r>
          </a:p>
        </p:txBody>
      </p:sp>
      <p:sp>
        <p:nvSpPr>
          <p:cNvPr id="6" name="TextBox 5">
            <a:extLst>
              <a:ext uri="{FF2B5EF4-FFF2-40B4-BE49-F238E27FC236}">
                <a16:creationId xmlns:a16="http://schemas.microsoft.com/office/drawing/2014/main" id="{EB502B32-71C9-48C9-8138-24866845C183}"/>
              </a:ext>
            </a:extLst>
          </p:cNvPr>
          <p:cNvSpPr txBox="1"/>
          <p:nvPr/>
        </p:nvSpPr>
        <p:spPr>
          <a:xfrm>
            <a:off x="0" y="3710353"/>
            <a:ext cx="12192000" cy="2745303"/>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“Holy, holy, holy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is the Lord God Almighty,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who was, and is, and is to come.</a:t>
            </a:r>
          </a:p>
        </p:txBody>
      </p:sp>
    </p:spTree>
    <p:extLst>
      <p:ext uri="{BB962C8B-B14F-4D97-AF65-F5344CB8AC3E}">
        <p14:creationId xmlns:p14="http://schemas.microsoft.com/office/powerpoint/2010/main" val="3185813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A3DDD-C951-4C13-87E6-0FDA893B7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4" name="TextBox 3">
            <a:extLst>
              <a:ext uri="{FF2B5EF4-FFF2-40B4-BE49-F238E27FC236}">
                <a16:creationId xmlns:a16="http://schemas.microsoft.com/office/drawing/2014/main" id="{384F72CE-B617-4D47-A6D4-B191CEFBF4ED}"/>
              </a:ext>
            </a:extLst>
          </p:cNvPr>
          <p:cNvSpPr txBox="1"/>
          <p:nvPr/>
        </p:nvSpPr>
        <p:spPr>
          <a:xfrm>
            <a:off x="0" y="1054653"/>
            <a:ext cx="12192000" cy="4523611"/>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“You are worthy, our Lord and God,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to receive glory and honor and power,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for you created all things,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by your will they were created </a:t>
            </a:r>
          </a:p>
          <a:p>
            <a:pPr marR="0" lvl="0" algn="ctr">
              <a:lnSpc>
                <a:spcPct val="107000"/>
              </a:lnSpc>
              <a:spcBef>
                <a:spcPts val="0"/>
              </a:spcBef>
              <a:spcAft>
                <a:spcPts val="0"/>
              </a:spcAft>
            </a:pPr>
            <a:r>
              <a:rPr lang="en-US" sz="54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have their being”</a:t>
            </a:r>
          </a:p>
        </p:txBody>
      </p:sp>
    </p:spTree>
    <p:extLst>
      <p:ext uri="{BB962C8B-B14F-4D97-AF65-F5344CB8AC3E}">
        <p14:creationId xmlns:p14="http://schemas.microsoft.com/office/powerpoint/2010/main" val="3893220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66F40-966E-4958-B9C6-5822BE56B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5D251D-15BD-473F-B345-F6939106BE3A}"/>
              </a:ext>
            </a:extLst>
          </p:cNvPr>
          <p:cNvSpPr txBox="1"/>
          <p:nvPr/>
        </p:nvSpPr>
        <p:spPr>
          <a:xfrm>
            <a:off x="0" y="193430"/>
            <a:ext cx="12192000" cy="6305444"/>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For this is what the Lord says – he who created </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the heavens, he is God; he who fashioned and </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made the earth, he founded it; he did not create </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it to be empty, but formed it to be inhabited – he says: “I am the Lord and there is no other…</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turn to me and be saved, all you ends of the earth; for I am God, and there is no other…there is </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no God apart from me, a righteous God and </a:t>
            </a:r>
          </a:p>
          <a:p>
            <a:pPr marR="0" lvl="0" algn="ctr">
              <a:lnSpc>
                <a:spcPct val="107000"/>
              </a:lnSpc>
              <a:spcBef>
                <a:spcPts val="0"/>
              </a:spcBef>
              <a:spcAft>
                <a:spcPts val="0"/>
              </a:spcAft>
            </a:pPr>
            <a:r>
              <a:rPr lang="en-US" sz="42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 Savior; there is none but me…</a:t>
            </a:r>
          </a:p>
        </p:txBody>
      </p:sp>
    </p:spTree>
    <p:extLst>
      <p:ext uri="{BB962C8B-B14F-4D97-AF65-F5344CB8AC3E}">
        <p14:creationId xmlns:p14="http://schemas.microsoft.com/office/powerpoint/2010/main" val="319352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1769</TotalTime>
  <Words>689</Words>
  <Application>Microsoft Office PowerPoint</Application>
  <PresentationFormat>Widescreen</PresentationFormat>
  <Paragraphs>63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17</cp:revision>
  <cp:lastPrinted>2021-04-10T23:22:56Z</cp:lastPrinted>
  <dcterms:created xsi:type="dcterms:W3CDTF">2021-04-09T15:38:30Z</dcterms:created>
  <dcterms:modified xsi:type="dcterms:W3CDTF">2021-04-10T23:22:56Z</dcterms:modified>
</cp:coreProperties>
</file>