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handoutMasterIdLst>
    <p:handoutMasterId r:id="rId29"/>
  </p:handoutMasterIdLst>
  <p:sldIdLst>
    <p:sldId id="365" r:id="rId2"/>
    <p:sldId id="364" r:id="rId3"/>
    <p:sldId id="256" r:id="rId4"/>
    <p:sldId id="309" r:id="rId5"/>
    <p:sldId id="323" r:id="rId6"/>
    <p:sldId id="324" r:id="rId7"/>
    <p:sldId id="340" r:id="rId8"/>
    <p:sldId id="361" r:id="rId9"/>
    <p:sldId id="345" r:id="rId10"/>
    <p:sldId id="346" r:id="rId11"/>
    <p:sldId id="348" r:id="rId12"/>
    <p:sldId id="341" r:id="rId13"/>
    <p:sldId id="358" r:id="rId14"/>
    <p:sldId id="344" r:id="rId15"/>
    <p:sldId id="360" r:id="rId16"/>
    <p:sldId id="359" r:id="rId17"/>
    <p:sldId id="339" r:id="rId18"/>
    <p:sldId id="350" r:id="rId19"/>
    <p:sldId id="351" r:id="rId20"/>
    <p:sldId id="352" r:id="rId21"/>
    <p:sldId id="353" r:id="rId22"/>
    <p:sldId id="354" r:id="rId23"/>
    <p:sldId id="356" r:id="rId24"/>
    <p:sldId id="357" r:id="rId25"/>
    <p:sldId id="362" r:id="rId26"/>
    <p:sldId id="28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5" autoAdjust="0"/>
    <p:restoredTop sz="94660"/>
  </p:normalViewPr>
  <p:slideViewPr>
    <p:cSldViewPr snapToGrid="0">
      <p:cViewPr varScale="1">
        <p:scale>
          <a:sx n="66" d="100"/>
          <a:sy n="66" d="100"/>
        </p:scale>
        <p:origin x="96" y="59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01DB133-5DCE-4BE9-A036-4442C054E5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9849E88-7BCE-4E76-8CEA-7368E3BA65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A503E6-D2CE-4B26-BA38-757C70B65517}" type="datetimeFigureOut">
              <a:rPr lang="en-US" smtClean="0"/>
              <a:t>3/27/2021</a:t>
            </a:fld>
            <a:endParaRPr lang="en-US"/>
          </a:p>
        </p:txBody>
      </p:sp>
      <p:sp>
        <p:nvSpPr>
          <p:cNvPr id="4" name="Footer Placeholder 3">
            <a:extLst>
              <a:ext uri="{FF2B5EF4-FFF2-40B4-BE49-F238E27FC236}">
                <a16:creationId xmlns:a16="http://schemas.microsoft.com/office/drawing/2014/main" id="{358661E6-60E2-4C64-A1B8-C91B6A9418C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F8F0A7D8-6352-42BA-AC82-EC1898229EA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33F6CB-3FB7-4D72-87B2-B1345426A410}" type="slidenum">
              <a:rPr lang="en-US" smtClean="0"/>
              <a:t>‹#›</a:t>
            </a:fld>
            <a:endParaRPr lang="en-US"/>
          </a:p>
        </p:txBody>
      </p:sp>
      <p:sp>
        <p:nvSpPr>
          <p:cNvPr id="13" name="TextBox 12" descr="Box1">
            <a:extLst>
              <a:ext uri="{FF2B5EF4-FFF2-40B4-BE49-F238E27FC236}">
                <a16:creationId xmlns:a16="http://schemas.microsoft.com/office/drawing/2014/main" id="{59C1FD52-8F1A-4FC5-BBB3-4BF80698DC12}"/>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14" name="TextBox 13" descr="Box2">
            <a:extLst>
              <a:ext uri="{FF2B5EF4-FFF2-40B4-BE49-F238E27FC236}">
                <a16:creationId xmlns:a16="http://schemas.microsoft.com/office/drawing/2014/main" id="{4CFED7F7-56F7-42C3-A4A4-7D49BD1EDFE9}"/>
              </a:ext>
            </a:extLst>
          </p:cNvPr>
          <p:cNvSpPr txBox="1"/>
          <p:nvPr/>
        </p:nvSpPr>
        <p:spPr bwMode="black">
          <a:xfrm>
            <a:off x="3652825" y="2953512"/>
            <a:ext cx="2650089" cy="153888"/>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15" name="TextBox 14" descr="Box3">
            <a:extLst>
              <a:ext uri="{FF2B5EF4-FFF2-40B4-BE49-F238E27FC236}">
                <a16:creationId xmlns:a16="http://schemas.microsoft.com/office/drawing/2014/main" id="{E5221100-864E-4AC7-AC33-6D30F5D1F872}"/>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16" name="TextBox 15" descr="Box4">
            <a:extLst>
              <a:ext uri="{FF2B5EF4-FFF2-40B4-BE49-F238E27FC236}">
                <a16:creationId xmlns:a16="http://schemas.microsoft.com/office/drawing/2014/main" id="{3F98F110-300B-4CF2-B6C5-AEB6C6614E10}"/>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7" name="TextBox 16" descr="Box5">
            <a:extLst>
              <a:ext uri="{FF2B5EF4-FFF2-40B4-BE49-F238E27FC236}">
                <a16:creationId xmlns:a16="http://schemas.microsoft.com/office/drawing/2014/main" id="{096C5537-4686-4619-8572-E2CA97BC34FF}"/>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8" name="TextBox 17" descr="Box6">
            <a:extLst>
              <a:ext uri="{FF2B5EF4-FFF2-40B4-BE49-F238E27FC236}">
                <a16:creationId xmlns:a16="http://schemas.microsoft.com/office/drawing/2014/main" id="{E7EA485D-0653-4E44-920A-18F0FECC5CDC}"/>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9" name="TextBox 18" descr="Box7">
            <a:extLst>
              <a:ext uri="{FF2B5EF4-FFF2-40B4-BE49-F238E27FC236}">
                <a16:creationId xmlns:a16="http://schemas.microsoft.com/office/drawing/2014/main" id="{4FD56D57-D486-44E7-98A5-38099775FCE7}"/>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27185435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625B1-6F64-4FDC-9FE1-46567CD6335C}" type="datetimeFigureOut">
              <a:rPr lang="en-US" smtClean="0"/>
              <a:t>3/27/2021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4C9860-328B-40C9-96C8-FE8FF83C380A}" type="slidenum">
              <a:rPr lang="en-US" smtClean="0"/>
              <a:t>‹#›</a:t>
            </a:fld>
            <a:endParaRPr lang="en-US"/>
          </a:p>
        </p:txBody>
      </p:sp>
    </p:spTree>
    <p:extLst>
      <p:ext uri="{BB962C8B-B14F-4D97-AF65-F5344CB8AC3E}">
        <p14:creationId xmlns:p14="http://schemas.microsoft.com/office/powerpoint/2010/main" val="335118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1</a:t>
            </a:fld>
            <a:endParaRPr lang="en-US"/>
          </a:p>
        </p:txBody>
      </p:sp>
    </p:spTree>
    <p:extLst>
      <p:ext uri="{BB962C8B-B14F-4D97-AF65-F5344CB8AC3E}">
        <p14:creationId xmlns:p14="http://schemas.microsoft.com/office/powerpoint/2010/main" val="28283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10</a:t>
            </a:fld>
            <a:endParaRPr lang="en-US"/>
          </a:p>
        </p:txBody>
      </p:sp>
    </p:spTree>
    <p:extLst>
      <p:ext uri="{BB962C8B-B14F-4D97-AF65-F5344CB8AC3E}">
        <p14:creationId xmlns:p14="http://schemas.microsoft.com/office/powerpoint/2010/main" val="2363730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11</a:t>
            </a:fld>
            <a:endParaRPr lang="en-US"/>
          </a:p>
        </p:txBody>
      </p:sp>
    </p:spTree>
    <p:extLst>
      <p:ext uri="{BB962C8B-B14F-4D97-AF65-F5344CB8AC3E}">
        <p14:creationId xmlns:p14="http://schemas.microsoft.com/office/powerpoint/2010/main" val="4234533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12</a:t>
            </a:fld>
            <a:endParaRPr lang="en-US"/>
          </a:p>
        </p:txBody>
      </p:sp>
    </p:spTree>
    <p:extLst>
      <p:ext uri="{BB962C8B-B14F-4D97-AF65-F5344CB8AC3E}">
        <p14:creationId xmlns:p14="http://schemas.microsoft.com/office/powerpoint/2010/main" val="26194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13</a:t>
            </a:fld>
            <a:endParaRPr lang="en-US"/>
          </a:p>
        </p:txBody>
      </p:sp>
    </p:spTree>
    <p:extLst>
      <p:ext uri="{BB962C8B-B14F-4D97-AF65-F5344CB8AC3E}">
        <p14:creationId xmlns:p14="http://schemas.microsoft.com/office/powerpoint/2010/main" val="3701274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14</a:t>
            </a:fld>
            <a:endParaRPr lang="en-US"/>
          </a:p>
        </p:txBody>
      </p:sp>
    </p:spTree>
    <p:extLst>
      <p:ext uri="{BB962C8B-B14F-4D97-AF65-F5344CB8AC3E}">
        <p14:creationId xmlns:p14="http://schemas.microsoft.com/office/powerpoint/2010/main" val="3729601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15</a:t>
            </a:fld>
            <a:endParaRPr lang="en-US"/>
          </a:p>
        </p:txBody>
      </p:sp>
    </p:spTree>
    <p:extLst>
      <p:ext uri="{BB962C8B-B14F-4D97-AF65-F5344CB8AC3E}">
        <p14:creationId xmlns:p14="http://schemas.microsoft.com/office/powerpoint/2010/main" val="26915558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16</a:t>
            </a:fld>
            <a:endParaRPr lang="en-US"/>
          </a:p>
        </p:txBody>
      </p:sp>
    </p:spTree>
    <p:extLst>
      <p:ext uri="{BB962C8B-B14F-4D97-AF65-F5344CB8AC3E}">
        <p14:creationId xmlns:p14="http://schemas.microsoft.com/office/powerpoint/2010/main" val="1791683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17</a:t>
            </a:fld>
            <a:endParaRPr lang="en-US"/>
          </a:p>
        </p:txBody>
      </p:sp>
    </p:spTree>
    <p:extLst>
      <p:ext uri="{BB962C8B-B14F-4D97-AF65-F5344CB8AC3E}">
        <p14:creationId xmlns:p14="http://schemas.microsoft.com/office/powerpoint/2010/main" val="2955979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18</a:t>
            </a:fld>
            <a:endParaRPr lang="en-US"/>
          </a:p>
        </p:txBody>
      </p:sp>
    </p:spTree>
    <p:extLst>
      <p:ext uri="{BB962C8B-B14F-4D97-AF65-F5344CB8AC3E}">
        <p14:creationId xmlns:p14="http://schemas.microsoft.com/office/powerpoint/2010/main" val="17137991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19</a:t>
            </a:fld>
            <a:endParaRPr lang="en-US"/>
          </a:p>
        </p:txBody>
      </p:sp>
    </p:spTree>
    <p:extLst>
      <p:ext uri="{BB962C8B-B14F-4D97-AF65-F5344CB8AC3E}">
        <p14:creationId xmlns:p14="http://schemas.microsoft.com/office/powerpoint/2010/main" val="119654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Image Placeholder 1"/>
          <p:cNvSpPr>
            <a:spLocks noGrp="1" noRot="1" noChangeAspect="1" noTextEdit="1"/>
          </p:cNvSpPr>
          <p:nvPr>
            <p:ph type="sldImg"/>
          </p:nvPr>
        </p:nvSpPr>
        <p:spPr>
          <a:xfrm>
            <a:off x="396875" y="692150"/>
            <a:ext cx="6156325" cy="3463925"/>
          </a:xfrm>
          <a:ln/>
        </p:spPr>
      </p:sp>
      <p:sp>
        <p:nvSpPr>
          <p:cNvPr id="3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t>Three Minute Countdown</a:t>
            </a:r>
          </a:p>
        </p:txBody>
      </p:sp>
      <p:sp>
        <p:nvSpPr>
          <p:cNvPr id="3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494" indent="-289036" eaLnBrk="0" hangingPunct="0">
              <a:defRPr>
                <a:solidFill>
                  <a:schemeClr val="tx1"/>
                </a:solidFill>
                <a:latin typeface="Arial" charset="0"/>
              </a:defRPr>
            </a:lvl2pPr>
            <a:lvl3pPr marL="1156145" indent="-231229" eaLnBrk="0" hangingPunct="0">
              <a:defRPr>
                <a:solidFill>
                  <a:schemeClr val="tx1"/>
                </a:solidFill>
                <a:latin typeface="Arial" charset="0"/>
              </a:defRPr>
            </a:lvl3pPr>
            <a:lvl4pPr marL="1618602" indent="-231229" eaLnBrk="0" hangingPunct="0">
              <a:defRPr>
                <a:solidFill>
                  <a:schemeClr val="tx1"/>
                </a:solidFill>
                <a:latin typeface="Arial" charset="0"/>
              </a:defRPr>
            </a:lvl4pPr>
            <a:lvl5pPr marL="2081060" indent="-231229" eaLnBrk="0" hangingPunct="0">
              <a:defRPr>
                <a:solidFill>
                  <a:schemeClr val="tx1"/>
                </a:solidFill>
                <a:latin typeface="Arial" charset="0"/>
              </a:defRPr>
            </a:lvl5pPr>
            <a:lvl6pPr marL="2543518" indent="-231229" eaLnBrk="0" fontAlgn="base" hangingPunct="0">
              <a:spcBef>
                <a:spcPct val="0"/>
              </a:spcBef>
              <a:spcAft>
                <a:spcPct val="0"/>
              </a:spcAft>
              <a:defRPr>
                <a:solidFill>
                  <a:schemeClr val="tx1"/>
                </a:solidFill>
                <a:latin typeface="Arial" charset="0"/>
              </a:defRPr>
            </a:lvl6pPr>
            <a:lvl7pPr marL="3005976" indent="-231229" eaLnBrk="0" fontAlgn="base" hangingPunct="0">
              <a:spcBef>
                <a:spcPct val="0"/>
              </a:spcBef>
              <a:spcAft>
                <a:spcPct val="0"/>
              </a:spcAft>
              <a:defRPr>
                <a:solidFill>
                  <a:schemeClr val="tx1"/>
                </a:solidFill>
                <a:latin typeface="Arial" charset="0"/>
              </a:defRPr>
            </a:lvl7pPr>
            <a:lvl8pPr marL="3468434" indent="-231229" eaLnBrk="0" fontAlgn="base" hangingPunct="0">
              <a:spcBef>
                <a:spcPct val="0"/>
              </a:spcBef>
              <a:spcAft>
                <a:spcPct val="0"/>
              </a:spcAft>
              <a:defRPr>
                <a:solidFill>
                  <a:schemeClr val="tx1"/>
                </a:solidFill>
                <a:latin typeface="Arial" charset="0"/>
              </a:defRPr>
            </a:lvl8pPr>
            <a:lvl9pPr marL="3930891" indent="-231229" eaLnBrk="0" fontAlgn="base" hangingPunct="0">
              <a:spcBef>
                <a:spcPct val="0"/>
              </a:spcBef>
              <a:spcAft>
                <a:spcPct val="0"/>
              </a:spcAft>
              <a:defRPr>
                <a:solidFill>
                  <a:schemeClr val="tx1"/>
                </a:solidFill>
                <a:latin typeface="Arial" charset="0"/>
              </a:defRPr>
            </a:lvl9pPr>
          </a:lstStyle>
          <a:p>
            <a:pPr marL="0" marR="0" lvl="0" indent="0" algn="r" defTabSz="914309" rtl="0" eaLnBrk="1" fontAlgn="auto" latinLnBrk="0" hangingPunct="1">
              <a:lnSpc>
                <a:spcPct val="100000"/>
              </a:lnSpc>
              <a:spcBef>
                <a:spcPts val="0"/>
              </a:spcBef>
              <a:spcAft>
                <a:spcPts val="0"/>
              </a:spcAft>
              <a:buClrTx/>
              <a:buSzTx/>
              <a:buFontTx/>
              <a:buNone/>
              <a:tabLst/>
              <a:defRPr/>
            </a:pPr>
            <a:fld id="{53A62415-901A-40CB-AFB8-1C415723AF36}"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309"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923487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20</a:t>
            </a:fld>
            <a:endParaRPr lang="en-US"/>
          </a:p>
        </p:txBody>
      </p:sp>
    </p:spTree>
    <p:extLst>
      <p:ext uri="{BB962C8B-B14F-4D97-AF65-F5344CB8AC3E}">
        <p14:creationId xmlns:p14="http://schemas.microsoft.com/office/powerpoint/2010/main" val="9710186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21</a:t>
            </a:fld>
            <a:endParaRPr lang="en-US"/>
          </a:p>
        </p:txBody>
      </p:sp>
    </p:spTree>
    <p:extLst>
      <p:ext uri="{BB962C8B-B14F-4D97-AF65-F5344CB8AC3E}">
        <p14:creationId xmlns:p14="http://schemas.microsoft.com/office/powerpoint/2010/main" val="26215131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22</a:t>
            </a:fld>
            <a:endParaRPr lang="en-US"/>
          </a:p>
        </p:txBody>
      </p:sp>
    </p:spTree>
    <p:extLst>
      <p:ext uri="{BB962C8B-B14F-4D97-AF65-F5344CB8AC3E}">
        <p14:creationId xmlns:p14="http://schemas.microsoft.com/office/powerpoint/2010/main" val="3548555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23</a:t>
            </a:fld>
            <a:endParaRPr lang="en-US"/>
          </a:p>
        </p:txBody>
      </p:sp>
    </p:spTree>
    <p:extLst>
      <p:ext uri="{BB962C8B-B14F-4D97-AF65-F5344CB8AC3E}">
        <p14:creationId xmlns:p14="http://schemas.microsoft.com/office/powerpoint/2010/main" val="23149779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24</a:t>
            </a:fld>
            <a:endParaRPr lang="en-US"/>
          </a:p>
        </p:txBody>
      </p:sp>
    </p:spTree>
    <p:extLst>
      <p:ext uri="{BB962C8B-B14F-4D97-AF65-F5344CB8AC3E}">
        <p14:creationId xmlns:p14="http://schemas.microsoft.com/office/powerpoint/2010/main" val="7833548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25</a:t>
            </a:fld>
            <a:endParaRPr lang="en-US"/>
          </a:p>
        </p:txBody>
      </p:sp>
    </p:spTree>
    <p:extLst>
      <p:ext uri="{BB962C8B-B14F-4D97-AF65-F5344CB8AC3E}">
        <p14:creationId xmlns:p14="http://schemas.microsoft.com/office/powerpoint/2010/main" val="11103940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26</a:t>
            </a:fld>
            <a:endParaRPr lang="en-US"/>
          </a:p>
        </p:txBody>
      </p:sp>
    </p:spTree>
    <p:extLst>
      <p:ext uri="{BB962C8B-B14F-4D97-AF65-F5344CB8AC3E}">
        <p14:creationId xmlns:p14="http://schemas.microsoft.com/office/powerpoint/2010/main" val="3158724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3</a:t>
            </a:fld>
            <a:endParaRPr lang="en-US"/>
          </a:p>
        </p:txBody>
      </p:sp>
    </p:spTree>
    <p:extLst>
      <p:ext uri="{BB962C8B-B14F-4D97-AF65-F5344CB8AC3E}">
        <p14:creationId xmlns:p14="http://schemas.microsoft.com/office/powerpoint/2010/main" val="1988310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4</a:t>
            </a:fld>
            <a:endParaRPr lang="en-US"/>
          </a:p>
        </p:txBody>
      </p:sp>
    </p:spTree>
    <p:extLst>
      <p:ext uri="{BB962C8B-B14F-4D97-AF65-F5344CB8AC3E}">
        <p14:creationId xmlns:p14="http://schemas.microsoft.com/office/powerpoint/2010/main" val="527756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5</a:t>
            </a:fld>
            <a:endParaRPr lang="en-US"/>
          </a:p>
        </p:txBody>
      </p:sp>
    </p:spTree>
    <p:extLst>
      <p:ext uri="{BB962C8B-B14F-4D97-AF65-F5344CB8AC3E}">
        <p14:creationId xmlns:p14="http://schemas.microsoft.com/office/powerpoint/2010/main" val="1091836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6</a:t>
            </a:fld>
            <a:endParaRPr lang="en-US"/>
          </a:p>
        </p:txBody>
      </p:sp>
    </p:spTree>
    <p:extLst>
      <p:ext uri="{BB962C8B-B14F-4D97-AF65-F5344CB8AC3E}">
        <p14:creationId xmlns:p14="http://schemas.microsoft.com/office/powerpoint/2010/main" val="2693300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7</a:t>
            </a:fld>
            <a:endParaRPr lang="en-US"/>
          </a:p>
        </p:txBody>
      </p:sp>
    </p:spTree>
    <p:extLst>
      <p:ext uri="{BB962C8B-B14F-4D97-AF65-F5344CB8AC3E}">
        <p14:creationId xmlns:p14="http://schemas.microsoft.com/office/powerpoint/2010/main" val="686855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8</a:t>
            </a:fld>
            <a:endParaRPr lang="en-US"/>
          </a:p>
        </p:txBody>
      </p:sp>
    </p:spTree>
    <p:extLst>
      <p:ext uri="{BB962C8B-B14F-4D97-AF65-F5344CB8AC3E}">
        <p14:creationId xmlns:p14="http://schemas.microsoft.com/office/powerpoint/2010/main" val="4003554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C4C9860-328B-40C9-96C8-FE8FF83C380A}" type="slidenum">
              <a:rPr lang="en-US" smtClean="0"/>
              <a:t>9</a:t>
            </a:fld>
            <a:endParaRPr lang="en-US"/>
          </a:p>
        </p:txBody>
      </p:sp>
    </p:spTree>
    <p:extLst>
      <p:ext uri="{BB962C8B-B14F-4D97-AF65-F5344CB8AC3E}">
        <p14:creationId xmlns:p14="http://schemas.microsoft.com/office/powerpoint/2010/main" val="3028880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3/27/2021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310435"/>
            <a:ext cx="10131425" cy="794327"/>
          </a:xfrm>
        </p:spPr>
        <p:txBody>
          <a:bodyPr anchor="t"/>
          <a:lstStyle>
            <a:lvl1pPr>
              <a:defRPr b="1"/>
            </a:lvl1pPr>
          </a:lstStyle>
          <a:p>
            <a:r>
              <a:rPr lang="en-US" dirty="0"/>
              <a:t>Click to edit Master title style</a:t>
            </a:r>
          </a:p>
        </p:txBody>
      </p:sp>
      <p:sp>
        <p:nvSpPr>
          <p:cNvPr id="3" name="Content Placeholder 2"/>
          <p:cNvSpPr>
            <a:spLocks noGrp="1"/>
          </p:cNvSpPr>
          <p:nvPr>
            <p:ph idx="1"/>
          </p:nvPr>
        </p:nvSpPr>
        <p:spPr>
          <a:xfrm>
            <a:off x="685800" y="1423664"/>
            <a:ext cx="10131425" cy="3649133"/>
          </a:xfrm>
        </p:spPr>
        <p:txBody>
          <a:bodyPr anchor="t">
            <a:normAutofit/>
          </a:bodyPr>
          <a:lstStyle>
            <a:lvl1pPr marL="285750" indent="-285750">
              <a:buClr>
                <a:srgbClr val="FFFF00"/>
              </a:buClr>
              <a:buSzPct val="70000"/>
              <a:buFont typeface="Wingdings" panose="05000000000000000000" pitchFamily="2" charset="2"/>
              <a:buChar char="Ø"/>
              <a:defRPr sz="4000"/>
            </a:lvl1pPr>
            <a:lvl2pPr marL="742950" indent="-285750">
              <a:buClr>
                <a:srgbClr val="FFFF00"/>
              </a:buClr>
              <a:buSzPct val="70000"/>
              <a:buFont typeface="Wingdings" panose="05000000000000000000" pitchFamily="2" charset="2"/>
              <a:buChar char="Ø"/>
              <a:defRPr sz="3600"/>
            </a:lvl2pPr>
            <a:lvl3pPr marL="1200150" indent="-285750">
              <a:buClr>
                <a:srgbClr val="FFFF00"/>
              </a:buClr>
              <a:buSzPct val="70000"/>
              <a:buFont typeface="Wingdings" panose="05000000000000000000" pitchFamily="2" charset="2"/>
              <a:buChar char="Ø"/>
              <a:defRPr sz="3200"/>
            </a:lvl3pPr>
            <a:lvl4pPr marL="1543050" indent="-171450">
              <a:buClr>
                <a:srgbClr val="FFFF00"/>
              </a:buClr>
              <a:buSzPct val="70000"/>
              <a:buFont typeface="Wingdings" panose="05000000000000000000" pitchFamily="2" charset="2"/>
              <a:buChar char="Ø"/>
              <a:defRPr sz="2800"/>
            </a:lvl4pPr>
            <a:lvl5pPr marL="2000250" indent="-171450">
              <a:buClr>
                <a:srgbClr val="FFFF00"/>
              </a:buClr>
              <a:buSzPct val="70000"/>
              <a:buFont typeface="Wingdings" panose="05000000000000000000" pitchFamily="2" charset="2"/>
              <a:buChar char="Ø"/>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5" cy="812800"/>
          </a:xfrm>
        </p:spPr>
        <p:txBody>
          <a:bodyPr anchor="t"/>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3/27/2021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4800" i="1" kern="1200" cap="none" baseline="0">
          <a:ln w="3175" cmpd="sng">
            <a:noFill/>
          </a:ln>
          <a:solidFill>
            <a:srgbClr val="FFFF00"/>
          </a:solidFill>
          <a:effectLst/>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file:///\\gym1-2018\users\Public\Documents\Assembly\ActiveYear\3-minute_timer.wmv" TargetMode="External"/><Relationship Id="rId1" Type="http://schemas.microsoft.com/office/2007/relationships/media" Target="file:///\\gym1-2018\users\Public\Documents\Assembly\ActiveYear\3-minute_timer.wmv" TargetMode="Externa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Robert.L.Wade@knology.ne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7000">
              <a:srgbClr val="002060"/>
            </a:gs>
            <a:gs pos="86000">
              <a:schemeClr val="accent2">
                <a:lumMod val="75000"/>
              </a:schemeClr>
            </a:gs>
            <a:gs pos="96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9ED4-2CF5-4130-9055-E19C0C07BD64}"/>
              </a:ext>
            </a:extLst>
          </p:cNvPr>
          <p:cNvSpPr>
            <a:spLocks noGrp="1"/>
          </p:cNvSpPr>
          <p:nvPr>
            <p:ph type="ctrTitle"/>
          </p:nvPr>
        </p:nvSpPr>
        <p:spPr>
          <a:xfrm>
            <a:off x="2286000" y="1964267"/>
            <a:ext cx="8874125" cy="2421464"/>
          </a:xfrm>
        </p:spPr>
        <p:txBody>
          <a:bodyPr>
            <a:normAutofit fontScale="90000"/>
          </a:bodyPr>
          <a:lstStyle/>
          <a:p>
            <a:r>
              <a:rPr lang="en-US" sz="6000" b="1" cap="small" dirty="0">
                <a:solidFill>
                  <a:srgbClr val="FFFF00"/>
                </a:solidFill>
                <a:latin typeface="Arial Nova" panose="020B0504020202020204" pitchFamily="34" charset="0"/>
              </a:rPr>
              <a:t>An Exploration of Authority and Leadership</a:t>
            </a:r>
          </a:p>
        </p:txBody>
      </p:sp>
      <p:sp>
        <p:nvSpPr>
          <p:cNvPr id="3" name="Subtitle 2">
            <a:extLst>
              <a:ext uri="{FF2B5EF4-FFF2-40B4-BE49-F238E27FC236}">
                <a16:creationId xmlns:a16="http://schemas.microsoft.com/office/drawing/2014/main" id="{638F20D2-4B89-4B74-BDBD-1DEB86E23A55}"/>
              </a:ext>
            </a:extLst>
          </p:cNvPr>
          <p:cNvSpPr>
            <a:spLocks noGrp="1"/>
          </p:cNvSpPr>
          <p:nvPr>
            <p:ph type="subTitle" idx="1"/>
          </p:nvPr>
        </p:nvSpPr>
        <p:spPr>
          <a:xfrm>
            <a:off x="3962399" y="4385732"/>
            <a:ext cx="7197726" cy="2187788"/>
          </a:xfrm>
        </p:spPr>
        <p:txBody>
          <a:bodyPr>
            <a:normAutofit fontScale="92500" lnSpcReduction="10000"/>
          </a:bodyPr>
          <a:lstStyle/>
          <a:p>
            <a:r>
              <a:rPr lang="en-US" sz="4000" b="1" i="1" cap="small" dirty="0">
                <a:solidFill>
                  <a:srgbClr val="FFFF00"/>
                </a:solidFill>
              </a:rPr>
              <a:t>Gifts and the makeup of the Church Part II </a:t>
            </a:r>
          </a:p>
          <a:p>
            <a:r>
              <a:rPr lang="en-US" sz="3200" b="1" i="1" cap="small" dirty="0"/>
              <a:t>Central Adult Class </a:t>
            </a:r>
          </a:p>
          <a:p>
            <a:r>
              <a:rPr lang="en-US" sz="3200" b="1" i="1" cap="small" dirty="0"/>
              <a:t>28 March 2021</a:t>
            </a:r>
          </a:p>
        </p:txBody>
      </p:sp>
      <p:sp>
        <p:nvSpPr>
          <p:cNvPr id="4" name="Rectangle 3">
            <a:extLst>
              <a:ext uri="{FF2B5EF4-FFF2-40B4-BE49-F238E27FC236}">
                <a16:creationId xmlns:a16="http://schemas.microsoft.com/office/drawing/2014/main" id="{65C199CC-ECAB-42FE-85A7-AF87DF88C4D9}"/>
              </a:ext>
            </a:extLst>
          </p:cNvPr>
          <p:cNvSpPr>
            <a:spLocks noChangeArrowheads="1"/>
          </p:cNvSpPr>
          <p:nvPr/>
        </p:nvSpPr>
        <p:spPr bwMode="auto">
          <a:xfrm>
            <a:off x="-547898" y="973667"/>
            <a:ext cx="11158151" cy="990600"/>
          </a:xfrm>
          <a:prstGeom prst="rect">
            <a:avLst/>
          </a:prstGeom>
          <a:noFill/>
          <a:ln>
            <a:noFill/>
          </a:ln>
          <a:effectLst>
            <a:outerShdw dist="35921" dir="2700000" algn="ctr" rotWithShape="0">
              <a:srgbClr val="2C2C84"/>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309" rtl="0" eaLnBrk="1" fontAlgn="auto" latinLnBrk="0" hangingPunct="1">
              <a:lnSpc>
                <a:spcPct val="9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sym typeface="Wingdings" pitchFamily="2" charset="2"/>
              </a:rPr>
              <a:t>Robert’s Class Will Begin </a:t>
            </a:r>
            <a:r>
              <a:rPr lang="en-US" altLang="en-US" sz="6000" b="1" dirty="0">
                <a:solidFill>
                  <a:srgbClr val="FFFFFF"/>
                </a:solidFill>
                <a:effectLst>
                  <a:outerShdw blurRad="50800" dist="50800" dir="5400000" algn="ctr" rotWithShape="0">
                    <a:srgbClr val="000000"/>
                  </a:outerShdw>
                </a:effectLst>
                <a:latin typeface="Arial Narrow" panose="020B0606020202030204" pitchFamily="34" charset="0"/>
                <a:sym typeface="Wingdings" pitchFamily="2" charset="2"/>
              </a:rPr>
              <a:t>At 9:15</a:t>
            </a:r>
            <a:endPar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4024251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721B3-97AF-43F0-AB7E-8B521B704B2D}"/>
              </a:ext>
            </a:extLst>
          </p:cNvPr>
          <p:cNvSpPr>
            <a:spLocks noGrp="1"/>
          </p:cNvSpPr>
          <p:nvPr>
            <p:ph type="title"/>
          </p:nvPr>
        </p:nvSpPr>
        <p:spPr>
          <a:xfrm>
            <a:off x="4685630" y="1030288"/>
            <a:ext cx="6131596" cy="1035579"/>
          </a:xfrm>
        </p:spPr>
        <p:txBody>
          <a:bodyPr>
            <a:normAutofit/>
          </a:bodyPr>
          <a:lstStyle/>
          <a:p>
            <a:r>
              <a:rPr lang="en-US" dirty="0"/>
              <a:t>Lesson learned #2</a:t>
            </a:r>
          </a:p>
        </p:txBody>
      </p:sp>
      <p:sp>
        <p:nvSpPr>
          <p:cNvPr id="267" name="Rounded Rectangle 30">
            <a:extLst>
              <a:ext uri="{FF2B5EF4-FFF2-40B4-BE49-F238E27FC236}">
                <a16:creationId xmlns:a16="http://schemas.microsoft.com/office/drawing/2014/main" id="{5B0B8618-7524-412F-8712-26F23691D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661" y="639097"/>
            <a:ext cx="3398290" cy="5575438"/>
          </a:xfrm>
          <a:prstGeom prst="roundRect">
            <a:avLst>
              <a:gd name="adj" fmla="val 5442"/>
            </a:avLst>
          </a:prstGeom>
          <a:solidFill>
            <a:schemeClr val="tx1"/>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Picture 4" descr="Image result for work teams">
            <a:extLst>
              <a:ext uri="{FF2B5EF4-FFF2-40B4-BE49-F238E27FC236}">
                <a16:creationId xmlns:a16="http://schemas.microsoft.com/office/drawing/2014/main" id="{20E1047C-1E9B-4E66-BF7E-9A4CE3DFE21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997" r="-1" b="-1"/>
          <a:stretch/>
        </p:blipFill>
        <p:spPr bwMode="auto">
          <a:xfrm>
            <a:off x="753312" y="733077"/>
            <a:ext cx="3204872" cy="2636590"/>
          </a:xfrm>
          <a:prstGeom prst="roundRect">
            <a:avLst>
              <a:gd name="adj" fmla="val 5170"/>
            </a:avLst>
          </a:prstGeom>
          <a:noFill/>
          <a:ln w="50800" cap="sq" cmpd="dbl">
            <a:noFill/>
            <a:miter lim="800000"/>
          </a:ln>
          <a:effectLst/>
          <a:extLst>
            <a:ext uri="{909E8E84-426E-40DD-AFC4-6F175D3DCCD1}">
              <a14:hiddenFill xmlns:a14="http://schemas.microsoft.com/office/drawing/2010/main">
                <a:solidFill>
                  <a:srgbClr val="FFFFFF"/>
                </a:solidFill>
              </a14:hiddenFill>
            </a:ext>
          </a:extLst>
        </p:spPr>
      </p:pic>
      <p:pic>
        <p:nvPicPr>
          <p:cNvPr id="3078" name="Picture 6" descr="Image result for xray control">
            <a:extLst>
              <a:ext uri="{FF2B5EF4-FFF2-40B4-BE49-F238E27FC236}">
                <a16:creationId xmlns:a16="http://schemas.microsoft.com/office/drawing/2014/main" id="{615E1EF6-E7E8-4DCD-AC88-797E85F491E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8527" b="-1"/>
          <a:stretch/>
        </p:blipFill>
        <p:spPr bwMode="auto">
          <a:xfrm>
            <a:off x="774715" y="3483966"/>
            <a:ext cx="3162063" cy="2636590"/>
          </a:xfrm>
          <a:prstGeom prst="roundRect">
            <a:avLst>
              <a:gd name="adj" fmla="val 5170"/>
            </a:avLst>
          </a:prstGeom>
          <a:noFill/>
          <a:ln w="50800" cap="sq" cmpd="dbl">
            <a:noFill/>
            <a:miter lim="800000"/>
          </a:ln>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DE94714-DEA8-48F7-A5CD-871F4928D36F}"/>
              </a:ext>
            </a:extLst>
          </p:cNvPr>
          <p:cNvSpPr>
            <a:spLocks noGrp="1"/>
          </p:cNvSpPr>
          <p:nvPr>
            <p:ph idx="1"/>
          </p:nvPr>
        </p:nvSpPr>
        <p:spPr>
          <a:xfrm>
            <a:off x="4685630" y="2142067"/>
            <a:ext cx="6131596" cy="3649133"/>
          </a:xfrm>
        </p:spPr>
        <p:txBody>
          <a:bodyPr>
            <a:normAutofit/>
          </a:bodyPr>
          <a:lstStyle/>
          <a:p>
            <a:r>
              <a:rPr lang="en-US"/>
              <a:t>Never underestimate the value of human factors</a:t>
            </a:r>
          </a:p>
          <a:p>
            <a:pPr lvl="1"/>
            <a:r>
              <a:rPr lang="en-US" dirty="0"/>
              <a:t>In team building</a:t>
            </a:r>
          </a:p>
          <a:p>
            <a:pPr lvl="1"/>
            <a:r>
              <a:rPr lang="en-US" dirty="0"/>
              <a:t>In system interaction</a:t>
            </a:r>
          </a:p>
        </p:txBody>
      </p:sp>
      <p:sp>
        <p:nvSpPr>
          <p:cNvPr id="4" name="AutoShape 2" descr="Image result for work teams">
            <a:extLst>
              <a:ext uri="{FF2B5EF4-FFF2-40B4-BE49-F238E27FC236}">
                <a16:creationId xmlns:a16="http://schemas.microsoft.com/office/drawing/2014/main" id="{0608085F-9A6A-4ABC-9AB4-92407B17166B}"/>
              </a:ext>
            </a:extLst>
          </p:cNvPr>
          <p:cNvSpPr>
            <a:spLocks noChangeAspect="1" noChangeArrowheads="1"/>
          </p:cNvSpPr>
          <p:nvPr/>
        </p:nvSpPr>
        <p:spPr bwMode="auto">
          <a:xfrm>
            <a:off x="5943599" y="3276599"/>
            <a:ext cx="1296955" cy="129695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28754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23716-7164-4035-829A-5E21D3B3C125}"/>
              </a:ext>
            </a:extLst>
          </p:cNvPr>
          <p:cNvSpPr>
            <a:spLocks noGrp="1"/>
          </p:cNvSpPr>
          <p:nvPr>
            <p:ph type="title"/>
          </p:nvPr>
        </p:nvSpPr>
        <p:spPr>
          <a:xfrm>
            <a:off x="788438" y="2811624"/>
            <a:ext cx="10131425" cy="1853681"/>
          </a:xfrm>
        </p:spPr>
        <p:txBody>
          <a:bodyPr>
            <a:noAutofit/>
          </a:bodyPr>
          <a:lstStyle/>
          <a:p>
            <a:pPr algn="ctr"/>
            <a:r>
              <a:rPr lang="en-US" sz="4400" dirty="0"/>
              <a:t>But does any of this translate into leadership in the body of Christ?</a:t>
            </a:r>
          </a:p>
        </p:txBody>
      </p:sp>
    </p:spTree>
    <p:extLst>
      <p:ext uri="{BB962C8B-B14F-4D97-AF65-F5344CB8AC3E}">
        <p14:creationId xmlns:p14="http://schemas.microsoft.com/office/powerpoint/2010/main" val="3033580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65C9-9254-4FC5-89B9-F245A06BD1F7}"/>
              </a:ext>
            </a:extLst>
          </p:cNvPr>
          <p:cNvSpPr>
            <a:spLocks noGrp="1"/>
          </p:cNvSpPr>
          <p:nvPr>
            <p:ph type="title"/>
          </p:nvPr>
        </p:nvSpPr>
        <p:spPr>
          <a:xfrm>
            <a:off x="685801" y="609601"/>
            <a:ext cx="10131425" cy="845976"/>
          </a:xfrm>
        </p:spPr>
        <p:txBody>
          <a:bodyPr anchor="t"/>
          <a:lstStyle/>
          <a:p>
            <a:r>
              <a:rPr lang="en-US" dirty="0"/>
              <a:t>Gifts to Man since Creation</a:t>
            </a:r>
          </a:p>
        </p:txBody>
      </p:sp>
      <p:sp>
        <p:nvSpPr>
          <p:cNvPr id="3" name="Content Placeholder 2">
            <a:extLst>
              <a:ext uri="{FF2B5EF4-FFF2-40B4-BE49-F238E27FC236}">
                <a16:creationId xmlns:a16="http://schemas.microsoft.com/office/drawing/2014/main" id="{E95185EB-A58A-4687-8E2E-FF9FF1C958DC}"/>
              </a:ext>
            </a:extLst>
          </p:cNvPr>
          <p:cNvSpPr>
            <a:spLocks noGrp="1"/>
          </p:cNvSpPr>
          <p:nvPr>
            <p:ph idx="1"/>
          </p:nvPr>
        </p:nvSpPr>
        <p:spPr>
          <a:xfrm>
            <a:off x="685801" y="1604433"/>
            <a:ext cx="10131425" cy="3649133"/>
          </a:xfrm>
        </p:spPr>
        <p:txBody>
          <a:bodyPr/>
          <a:lstStyle/>
          <a:p>
            <a:r>
              <a:rPr lang="en-US" dirty="0"/>
              <a:t>Body </a:t>
            </a:r>
            <a:r>
              <a:rPr lang="en-US" dirty="0">
                <a:solidFill>
                  <a:srgbClr val="FFFF00"/>
                </a:solidFill>
              </a:rPr>
              <a:t>[Genesis 2:7a]</a:t>
            </a:r>
          </a:p>
          <a:p>
            <a:r>
              <a:rPr lang="en-US" dirty="0"/>
              <a:t>Life (time) </a:t>
            </a:r>
            <a:r>
              <a:rPr lang="en-US" dirty="0">
                <a:solidFill>
                  <a:srgbClr val="FFFF00"/>
                </a:solidFill>
              </a:rPr>
              <a:t>[Genesis 2:7b]</a:t>
            </a:r>
          </a:p>
          <a:p>
            <a:r>
              <a:rPr lang="en-US" dirty="0"/>
              <a:t>Creation (wealth) </a:t>
            </a:r>
            <a:r>
              <a:rPr lang="en-US" dirty="0">
                <a:solidFill>
                  <a:srgbClr val="FFFF00"/>
                </a:solidFill>
              </a:rPr>
              <a:t>[Genesis 1:28]</a:t>
            </a:r>
          </a:p>
          <a:p>
            <a:r>
              <a:rPr lang="en-US" dirty="0"/>
              <a:t>Produce of creation (income) </a:t>
            </a:r>
            <a:r>
              <a:rPr lang="en-US" dirty="0">
                <a:solidFill>
                  <a:srgbClr val="FFFF00"/>
                </a:solidFill>
              </a:rPr>
              <a:t>[Genesis 1:29]</a:t>
            </a:r>
          </a:p>
        </p:txBody>
      </p:sp>
    </p:spTree>
    <p:extLst>
      <p:ext uri="{BB962C8B-B14F-4D97-AF65-F5344CB8AC3E}">
        <p14:creationId xmlns:p14="http://schemas.microsoft.com/office/powerpoint/2010/main" val="3102487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1A4A8-4796-4A30-AE72-2E0A2A416272}"/>
              </a:ext>
            </a:extLst>
          </p:cNvPr>
          <p:cNvSpPr>
            <a:spLocks noGrp="1"/>
          </p:cNvSpPr>
          <p:nvPr>
            <p:ph type="title"/>
          </p:nvPr>
        </p:nvSpPr>
        <p:spPr/>
        <p:txBody>
          <a:bodyPr>
            <a:normAutofit fontScale="90000"/>
          </a:bodyPr>
          <a:lstStyle/>
          <a:p>
            <a:r>
              <a:rPr lang="en-US" dirty="0"/>
              <a:t>Parables of the talents and the minas</a:t>
            </a:r>
          </a:p>
        </p:txBody>
      </p:sp>
      <p:sp>
        <p:nvSpPr>
          <p:cNvPr id="3" name="Content Placeholder 2">
            <a:extLst>
              <a:ext uri="{FF2B5EF4-FFF2-40B4-BE49-F238E27FC236}">
                <a16:creationId xmlns:a16="http://schemas.microsoft.com/office/drawing/2014/main" id="{DA5C9C2B-DF68-4F13-B6E5-916C08EDE9AE}"/>
              </a:ext>
            </a:extLst>
          </p:cNvPr>
          <p:cNvSpPr>
            <a:spLocks noGrp="1"/>
          </p:cNvSpPr>
          <p:nvPr>
            <p:ph idx="1"/>
          </p:nvPr>
        </p:nvSpPr>
        <p:spPr>
          <a:xfrm>
            <a:off x="685800" y="1423664"/>
            <a:ext cx="10131425" cy="3820140"/>
          </a:xfrm>
        </p:spPr>
        <p:txBody>
          <a:bodyPr/>
          <a:lstStyle/>
          <a:p>
            <a:r>
              <a:rPr lang="en-US" dirty="0">
                <a:solidFill>
                  <a:srgbClr val="FFFF00"/>
                </a:solidFill>
              </a:rPr>
              <a:t>Matthew 25: 14-30  </a:t>
            </a:r>
            <a:r>
              <a:rPr lang="en-US" dirty="0"/>
              <a:t>-- Parable of the talents</a:t>
            </a:r>
          </a:p>
          <a:p>
            <a:r>
              <a:rPr lang="en-US" dirty="0">
                <a:solidFill>
                  <a:srgbClr val="FFFF00"/>
                </a:solidFill>
              </a:rPr>
              <a:t>Luke 19:11-17  </a:t>
            </a:r>
            <a:r>
              <a:rPr lang="en-US" dirty="0"/>
              <a:t>-- Parable of the minas</a:t>
            </a:r>
          </a:p>
          <a:p>
            <a:endParaRPr lang="en-US" dirty="0"/>
          </a:p>
        </p:txBody>
      </p:sp>
    </p:spTree>
    <p:extLst>
      <p:ext uri="{BB962C8B-B14F-4D97-AF65-F5344CB8AC3E}">
        <p14:creationId xmlns:p14="http://schemas.microsoft.com/office/powerpoint/2010/main" val="1661066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BF53C-C091-4176-9EA0-C2D323E82972}"/>
              </a:ext>
            </a:extLst>
          </p:cNvPr>
          <p:cNvSpPr>
            <a:spLocks noGrp="1"/>
          </p:cNvSpPr>
          <p:nvPr>
            <p:ph type="title"/>
          </p:nvPr>
        </p:nvSpPr>
        <p:spPr>
          <a:xfrm>
            <a:off x="685800" y="198468"/>
            <a:ext cx="10131425" cy="794327"/>
          </a:xfrm>
        </p:spPr>
        <p:txBody>
          <a:bodyPr>
            <a:normAutofit fontScale="90000"/>
          </a:bodyPr>
          <a:lstStyle/>
          <a:p>
            <a:r>
              <a:rPr lang="en-US" dirty="0"/>
              <a:t>Summary understanding of the parables of the talents and the minas</a:t>
            </a:r>
          </a:p>
        </p:txBody>
      </p:sp>
      <p:sp>
        <p:nvSpPr>
          <p:cNvPr id="3" name="Content Placeholder 2">
            <a:extLst>
              <a:ext uri="{FF2B5EF4-FFF2-40B4-BE49-F238E27FC236}">
                <a16:creationId xmlns:a16="http://schemas.microsoft.com/office/drawing/2014/main" id="{3961C054-DFFE-4E4F-8DD8-5169DE2C73CF}"/>
              </a:ext>
            </a:extLst>
          </p:cNvPr>
          <p:cNvSpPr>
            <a:spLocks noGrp="1"/>
          </p:cNvSpPr>
          <p:nvPr>
            <p:ph idx="1"/>
          </p:nvPr>
        </p:nvSpPr>
        <p:spPr>
          <a:xfrm>
            <a:off x="685800" y="1698171"/>
            <a:ext cx="10131425" cy="4849393"/>
          </a:xfrm>
        </p:spPr>
        <p:txBody>
          <a:bodyPr>
            <a:normAutofit fontScale="92500" lnSpcReduction="20000"/>
          </a:bodyPr>
          <a:lstStyle/>
          <a:p>
            <a:r>
              <a:rPr lang="en-US" dirty="0"/>
              <a:t>Every person who has ever lived or will ever live has gifts given by God</a:t>
            </a:r>
          </a:p>
          <a:p>
            <a:pPr lvl="1"/>
            <a:r>
              <a:rPr lang="en-US" dirty="0"/>
              <a:t>Body, life, talents, money, …</a:t>
            </a:r>
          </a:p>
          <a:p>
            <a:r>
              <a:rPr lang="en-US" dirty="0"/>
              <a:t>Every person is expected to use those gifts to bring glory (gain) to the Lord</a:t>
            </a:r>
          </a:p>
          <a:p>
            <a:pPr lvl="1"/>
            <a:r>
              <a:rPr lang="en-US" dirty="0"/>
              <a:t>Tries and produces = reward</a:t>
            </a:r>
          </a:p>
          <a:p>
            <a:pPr lvl="1"/>
            <a:r>
              <a:rPr lang="en-US" dirty="0"/>
              <a:t>Fails to try = punishment</a:t>
            </a:r>
          </a:p>
          <a:p>
            <a:pPr lvl="1"/>
            <a:r>
              <a:rPr lang="en-US" dirty="0"/>
              <a:t>Against the Lord = execution</a:t>
            </a:r>
          </a:p>
          <a:p>
            <a:pPr lvl="2"/>
            <a:r>
              <a:rPr lang="en-US" dirty="0"/>
              <a:t>Serving yourself for your glory is opposition to the Lord</a:t>
            </a:r>
          </a:p>
        </p:txBody>
      </p:sp>
    </p:spTree>
    <p:extLst>
      <p:ext uri="{BB962C8B-B14F-4D97-AF65-F5344CB8AC3E}">
        <p14:creationId xmlns:p14="http://schemas.microsoft.com/office/powerpoint/2010/main" val="4018695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98DD5-0623-4397-9880-4302B9E8028F}"/>
              </a:ext>
            </a:extLst>
          </p:cNvPr>
          <p:cNvSpPr>
            <a:spLocks noGrp="1"/>
          </p:cNvSpPr>
          <p:nvPr>
            <p:ph type="title"/>
          </p:nvPr>
        </p:nvSpPr>
        <p:spPr/>
        <p:txBody>
          <a:bodyPr>
            <a:normAutofit fontScale="90000"/>
          </a:bodyPr>
          <a:lstStyle/>
          <a:p>
            <a:r>
              <a:rPr lang="en-US" dirty="0"/>
              <a:t>Common  excuses</a:t>
            </a:r>
          </a:p>
        </p:txBody>
      </p:sp>
      <p:sp>
        <p:nvSpPr>
          <p:cNvPr id="3" name="Content Placeholder 2">
            <a:extLst>
              <a:ext uri="{FF2B5EF4-FFF2-40B4-BE49-F238E27FC236}">
                <a16:creationId xmlns:a16="http://schemas.microsoft.com/office/drawing/2014/main" id="{B152EEA7-8884-461D-A871-D81B4EA6EBDC}"/>
              </a:ext>
            </a:extLst>
          </p:cNvPr>
          <p:cNvSpPr>
            <a:spLocks noGrp="1"/>
          </p:cNvSpPr>
          <p:nvPr>
            <p:ph idx="1"/>
          </p:nvPr>
        </p:nvSpPr>
        <p:spPr/>
        <p:txBody>
          <a:bodyPr/>
          <a:lstStyle/>
          <a:p>
            <a:r>
              <a:rPr lang="en-US" dirty="0"/>
              <a:t>“It is not my gift so I do not have to do that.”</a:t>
            </a:r>
          </a:p>
          <a:p>
            <a:r>
              <a:rPr lang="en-US" dirty="0"/>
              <a:t>“I don’t want to do something.”</a:t>
            </a:r>
          </a:p>
          <a:p>
            <a:r>
              <a:rPr lang="en-US" dirty="0"/>
              <a:t>“Others are better so let them do it.”</a:t>
            </a:r>
          </a:p>
          <a:p>
            <a:r>
              <a:rPr lang="en-US" dirty="0"/>
              <a:t>Use of gifts to further only self or self first.	</a:t>
            </a:r>
          </a:p>
          <a:p>
            <a:pPr lvl="1"/>
            <a:r>
              <a:rPr lang="en-US" dirty="0"/>
              <a:t>Direct opposition to the king (see minas)</a:t>
            </a:r>
          </a:p>
        </p:txBody>
      </p:sp>
    </p:spTree>
    <p:extLst>
      <p:ext uri="{BB962C8B-B14F-4D97-AF65-F5344CB8AC3E}">
        <p14:creationId xmlns:p14="http://schemas.microsoft.com/office/powerpoint/2010/main" val="2019739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BFC97-9EF9-4B1D-AC53-B323AE198A66}"/>
              </a:ext>
            </a:extLst>
          </p:cNvPr>
          <p:cNvSpPr>
            <a:spLocks noGrp="1"/>
          </p:cNvSpPr>
          <p:nvPr>
            <p:ph type="title"/>
          </p:nvPr>
        </p:nvSpPr>
        <p:spPr>
          <a:xfrm>
            <a:off x="639148" y="2634673"/>
            <a:ext cx="10131425" cy="794327"/>
          </a:xfrm>
        </p:spPr>
        <p:txBody>
          <a:bodyPr>
            <a:normAutofit fontScale="90000"/>
          </a:bodyPr>
          <a:lstStyle/>
          <a:p>
            <a:pPr algn="ctr"/>
            <a:r>
              <a:rPr lang="en-US" dirty="0"/>
              <a:t>But what if you tried to use your gifts for the Lord and failed?</a:t>
            </a:r>
            <a:br>
              <a:rPr lang="en-US" dirty="0"/>
            </a:br>
            <a:endParaRPr lang="en-US" dirty="0"/>
          </a:p>
        </p:txBody>
      </p:sp>
    </p:spTree>
    <p:extLst>
      <p:ext uri="{BB962C8B-B14F-4D97-AF65-F5344CB8AC3E}">
        <p14:creationId xmlns:p14="http://schemas.microsoft.com/office/powerpoint/2010/main" val="608379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5909-4714-4BF2-A3AD-67EC5D154498}"/>
              </a:ext>
            </a:extLst>
          </p:cNvPr>
          <p:cNvSpPr>
            <a:spLocks noGrp="1"/>
          </p:cNvSpPr>
          <p:nvPr>
            <p:ph type="title"/>
          </p:nvPr>
        </p:nvSpPr>
        <p:spPr>
          <a:xfrm>
            <a:off x="685801" y="345648"/>
            <a:ext cx="10131425" cy="898689"/>
          </a:xfrm>
        </p:spPr>
        <p:txBody>
          <a:bodyPr anchor="t"/>
          <a:lstStyle/>
          <a:p>
            <a:r>
              <a:rPr lang="en-US" dirty="0"/>
              <a:t>1 Corinthians 3:10-15</a:t>
            </a:r>
          </a:p>
        </p:txBody>
      </p:sp>
      <p:sp>
        <p:nvSpPr>
          <p:cNvPr id="3" name="Content Placeholder 2">
            <a:extLst>
              <a:ext uri="{FF2B5EF4-FFF2-40B4-BE49-F238E27FC236}">
                <a16:creationId xmlns:a16="http://schemas.microsoft.com/office/drawing/2014/main" id="{9F7B9C5B-4B4C-42F9-AD27-3FF7808D7A97}"/>
              </a:ext>
            </a:extLst>
          </p:cNvPr>
          <p:cNvSpPr>
            <a:spLocks noGrp="1"/>
          </p:cNvSpPr>
          <p:nvPr>
            <p:ph idx="1"/>
          </p:nvPr>
        </p:nvSpPr>
        <p:spPr>
          <a:xfrm>
            <a:off x="685801" y="1357460"/>
            <a:ext cx="10711205" cy="5344998"/>
          </a:xfrm>
        </p:spPr>
        <p:txBody>
          <a:bodyPr>
            <a:normAutofit fontScale="92500" lnSpcReduction="20000"/>
          </a:bodyPr>
          <a:lstStyle/>
          <a:p>
            <a:pPr marL="0" indent="0">
              <a:buNone/>
            </a:pPr>
            <a:r>
              <a:rPr lang="en-US" sz="3600" b="1" i="1" baseline="30000" dirty="0">
                <a:effectLst/>
                <a:latin typeface="Calibri Light" panose="020F0302020204030204" pitchFamily="34" charset="0"/>
                <a:cs typeface="Calibri Light" panose="020F0302020204030204" pitchFamily="34" charset="0"/>
              </a:rPr>
              <a:t>10 </a:t>
            </a:r>
            <a:r>
              <a:rPr lang="en-US" sz="3600" b="0" i="1" dirty="0">
                <a:effectLst/>
                <a:latin typeface="Calibri Light" panose="020F0302020204030204" pitchFamily="34" charset="0"/>
                <a:cs typeface="Calibri Light" panose="020F0302020204030204" pitchFamily="34" charset="0"/>
              </a:rPr>
              <a:t>By the grace God has given me, I laid a foundation as a wise builder, and someone else is building on it. But each one should build with care. </a:t>
            </a:r>
            <a:r>
              <a:rPr lang="en-US" sz="3600" b="1" i="1" baseline="30000" dirty="0">
                <a:effectLst/>
                <a:latin typeface="Calibri Light" panose="020F0302020204030204" pitchFamily="34" charset="0"/>
                <a:cs typeface="Calibri Light" panose="020F0302020204030204" pitchFamily="34" charset="0"/>
              </a:rPr>
              <a:t>11 </a:t>
            </a:r>
            <a:r>
              <a:rPr lang="en-US" sz="3600" b="0" i="1" dirty="0">
                <a:effectLst/>
                <a:latin typeface="Calibri Light" panose="020F0302020204030204" pitchFamily="34" charset="0"/>
                <a:cs typeface="Calibri Light" panose="020F0302020204030204" pitchFamily="34" charset="0"/>
              </a:rPr>
              <a:t>For no one can lay any foundation other than the one already laid, which is Jesus Christ. </a:t>
            </a:r>
            <a:r>
              <a:rPr lang="en-US" sz="3600" b="1" i="1" baseline="30000" dirty="0">
                <a:effectLst/>
                <a:latin typeface="Calibri Light" panose="020F0302020204030204" pitchFamily="34" charset="0"/>
                <a:cs typeface="Calibri Light" panose="020F0302020204030204" pitchFamily="34" charset="0"/>
              </a:rPr>
              <a:t>12 </a:t>
            </a:r>
            <a:r>
              <a:rPr lang="en-US" sz="3600" b="0" i="1" dirty="0">
                <a:solidFill>
                  <a:srgbClr val="FFFF00"/>
                </a:solidFill>
                <a:effectLst/>
                <a:latin typeface="Calibri Light" panose="020F0302020204030204" pitchFamily="34" charset="0"/>
                <a:cs typeface="Calibri Light" panose="020F0302020204030204" pitchFamily="34" charset="0"/>
              </a:rPr>
              <a:t>If anyone builds on this foundation </a:t>
            </a:r>
            <a:r>
              <a:rPr lang="en-US" sz="3600" b="0" i="1" dirty="0">
                <a:effectLst/>
                <a:latin typeface="Calibri Light" panose="020F0302020204030204" pitchFamily="34" charset="0"/>
                <a:cs typeface="Calibri Light" panose="020F0302020204030204" pitchFamily="34" charset="0"/>
              </a:rPr>
              <a:t>using gold, silver, costly stones, wood, hay or straw, </a:t>
            </a:r>
            <a:r>
              <a:rPr lang="en-US" sz="3600" b="1" i="1" baseline="30000" dirty="0">
                <a:effectLst/>
                <a:latin typeface="Calibri Light" panose="020F0302020204030204" pitchFamily="34" charset="0"/>
                <a:cs typeface="Calibri Light" panose="020F0302020204030204" pitchFamily="34" charset="0"/>
              </a:rPr>
              <a:t>13 </a:t>
            </a:r>
            <a:r>
              <a:rPr lang="en-US" sz="3600" b="0" i="1" dirty="0">
                <a:effectLst/>
                <a:latin typeface="Calibri Light" panose="020F0302020204030204" pitchFamily="34" charset="0"/>
                <a:cs typeface="Calibri Light" panose="020F0302020204030204" pitchFamily="34" charset="0"/>
              </a:rPr>
              <a:t>their work will be shown for what it is, because the Day will bring it to light. It will be revealed with fire, and the fire will test the quality of each person’s work. </a:t>
            </a:r>
            <a:r>
              <a:rPr lang="en-US" sz="3600" b="1" i="1" baseline="30000" dirty="0">
                <a:effectLst/>
                <a:latin typeface="Calibri Light" panose="020F0302020204030204" pitchFamily="34" charset="0"/>
                <a:cs typeface="Calibri Light" panose="020F0302020204030204" pitchFamily="34" charset="0"/>
              </a:rPr>
              <a:t>14 </a:t>
            </a:r>
            <a:r>
              <a:rPr lang="en-US" sz="3600" b="0" i="1" dirty="0">
                <a:effectLst/>
                <a:latin typeface="Calibri Light" panose="020F0302020204030204" pitchFamily="34" charset="0"/>
                <a:cs typeface="Calibri Light" panose="020F0302020204030204" pitchFamily="34" charset="0"/>
              </a:rPr>
              <a:t>If what has been built survives, the builder will receive a reward. </a:t>
            </a:r>
            <a:r>
              <a:rPr lang="en-US" sz="3600" b="1" i="1" baseline="30000" dirty="0">
                <a:solidFill>
                  <a:srgbClr val="FFFF00"/>
                </a:solidFill>
                <a:effectLst/>
                <a:latin typeface="Calibri Light" panose="020F0302020204030204" pitchFamily="34" charset="0"/>
                <a:cs typeface="Calibri Light" panose="020F0302020204030204" pitchFamily="34" charset="0"/>
              </a:rPr>
              <a:t>15 </a:t>
            </a:r>
            <a:r>
              <a:rPr lang="en-US" sz="3600" b="0" i="1" dirty="0">
                <a:solidFill>
                  <a:srgbClr val="FFFF00"/>
                </a:solidFill>
                <a:effectLst/>
                <a:latin typeface="Calibri Light" panose="020F0302020204030204" pitchFamily="34" charset="0"/>
                <a:cs typeface="Calibri Light" panose="020F0302020204030204" pitchFamily="34" charset="0"/>
              </a:rPr>
              <a:t>If it is burned up, the builder will suffer loss but yet will be saved</a:t>
            </a:r>
            <a:r>
              <a:rPr lang="en-US" sz="3600" b="0" i="1" dirty="0">
                <a:effectLst/>
                <a:latin typeface="Calibri Light" panose="020F0302020204030204" pitchFamily="34" charset="0"/>
                <a:cs typeface="Calibri Light" panose="020F0302020204030204" pitchFamily="34" charset="0"/>
              </a:rPr>
              <a:t>—even though only as one escaping through the flames.</a:t>
            </a:r>
            <a:endParaRPr lang="en-US" sz="3600" i="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55349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65A75-648A-444E-B4E3-A1534AE052C2}"/>
              </a:ext>
            </a:extLst>
          </p:cNvPr>
          <p:cNvSpPr>
            <a:spLocks noGrp="1"/>
          </p:cNvSpPr>
          <p:nvPr>
            <p:ph type="title"/>
          </p:nvPr>
        </p:nvSpPr>
        <p:spPr/>
        <p:txBody>
          <a:bodyPr>
            <a:normAutofit fontScale="90000"/>
          </a:bodyPr>
          <a:lstStyle/>
          <a:p>
            <a:r>
              <a:rPr lang="en-US" dirty="0"/>
              <a:t>Gifts and the church</a:t>
            </a:r>
          </a:p>
        </p:txBody>
      </p:sp>
      <p:sp>
        <p:nvSpPr>
          <p:cNvPr id="3" name="Content Placeholder 2">
            <a:extLst>
              <a:ext uri="{FF2B5EF4-FFF2-40B4-BE49-F238E27FC236}">
                <a16:creationId xmlns:a16="http://schemas.microsoft.com/office/drawing/2014/main" id="{D9437DE7-356A-4562-863E-94B1435591FA}"/>
              </a:ext>
            </a:extLst>
          </p:cNvPr>
          <p:cNvSpPr>
            <a:spLocks noGrp="1"/>
          </p:cNvSpPr>
          <p:nvPr>
            <p:ph idx="1"/>
          </p:nvPr>
        </p:nvSpPr>
        <p:spPr>
          <a:xfrm>
            <a:off x="685800" y="1423664"/>
            <a:ext cx="10370976" cy="4837177"/>
          </a:xfrm>
        </p:spPr>
        <p:txBody>
          <a:bodyPr>
            <a:normAutofit/>
          </a:bodyPr>
          <a:lstStyle/>
          <a:p>
            <a:r>
              <a:rPr lang="en-US" sz="3600" dirty="0"/>
              <a:t>The Comforter, Helper, Advocate </a:t>
            </a:r>
            <a:r>
              <a:rPr lang="en-US" sz="3600" dirty="0">
                <a:solidFill>
                  <a:srgbClr val="FFFF00"/>
                </a:solidFill>
              </a:rPr>
              <a:t>[John 14:15-28]</a:t>
            </a:r>
          </a:p>
          <a:p>
            <a:pPr lvl="1"/>
            <a:r>
              <a:rPr lang="en-US" sz="3200" dirty="0"/>
              <a:t>Encouragement, guidance and understanding</a:t>
            </a:r>
          </a:p>
          <a:p>
            <a:pPr lvl="1"/>
            <a:r>
              <a:rPr lang="en-US" sz="3200" dirty="0"/>
              <a:t>Uniquely given to the believers</a:t>
            </a:r>
          </a:p>
          <a:p>
            <a:r>
              <a:rPr lang="en-US" sz="3600" dirty="0"/>
              <a:t>People </a:t>
            </a:r>
          </a:p>
          <a:p>
            <a:pPr lvl="1"/>
            <a:r>
              <a:rPr lang="en-US" sz="3200" dirty="0"/>
              <a:t>Given different gifts with the common goal of carrying out God’s plan</a:t>
            </a:r>
          </a:p>
          <a:p>
            <a:pPr lvl="1"/>
            <a:r>
              <a:rPr lang="en-US" sz="3200" dirty="0"/>
              <a:t>Assembled by God into a group to work together</a:t>
            </a:r>
          </a:p>
          <a:p>
            <a:endParaRPr lang="en-US" sz="3600" dirty="0"/>
          </a:p>
          <a:p>
            <a:pPr lvl="1"/>
            <a:endParaRPr lang="en-US" sz="3200" dirty="0"/>
          </a:p>
        </p:txBody>
      </p:sp>
    </p:spTree>
    <p:extLst>
      <p:ext uri="{BB962C8B-B14F-4D97-AF65-F5344CB8AC3E}">
        <p14:creationId xmlns:p14="http://schemas.microsoft.com/office/powerpoint/2010/main" val="147186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B4B92-AA25-4D2B-B527-0C181D71D8F2}"/>
              </a:ext>
            </a:extLst>
          </p:cNvPr>
          <p:cNvSpPr>
            <a:spLocks noGrp="1"/>
          </p:cNvSpPr>
          <p:nvPr>
            <p:ph type="title"/>
          </p:nvPr>
        </p:nvSpPr>
        <p:spPr/>
        <p:txBody>
          <a:bodyPr>
            <a:normAutofit fontScale="90000"/>
          </a:bodyPr>
          <a:lstStyle/>
          <a:p>
            <a:r>
              <a:rPr lang="en-US" dirty="0"/>
              <a:t>1 Corinthians 12: 4-11</a:t>
            </a:r>
          </a:p>
        </p:txBody>
      </p:sp>
      <p:sp>
        <p:nvSpPr>
          <p:cNvPr id="3" name="Content Placeholder 2">
            <a:extLst>
              <a:ext uri="{FF2B5EF4-FFF2-40B4-BE49-F238E27FC236}">
                <a16:creationId xmlns:a16="http://schemas.microsoft.com/office/drawing/2014/main" id="{1C916BEC-A948-4CC9-90DF-600CB77DDD55}"/>
              </a:ext>
            </a:extLst>
          </p:cNvPr>
          <p:cNvSpPr>
            <a:spLocks noGrp="1"/>
          </p:cNvSpPr>
          <p:nvPr>
            <p:ph idx="1"/>
          </p:nvPr>
        </p:nvSpPr>
        <p:spPr>
          <a:xfrm>
            <a:off x="685800" y="1423664"/>
            <a:ext cx="10131425" cy="5369022"/>
          </a:xfrm>
        </p:spPr>
        <p:txBody>
          <a:bodyPr>
            <a:normAutofit/>
          </a:bodyPr>
          <a:lstStyle/>
          <a:p>
            <a:pPr marL="0" indent="0" algn="l">
              <a:buNone/>
            </a:pPr>
            <a:r>
              <a:rPr lang="en-US" sz="2500" b="1" i="1" baseline="30000" dirty="0">
                <a:effectLst/>
                <a:latin typeface="system-ui"/>
              </a:rPr>
              <a:t>4 </a:t>
            </a:r>
            <a:r>
              <a:rPr lang="en-US" sz="2500" b="0" i="1" dirty="0">
                <a:effectLst/>
                <a:latin typeface="system-ui"/>
              </a:rPr>
              <a:t>There are </a:t>
            </a:r>
            <a:r>
              <a:rPr lang="en-US" sz="2500" b="0" i="1" dirty="0">
                <a:solidFill>
                  <a:srgbClr val="FFFF00"/>
                </a:solidFill>
                <a:effectLst/>
                <a:latin typeface="system-ui"/>
              </a:rPr>
              <a:t>different kinds of gifts</a:t>
            </a:r>
            <a:r>
              <a:rPr lang="en-US" sz="2500" b="0" i="1" dirty="0">
                <a:effectLst/>
                <a:latin typeface="system-ui"/>
              </a:rPr>
              <a:t>, but the </a:t>
            </a:r>
            <a:r>
              <a:rPr lang="en-US" sz="2500" b="0" i="1" dirty="0">
                <a:solidFill>
                  <a:srgbClr val="FFFF00"/>
                </a:solidFill>
                <a:effectLst/>
                <a:latin typeface="system-ui"/>
              </a:rPr>
              <a:t>same Spirit </a:t>
            </a:r>
            <a:r>
              <a:rPr lang="en-US" sz="2500" b="0" i="1" dirty="0">
                <a:effectLst/>
                <a:latin typeface="system-ui"/>
              </a:rPr>
              <a:t>distributes them. </a:t>
            </a:r>
            <a:r>
              <a:rPr lang="en-US" sz="2500" b="1" i="1" baseline="30000" dirty="0">
                <a:effectLst/>
                <a:latin typeface="system-ui"/>
              </a:rPr>
              <a:t>5 </a:t>
            </a:r>
            <a:r>
              <a:rPr lang="en-US" sz="2500" b="0" i="1" dirty="0">
                <a:effectLst/>
                <a:latin typeface="system-ui"/>
              </a:rPr>
              <a:t>There are </a:t>
            </a:r>
            <a:r>
              <a:rPr lang="en-US" sz="2500" b="0" i="1" dirty="0">
                <a:solidFill>
                  <a:srgbClr val="FFFF00"/>
                </a:solidFill>
                <a:effectLst/>
                <a:latin typeface="system-ui"/>
              </a:rPr>
              <a:t>different kinds of service</a:t>
            </a:r>
            <a:r>
              <a:rPr lang="en-US" sz="2500" b="0" i="1" dirty="0">
                <a:effectLst/>
                <a:latin typeface="system-ui"/>
              </a:rPr>
              <a:t>, but the </a:t>
            </a:r>
            <a:r>
              <a:rPr lang="en-US" sz="2500" b="0" i="1" dirty="0">
                <a:solidFill>
                  <a:srgbClr val="FFFF00"/>
                </a:solidFill>
                <a:effectLst/>
                <a:latin typeface="system-ui"/>
              </a:rPr>
              <a:t>same Lord</a:t>
            </a:r>
            <a:r>
              <a:rPr lang="en-US" sz="2500" b="0" i="1" dirty="0">
                <a:effectLst/>
                <a:latin typeface="system-ui"/>
              </a:rPr>
              <a:t>. </a:t>
            </a:r>
            <a:r>
              <a:rPr lang="en-US" sz="2500" b="1" i="1" baseline="30000" dirty="0">
                <a:effectLst/>
                <a:latin typeface="system-ui"/>
              </a:rPr>
              <a:t>6 </a:t>
            </a:r>
            <a:r>
              <a:rPr lang="en-US" sz="2500" b="0" i="1" dirty="0">
                <a:effectLst/>
                <a:latin typeface="system-ui"/>
              </a:rPr>
              <a:t>There are </a:t>
            </a:r>
            <a:r>
              <a:rPr lang="en-US" sz="2500" b="0" i="1" dirty="0">
                <a:solidFill>
                  <a:srgbClr val="FFFF00"/>
                </a:solidFill>
                <a:effectLst/>
                <a:latin typeface="system-ui"/>
              </a:rPr>
              <a:t>different kinds of working</a:t>
            </a:r>
            <a:r>
              <a:rPr lang="en-US" sz="2500" b="0" i="1" dirty="0">
                <a:effectLst/>
                <a:latin typeface="system-ui"/>
              </a:rPr>
              <a:t>, but in all of them and in everyone it is the </a:t>
            </a:r>
            <a:r>
              <a:rPr lang="en-US" sz="2500" b="0" i="1" dirty="0">
                <a:solidFill>
                  <a:srgbClr val="FFFF00"/>
                </a:solidFill>
                <a:effectLst/>
                <a:latin typeface="system-ui"/>
              </a:rPr>
              <a:t>same God </a:t>
            </a:r>
            <a:r>
              <a:rPr lang="en-US" sz="2500" b="0" i="1" dirty="0">
                <a:effectLst/>
                <a:latin typeface="system-ui"/>
              </a:rPr>
              <a:t>at work.</a:t>
            </a:r>
          </a:p>
          <a:p>
            <a:pPr marL="0" indent="0" algn="l">
              <a:buNone/>
            </a:pPr>
            <a:r>
              <a:rPr lang="en-US" sz="2500" b="1" i="1" baseline="30000" dirty="0">
                <a:effectLst/>
                <a:latin typeface="system-ui"/>
              </a:rPr>
              <a:t>7 </a:t>
            </a:r>
            <a:r>
              <a:rPr lang="en-US" sz="2500" b="0" i="1" dirty="0">
                <a:effectLst/>
                <a:latin typeface="system-ui"/>
              </a:rPr>
              <a:t>Now to </a:t>
            </a:r>
            <a:r>
              <a:rPr lang="en-US" sz="2500" b="0" i="1" dirty="0">
                <a:solidFill>
                  <a:srgbClr val="FFFF00"/>
                </a:solidFill>
                <a:effectLst/>
                <a:latin typeface="system-ui"/>
              </a:rPr>
              <a:t>each one </a:t>
            </a:r>
            <a:r>
              <a:rPr lang="en-US" sz="2500" b="0" i="1" dirty="0">
                <a:effectLst/>
                <a:latin typeface="system-ui"/>
              </a:rPr>
              <a:t>the manifestation of the Spirit is given for the </a:t>
            </a:r>
            <a:r>
              <a:rPr lang="en-US" sz="2500" b="0" i="1" dirty="0">
                <a:solidFill>
                  <a:srgbClr val="FFFF00"/>
                </a:solidFill>
                <a:effectLst/>
                <a:latin typeface="system-ui"/>
              </a:rPr>
              <a:t>common good.</a:t>
            </a:r>
            <a:r>
              <a:rPr lang="en-US" sz="2500" b="0" i="1" dirty="0">
                <a:effectLst/>
                <a:latin typeface="system-ui"/>
              </a:rPr>
              <a:t> </a:t>
            </a:r>
            <a:r>
              <a:rPr lang="en-US" sz="2500" b="1" i="1" baseline="30000" dirty="0">
                <a:effectLst/>
                <a:latin typeface="system-ui"/>
              </a:rPr>
              <a:t>8 </a:t>
            </a:r>
            <a:r>
              <a:rPr lang="en-US" sz="2500" b="0" i="1" dirty="0">
                <a:effectLst/>
                <a:latin typeface="system-ui"/>
              </a:rPr>
              <a:t>To one there is given through the Spirit a message of wisdom, to another a message of knowledge by means of the same Spirit, </a:t>
            </a:r>
            <a:r>
              <a:rPr lang="en-US" sz="2500" b="1" i="1" baseline="30000" dirty="0">
                <a:effectLst/>
                <a:latin typeface="system-ui"/>
              </a:rPr>
              <a:t>9 </a:t>
            </a:r>
            <a:r>
              <a:rPr lang="en-US" sz="2500" b="0" i="1" dirty="0">
                <a:effectLst/>
                <a:latin typeface="system-ui"/>
              </a:rPr>
              <a:t>to another faith by the same Spirit, to another gifts of healing by that one Spirit, </a:t>
            </a:r>
            <a:r>
              <a:rPr lang="en-US" sz="2500" b="1" i="1" baseline="30000" dirty="0">
                <a:effectLst/>
                <a:latin typeface="system-ui"/>
              </a:rPr>
              <a:t>10 </a:t>
            </a:r>
            <a:r>
              <a:rPr lang="en-US" sz="2500" b="0" i="1" dirty="0">
                <a:effectLst/>
                <a:latin typeface="system-ui"/>
              </a:rPr>
              <a:t>to another miraculous powers, to another prophecy, to another distinguishing between spirits, to another speaking in different kinds of tongues, and to still another the interpretation of tongues. </a:t>
            </a:r>
            <a:r>
              <a:rPr lang="en-US" sz="2500" b="1" i="1" baseline="30000" dirty="0">
                <a:effectLst/>
                <a:latin typeface="system-ui"/>
              </a:rPr>
              <a:t>11 </a:t>
            </a:r>
            <a:r>
              <a:rPr lang="en-US" sz="2500" b="0" i="1" dirty="0">
                <a:effectLst/>
                <a:latin typeface="system-ui"/>
              </a:rPr>
              <a:t>All these are the work of one and the </a:t>
            </a:r>
            <a:r>
              <a:rPr lang="en-US" sz="2500" b="0" i="1" dirty="0">
                <a:solidFill>
                  <a:srgbClr val="FFFF00"/>
                </a:solidFill>
                <a:effectLst/>
                <a:latin typeface="system-ui"/>
              </a:rPr>
              <a:t>same Spirit</a:t>
            </a:r>
            <a:r>
              <a:rPr lang="en-US" sz="2500" b="0" i="1" dirty="0">
                <a:effectLst/>
                <a:latin typeface="system-ui"/>
              </a:rPr>
              <a:t>, and he distributes them to </a:t>
            </a:r>
            <a:r>
              <a:rPr lang="en-US" sz="2500" b="0" i="1" dirty="0">
                <a:solidFill>
                  <a:srgbClr val="FFFF00"/>
                </a:solidFill>
                <a:effectLst/>
                <a:latin typeface="system-ui"/>
              </a:rPr>
              <a:t>each one</a:t>
            </a:r>
            <a:r>
              <a:rPr lang="en-US" sz="2500" b="0" i="1" dirty="0">
                <a:effectLst/>
                <a:latin typeface="system-ui"/>
              </a:rPr>
              <a:t>, just as he determines.</a:t>
            </a:r>
          </a:p>
          <a:p>
            <a:pPr marL="0" indent="0">
              <a:buNone/>
            </a:pPr>
            <a:endParaRPr lang="en-US" sz="2500" i="1" dirty="0"/>
          </a:p>
        </p:txBody>
      </p:sp>
    </p:spTree>
    <p:extLst>
      <p:ext uri="{BB962C8B-B14F-4D97-AF65-F5344CB8AC3E}">
        <p14:creationId xmlns:p14="http://schemas.microsoft.com/office/powerpoint/2010/main" val="2089385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3E7700-85AA-49E4-9F01-AE5E4D3D8A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7100" y="0"/>
            <a:ext cx="5257800" cy="2277496"/>
          </a:xfrm>
          <a:prstGeom prst="rect">
            <a:avLst/>
          </a:prstGeom>
        </p:spPr>
      </p:pic>
      <p:sp>
        <p:nvSpPr>
          <p:cNvPr id="2" name="Rectangle 1">
            <a:extLst>
              <a:ext uri="{FF2B5EF4-FFF2-40B4-BE49-F238E27FC236}">
                <a16:creationId xmlns:a16="http://schemas.microsoft.com/office/drawing/2014/main" id="{FDFAE59F-A25D-4586-AE05-98A715748230}"/>
              </a:ext>
            </a:extLst>
          </p:cNvPr>
          <p:cNvSpPr/>
          <p:nvPr/>
        </p:nvSpPr>
        <p:spPr>
          <a:xfrm>
            <a:off x="457200" y="6050525"/>
            <a:ext cx="2117696" cy="369332"/>
          </a:xfrm>
          <a:prstGeom prst="rect">
            <a:avLst/>
          </a:prstGeom>
        </p:spPr>
        <p:txBody>
          <a:bodyPr wrap="none">
            <a:spAutoFit/>
          </a:bodyPr>
          <a:lstStyle/>
          <a:p>
            <a:pPr marL="0" marR="0" lvl="0" indent="0" algn="l" defTabSz="914309"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dirty="0">
                <a:ln>
                  <a:noFill/>
                </a:ln>
                <a:solidFill>
                  <a:srgbClr val="002060"/>
                </a:solidFill>
                <a:effectLst/>
                <a:uLnTx/>
                <a:uFillTx/>
                <a:latin typeface="Times New Roman"/>
                <a:ea typeface="+mn-ea"/>
                <a:cs typeface="+mn-cs"/>
              </a:rPr>
              <a:t>Class – Robert Wade</a:t>
            </a:r>
          </a:p>
        </p:txBody>
      </p:sp>
      <p:pic>
        <p:nvPicPr>
          <p:cNvPr id="5" name="3-minute_timer.wmv">
            <a:hlinkClick r:id="" action="ppaction://media"/>
            <a:extLst>
              <a:ext uri="{FF2B5EF4-FFF2-40B4-BE49-F238E27FC236}">
                <a16:creationId xmlns:a16="http://schemas.microsoft.com/office/drawing/2014/main" id="{FEC37824-1E4B-4350-A209-7E08567EBA5D}"/>
              </a:ext>
            </a:extLst>
          </p:cNvPr>
          <p:cNvPicPr>
            <a:picLocks noChangeAspect="1"/>
          </p:cNvPicPr>
          <p:nvPr>
            <a:videoFile r:link="rId2"/>
            <p:extLst>
              <p:ext uri="{DAA4B4D4-6D71-4841-9C94-3DE7FCFB9230}">
                <p14:media xmlns:p14="http://schemas.microsoft.com/office/powerpoint/2010/main" r:link="rId1"/>
              </p:ext>
            </p:extLst>
          </p:nvPr>
        </p:nvPicPr>
        <p:blipFill>
          <a:blip r:embed="rId6" cstate="print"/>
          <a:stretch>
            <a:fillRect/>
          </a:stretch>
        </p:blipFill>
        <p:spPr>
          <a:xfrm>
            <a:off x="3600450" y="3297252"/>
            <a:ext cx="4991100" cy="2798748"/>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pic>
      <p:sp>
        <p:nvSpPr>
          <p:cNvPr id="6" name="Rectangle 3">
            <a:extLst>
              <a:ext uri="{FF2B5EF4-FFF2-40B4-BE49-F238E27FC236}">
                <a16:creationId xmlns:a16="http://schemas.microsoft.com/office/drawing/2014/main" id="{C77B7967-D75D-4B72-BAED-1BB78C9227B0}"/>
              </a:ext>
            </a:extLst>
          </p:cNvPr>
          <p:cNvSpPr>
            <a:spLocks noChangeArrowheads="1"/>
          </p:cNvSpPr>
          <p:nvPr/>
        </p:nvSpPr>
        <p:spPr bwMode="auto">
          <a:xfrm>
            <a:off x="457199" y="2300874"/>
            <a:ext cx="11158151" cy="990600"/>
          </a:xfrm>
          <a:prstGeom prst="rect">
            <a:avLst/>
          </a:prstGeom>
          <a:noFill/>
          <a:ln>
            <a:noFill/>
          </a:ln>
          <a:effectLst>
            <a:outerShdw dist="35921" dir="2700000" algn="ctr" rotWithShape="0">
              <a:srgbClr val="2C2C84"/>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309" rtl="0" eaLnBrk="1" fontAlgn="auto" latinLnBrk="0" hangingPunct="1">
              <a:lnSpc>
                <a:spcPct val="9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sym typeface="Wingdings" pitchFamily="2" charset="2"/>
              </a:rPr>
              <a:t>Robert’s Class Will Begin In</a:t>
            </a:r>
            <a:endPar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251776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8003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with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p:cTn id="12" fill="hold" display="0">
                  <p:stCondLst>
                    <p:cond delay="indefinite"/>
                  </p:stCondLst>
                </p:cTn>
                <p:tgtEl>
                  <p:spTgt spid="5"/>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313F1-135F-404C-972F-91B436C5EBCE}"/>
              </a:ext>
            </a:extLst>
          </p:cNvPr>
          <p:cNvSpPr>
            <a:spLocks noGrp="1"/>
          </p:cNvSpPr>
          <p:nvPr>
            <p:ph type="title"/>
          </p:nvPr>
        </p:nvSpPr>
        <p:spPr/>
        <p:txBody>
          <a:bodyPr>
            <a:normAutofit fontScale="90000"/>
          </a:bodyPr>
          <a:lstStyle/>
          <a:p>
            <a:r>
              <a:rPr lang="en-US" dirty="0"/>
              <a:t>Romans 12: 3-8</a:t>
            </a:r>
          </a:p>
        </p:txBody>
      </p:sp>
      <p:sp>
        <p:nvSpPr>
          <p:cNvPr id="3" name="Content Placeholder 2">
            <a:extLst>
              <a:ext uri="{FF2B5EF4-FFF2-40B4-BE49-F238E27FC236}">
                <a16:creationId xmlns:a16="http://schemas.microsoft.com/office/drawing/2014/main" id="{4E48383F-DEE2-4FF7-9657-D9CDA82F4C4D}"/>
              </a:ext>
            </a:extLst>
          </p:cNvPr>
          <p:cNvSpPr>
            <a:spLocks noGrp="1"/>
          </p:cNvSpPr>
          <p:nvPr>
            <p:ph idx="1"/>
          </p:nvPr>
        </p:nvSpPr>
        <p:spPr>
          <a:xfrm>
            <a:off x="685800" y="1423664"/>
            <a:ext cx="10131425" cy="5210401"/>
          </a:xfrm>
        </p:spPr>
        <p:txBody>
          <a:bodyPr>
            <a:normAutofit fontScale="77500" lnSpcReduction="20000"/>
          </a:bodyPr>
          <a:lstStyle/>
          <a:p>
            <a:pPr marL="0" indent="0">
              <a:buNone/>
            </a:pPr>
            <a:r>
              <a:rPr lang="en-US" b="1" i="1" baseline="30000" dirty="0">
                <a:effectLst/>
                <a:latin typeface="system-ui"/>
              </a:rPr>
              <a:t>3 </a:t>
            </a:r>
            <a:r>
              <a:rPr lang="en-US" b="0" i="1" dirty="0">
                <a:effectLst/>
                <a:latin typeface="system-ui"/>
              </a:rPr>
              <a:t>For by the grace given me I say to every one of you: Do not think of yourself more highly than you ought, but rather think of yourself with sober judgment, in accordance with the faith God has distributed to each of you. </a:t>
            </a:r>
            <a:r>
              <a:rPr lang="en-US" b="1" i="1" baseline="30000" dirty="0">
                <a:effectLst/>
                <a:latin typeface="system-ui"/>
              </a:rPr>
              <a:t>4 </a:t>
            </a:r>
            <a:r>
              <a:rPr lang="en-US" b="0" i="1" dirty="0">
                <a:effectLst/>
                <a:latin typeface="system-ui"/>
              </a:rPr>
              <a:t>For just as each of us has one body with many members, and </a:t>
            </a:r>
            <a:r>
              <a:rPr lang="en-US" b="0" i="1" dirty="0">
                <a:solidFill>
                  <a:srgbClr val="FFFF00"/>
                </a:solidFill>
                <a:effectLst/>
                <a:latin typeface="system-ui"/>
              </a:rPr>
              <a:t>these members do not all have the same function,</a:t>
            </a:r>
            <a:r>
              <a:rPr lang="en-US" b="0" i="1" dirty="0">
                <a:effectLst/>
                <a:latin typeface="system-ui"/>
              </a:rPr>
              <a:t> </a:t>
            </a:r>
            <a:r>
              <a:rPr lang="en-US" b="1" i="1" baseline="30000" dirty="0">
                <a:effectLst/>
                <a:latin typeface="system-ui"/>
              </a:rPr>
              <a:t>5 </a:t>
            </a:r>
            <a:r>
              <a:rPr lang="en-US" b="0" i="1" dirty="0">
                <a:effectLst/>
                <a:latin typeface="system-ui"/>
              </a:rPr>
              <a:t>so in Christ we, though many, form one body, and </a:t>
            </a:r>
            <a:r>
              <a:rPr lang="en-US" b="0" i="1" dirty="0">
                <a:solidFill>
                  <a:srgbClr val="FFFF00"/>
                </a:solidFill>
                <a:effectLst/>
                <a:latin typeface="system-ui"/>
              </a:rPr>
              <a:t>each member belongs to all the others</a:t>
            </a:r>
            <a:r>
              <a:rPr lang="en-US" b="0" i="1" dirty="0">
                <a:effectLst/>
                <a:latin typeface="system-ui"/>
              </a:rPr>
              <a:t>. </a:t>
            </a:r>
            <a:r>
              <a:rPr lang="en-US" b="1" i="1" baseline="30000" dirty="0">
                <a:effectLst/>
                <a:latin typeface="system-ui"/>
              </a:rPr>
              <a:t>6 </a:t>
            </a:r>
            <a:r>
              <a:rPr lang="en-US" b="0" i="1" dirty="0">
                <a:effectLst/>
                <a:latin typeface="system-ui"/>
              </a:rPr>
              <a:t>We have different gifts, according to the grace given to each of us. If your gift is prophesying, then prophesy in accordance with your faith; </a:t>
            </a:r>
            <a:r>
              <a:rPr lang="en-US" b="1" i="1" baseline="30000" dirty="0">
                <a:effectLst/>
                <a:latin typeface="system-ui"/>
              </a:rPr>
              <a:t>7 </a:t>
            </a:r>
            <a:r>
              <a:rPr lang="en-US" b="0" i="1" dirty="0">
                <a:effectLst/>
                <a:latin typeface="system-ui"/>
              </a:rPr>
              <a:t>if it is serving, then serve; if it is teaching, then teach; </a:t>
            </a:r>
            <a:r>
              <a:rPr lang="en-US" b="1" i="1" baseline="30000" dirty="0">
                <a:effectLst/>
                <a:latin typeface="system-ui"/>
              </a:rPr>
              <a:t>8 </a:t>
            </a:r>
            <a:r>
              <a:rPr lang="en-US" b="0" i="1" dirty="0">
                <a:effectLst/>
                <a:latin typeface="system-ui"/>
              </a:rPr>
              <a:t>if it is to encourage, then give encouragement; if it is giving, then give generously; if it is to lead, do it diligently; if it is to show mercy, do it cheerfully.</a:t>
            </a:r>
            <a:endParaRPr lang="en-US" i="1" dirty="0"/>
          </a:p>
        </p:txBody>
      </p:sp>
    </p:spTree>
    <p:extLst>
      <p:ext uri="{BB962C8B-B14F-4D97-AF65-F5344CB8AC3E}">
        <p14:creationId xmlns:p14="http://schemas.microsoft.com/office/powerpoint/2010/main" val="2759263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39AB8-71BF-4803-A6D0-BA578E7554A1}"/>
              </a:ext>
            </a:extLst>
          </p:cNvPr>
          <p:cNvSpPr>
            <a:spLocks noGrp="1"/>
          </p:cNvSpPr>
          <p:nvPr>
            <p:ph type="title"/>
          </p:nvPr>
        </p:nvSpPr>
        <p:spPr>
          <a:xfrm>
            <a:off x="687391" y="311895"/>
            <a:ext cx="10131425" cy="873967"/>
          </a:xfrm>
        </p:spPr>
        <p:txBody>
          <a:bodyPr anchor="t"/>
          <a:lstStyle/>
          <a:p>
            <a:r>
              <a:rPr lang="en-US" b="1" dirty="0"/>
              <a:t>Team building</a:t>
            </a:r>
          </a:p>
        </p:txBody>
      </p:sp>
      <p:sp>
        <p:nvSpPr>
          <p:cNvPr id="3" name="Text Placeholder 2">
            <a:extLst>
              <a:ext uri="{FF2B5EF4-FFF2-40B4-BE49-F238E27FC236}">
                <a16:creationId xmlns:a16="http://schemas.microsoft.com/office/drawing/2014/main" id="{3AC3118A-7D9C-4DE5-8950-4144293A5A7A}"/>
              </a:ext>
            </a:extLst>
          </p:cNvPr>
          <p:cNvSpPr>
            <a:spLocks noGrp="1"/>
          </p:cNvSpPr>
          <p:nvPr>
            <p:ph type="body" idx="1"/>
          </p:nvPr>
        </p:nvSpPr>
        <p:spPr>
          <a:xfrm>
            <a:off x="591111" y="1387836"/>
            <a:ext cx="4709054" cy="576262"/>
          </a:xfrm>
        </p:spPr>
        <p:txBody>
          <a:bodyPr/>
          <a:lstStyle/>
          <a:p>
            <a:pPr algn="ctr"/>
            <a:r>
              <a:rPr lang="en-US" sz="3200" u="sng" dirty="0">
                <a:solidFill>
                  <a:srgbClr val="FFFF00"/>
                </a:solidFill>
              </a:rPr>
              <a:t>My Experience</a:t>
            </a:r>
          </a:p>
        </p:txBody>
      </p:sp>
      <p:sp>
        <p:nvSpPr>
          <p:cNvPr id="4" name="Content Placeholder 3">
            <a:extLst>
              <a:ext uri="{FF2B5EF4-FFF2-40B4-BE49-F238E27FC236}">
                <a16:creationId xmlns:a16="http://schemas.microsoft.com/office/drawing/2014/main" id="{1A70DE65-5810-4DA3-B4FB-DB1CF20987FC}"/>
              </a:ext>
            </a:extLst>
          </p:cNvPr>
          <p:cNvSpPr>
            <a:spLocks noGrp="1"/>
          </p:cNvSpPr>
          <p:nvPr>
            <p:ph sz="half" idx="2"/>
          </p:nvPr>
        </p:nvSpPr>
        <p:spPr>
          <a:xfrm>
            <a:off x="303242" y="2039770"/>
            <a:ext cx="4996923" cy="4361030"/>
          </a:xfrm>
        </p:spPr>
        <p:txBody>
          <a:bodyPr>
            <a:normAutofit/>
          </a:bodyPr>
          <a:lstStyle/>
          <a:p>
            <a:pPr lvl="1">
              <a:lnSpc>
                <a:spcPct val="90000"/>
              </a:lnSpc>
            </a:pPr>
            <a:r>
              <a:rPr lang="en-US" sz="2800" dirty="0"/>
              <a:t>Give</a:t>
            </a:r>
            <a:r>
              <a:rPr lang="en-US" sz="3000" dirty="0"/>
              <a:t> a clear goal and understand the tasks</a:t>
            </a:r>
          </a:p>
          <a:p>
            <a:pPr lvl="1">
              <a:lnSpc>
                <a:spcPct val="90000"/>
              </a:lnSpc>
            </a:pPr>
            <a:r>
              <a:rPr lang="en-US" sz="3000" dirty="0"/>
              <a:t>Find people who have the personal skills to perform the tasks</a:t>
            </a:r>
            <a:endParaRPr lang="en-US" sz="3000" i="1" dirty="0"/>
          </a:p>
          <a:p>
            <a:pPr lvl="1">
              <a:lnSpc>
                <a:spcPct val="90000"/>
              </a:lnSpc>
            </a:pPr>
            <a:r>
              <a:rPr lang="en-US" sz="3000" dirty="0"/>
              <a:t>Give guidance focused on the objective</a:t>
            </a:r>
          </a:p>
          <a:p>
            <a:pPr lvl="1">
              <a:lnSpc>
                <a:spcPct val="90000"/>
              </a:lnSpc>
            </a:pPr>
            <a:r>
              <a:rPr lang="en-US" sz="3000" dirty="0"/>
              <a:t>Encourage them to use their abilities</a:t>
            </a:r>
          </a:p>
        </p:txBody>
      </p:sp>
      <p:sp>
        <p:nvSpPr>
          <p:cNvPr id="5" name="Text Placeholder 4">
            <a:extLst>
              <a:ext uri="{FF2B5EF4-FFF2-40B4-BE49-F238E27FC236}">
                <a16:creationId xmlns:a16="http://schemas.microsoft.com/office/drawing/2014/main" id="{F5B8E0F8-26E3-49BB-A161-6877957239E5}"/>
              </a:ext>
            </a:extLst>
          </p:cNvPr>
          <p:cNvSpPr>
            <a:spLocks noGrp="1"/>
          </p:cNvSpPr>
          <p:nvPr>
            <p:ph type="body" sz="quarter" idx="3"/>
          </p:nvPr>
        </p:nvSpPr>
        <p:spPr>
          <a:xfrm>
            <a:off x="6338601" y="1396303"/>
            <a:ext cx="4722813" cy="576262"/>
          </a:xfrm>
        </p:spPr>
        <p:txBody>
          <a:bodyPr/>
          <a:lstStyle/>
          <a:p>
            <a:pPr algn="ctr"/>
            <a:r>
              <a:rPr lang="en-US" sz="3200" u="sng" dirty="0">
                <a:solidFill>
                  <a:srgbClr val="FFFF00"/>
                </a:solidFill>
              </a:rPr>
              <a:t>Lord’s Method</a:t>
            </a:r>
          </a:p>
        </p:txBody>
      </p:sp>
      <p:sp>
        <p:nvSpPr>
          <p:cNvPr id="6" name="Content Placeholder 5">
            <a:extLst>
              <a:ext uri="{FF2B5EF4-FFF2-40B4-BE49-F238E27FC236}">
                <a16:creationId xmlns:a16="http://schemas.microsoft.com/office/drawing/2014/main" id="{97EF1B5B-7CCB-4572-8BED-565FD6A6BB30}"/>
              </a:ext>
            </a:extLst>
          </p:cNvPr>
          <p:cNvSpPr>
            <a:spLocks noGrp="1"/>
          </p:cNvSpPr>
          <p:nvPr>
            <p:ph sz="quarter" idx="4"/>
          </p:nvPr>
        </p:nvSpPr>
        <p:spPr>
          <a:xfrm>
            <a:off x="6066081" y="2039769"/>
            <a:ext cx="4995334" cy="4099773"/>
          </a:xfrm>
        </p:spPr>
        <p:txBody>
          <a:bodyPr>
            <a:noAutofit/>
          </a:bodyPr>
          <a:lstStyle/>
          <a:p>
            <a:r>
              <a:rPr lang="en-US" sz="2800" dirty="0"/>
              <a:t>Go into all the world… </a:t>
            </a:r>
            <a:r>
              <a:rPr lang="en-US" sz="2800" dirty="0">
                <a:solidFill>
                  <a:srgbClr val="FFFF00"/>
                </a:solidFill>
              </a:rPr>
              <a:t>[Matthew 28:18-20]</a:t>
            </a:r>
          </a:p>
          <a:p>
            <a:r>
              <a:rPr lang="en-US" sz="2800" dirty="0"/>
              <a:t>The Lord adds to the church and equips each with gifts to accomplish the task </a:t>
            </a:r>
            <a:r>
              <a:rPr lang="en-US" sz="2800" dirty="0">
                <a:solidFill>
                  <a:srgbClr val="FFFF00"/>
                </a:solidFill>
              </a:rPr>
              <a:t>[Acts 2:47; 1 Corinthians 12:11]</a:t>
            </a:r>
          </a:p>
          <a:p>
            <a:r>
              <a:rPr lang="en-US" sz="2800" dirty="0"/>
              <a:t>The Holy Spirit gives guidance and encouragement </a:t>
            </a:r>
            <a:r>
              <a:rPr lang="en-US" sz="2800" dirty="0">
                <a:solidFill>
                  <a:srgbClr val="FFFF00"/>
                </a:solidFill>
              </a:rPr>
              <a:t>[John 14: 15-28]</a:t>
            </a:r>
          </a:p>
        </p:txBody>
      </p:sp>
    </p:spTree>
    <p:extLst>
      <p:ext uri="{BB962C8B-B14F-4D97-AF65-F5344CB8AC3E}">
        <p14:creationId xmlns:p14="http://schemas.microsoft.com/office/powerpoint/2010/main" val="1154276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04659-8A7C-4F39-B102-81F4AE5F0FDF}"/>
              </a:ext>
            </a:extLst>
          </p:cNvPr>
          <p:cNvSpPr>
            <a:spLocks noGrp="1"/>
          </p:cNvSpPr>
          <p:nvPr>
            <p:ph type="title"/>
          </p:nvPr>
        </p:nvSpPr>
        <p:spPr>
          <a:xfrm>
            <a:off x="732454" y="2074508"/>
            <a:ext cx="10131425" cy="2394856"/>
          </a:xfrm>
        </p:spPr>
        <p:txBody>
          <a:bodyPr>
            <a:normAutofit/>
          </a:bodyPr>
          <a:lstStyle/>
          <a:p>
            <a:pPr algn="ctr"/>
            <a:r>
              <a:rPr lang="en-US" dirty="0"/>
              <a:t>This reinforces the foundational principle that Jesus is the </a:t>
            </a:r>
            <a:r>
              <a:rPr lang="en-US" u="sng" dirty="0"/>
              <a:t>living</a:t>
            </a:r>
            <a:r>
              <a:rPr lang="en-US" dirty="0"/>
              <a:t>, </a:t>
            </a:r>
            <a:r>
              <a:rPr lang="en-US" u="sng" dirty="0"/>
              <a:t>active</a:t>
            </a:r>
            <a:r>
              <a:rPr lang="en-US" dirty="0"/>
              <a:t> head of the church</a:t>
            </a:r>
          </a:p>
        </p:txBody>
      </p:sp>
    </p:spTree>
    <p:extLst>
      <p:ext uri="{BB962C8B-B14F-4D97-AF65-F5344CB8AC3E}">
        <p14:creationId xmlns:p14="http://schemas.microsoft.com/office/powerpoint/2010/main" val="4273275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5E562-8C7D-42D9-8F11-31EBE0789CF1}"/>
              </a:ext>
            </a:extLst>
          </p:cNvPr>
          <p:cNvSpPr>
            <a:spLocks noGrp="1"/>
          </p:cNvSpPr>
          <p:nvPr>
            <p:ph type="title"/>
          </p:nvPr>
        </p:nvSpPr>
        <p:spPr>
          <a:xfrm>
            <a:off x="685801" y="310435"/>
            <a:ext cx="10398966" cy="794327"/>
          </a:xfrm>
        </p:spPr>
        <p:txBody>
          <a:bodyPr>
            <a:noAutofit/>
          </a:bodyPr>
          <a:lstStyle/>
          <a:p>
            <a:r>
              <a:rPr lang="en-US" sz="4000" dirty="0"/>
              <a:t>What have I learned about my role as an elder?</a:t>
            </a:r>
          </a:p>
        </p:txBody>
      </p:sp>
      <p:sp>
        <p:nvSpPr>
          <p:cNvPr id="3" name="Content Placeholder 2">
            <a:extLst>
              <a:ext uri="{FF2B5EF4-FFF2-40B4-BE49-F238E27FC236}">
                <a16:creationId xmlns:a16="http://schemas.microsoft.com/office/drawing/2014/main" id="{96314982-E1C9-405E-8FF8-80B8DFC92BF0}"/>
              </a:ext>
            </a:extLst>
          </p:cNvPr>
          <p:cNvSpPr>
            <a:spLocks noGrp="1"/>
          </p:cNvSpPr>
          <p:nvPr>
            <p:ph idx="1"/>
          </p:nvPr>
        </p:nvSpPr>
        <p:spPr>
          <a:xfrm>
            <a:off x="685800" y="1423664"/>
            <a:ext cx="10131425" cy="4417299"/>
          </a:xfrm>
        </p:spPr>
        <p:txBody>
          <a:bodyPr>
            <a:normAutofit fontScale="92500" lnSpcReduction="10000"/>
          </a:bodyPr>
          <a:lstStyle/>
          <a:p>
            <a:r>
              <a:rPr lang="en-US" dirty="0"/>
              <a:t>I have learned what I am not</a:t>
            </a:r>
          </a:p>
          <a:p>
            <a:r>
              <a:rPr lang="en-US" dirty="0"/>
              <a:t>I cannot offer a vision other than the one given by Jesus</a:t>
            </a:r>
          </a:p>
          <a:p>
            <a:r>
              <a:rPr lang="en-US" dirty="0"/>
              <a:t>I cannot </a:t>
            </a:r>
            <a:r>
              <a:rPr lang="en-US" u="sng" dirty="0"/>
              <a:t>give</a:t>
            </a:r>
            <a:r>
              <a:rPr lang="en-US" dirty="0"/>
              <a:t> you gifts</a:t>
            </a:r>
          </a:p>
          <a:p>
            <a:r>
              <a:rPr lang="en-US" dirty="0"/>
              <a:t>I cannot determine if you have value because we all have value</a:t>
            </a:r>
          </a:p>
          <a:p>
            <a:r>
              <a:rPr lang="en-US" dirty="0"/>
              <a:t>I am not the head of the church</a:t>
            </a:r>
          </a:p>
        </p:txBody>
      </p:sp>
    </p:spTree>
    <p:extLst>
      <p:ext uri="{BB962C8B-B14F-4D97-AF65-F5344CB8AC3E}">
        <p14:creationId xmlns:p14="http://schemas.microsoft.com/office/powerpoint/2010/main" val="772209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2F321-0E41-4163-9484-096EF8C383F6}"/>
              </a:ext>
            </a:extLst>
          </p:cNvPr>
          <p:cNvSpPr>
            <a:spLocks noGrp="1"/>
          </p:cNvSpPr>
          <p:nvPr>
            <p:ph type="title"/>
          </p:nvPr>
        </p:nvSpPr>
        <p:spPr/>
        <p:txBody>
          <a:bodyPr>
            <a:normAutofit fontScale="90000"/>
          </a:bodyPr>
          <a:lstStyle/>
          <a:p>
            <a:r>
              <a:rPr lang="en-US" dirty="0"/>
              <a:t>New understanding</a:t>
            </a:r>
          </a:p>
        </p:txBody>
      </p:sp>
      <p:sp>
        <p:nvSpPr>
          <p:cNvPr id="3" name="Content Placeholder 2">
            <a:extLst>
              <a:ext uri="{FF2B5EF4-FFF2-40B4-BE49-F238E27FC236}">
                <a16:creationId xmlns:a16="http://schemas.microsoft.com/office/drawing/2014/main" id="{6EC985FD-9418-48A5-BF72-21AA5725D7E9}"/>
              </a:ext>
            </a:extLst>
          </p:cNvPr>
          <p:cNvSpPr>
            <a:spLocks noGrp="1"/>
          </p:cNvSpPr>
          <p:nvPr>
            <p:ph idx="1"/>
          </p:nvPr>
        </p:nvSpPr>
        <p:spPr>
          <a:xfrm>
            <a:off x="685800" y="1423664"/>
            <a:ext cx="10131425" cy="4809185"/>
          </a:xfrm>
        </p:spPr>
        <p:txBody>
          <a:bodyPr>
            <a:normAutofit fontScale="85000" lnSpcReduction="20000"/>
          </a:bodyPr>
          <a:lstStyle/>
          <a:p>
            <a:r>
              <a:rPr lang="en-US" dirty="0"/>
              <a:t>Our Savior has given all of us a vision and tasks </a:t>
            </a:r>
            <a:r>
              <a:rPr lang="en-US" dirty="0">
                <a:solidFill>
                  <a:srgbClr val="FFFF00"/>
                </a:solidFill>
              </a:rPr>
              <a:t>[Matthew 28:18-20]</a:t>
            </a:r>
          </a:p>
          <a:p>
            <a:r>
              <a:rPr lang="en-US" dirty="0"/>
              <a:t>Our Savior has given every believer gifts to execute His vision </a:t>
            </a:r>
            <a:r>
              <a:rPr lang="en-US" dirty="0">
                <a:solidFill>
                  <a:srgbClr val="FFFF00"/>
                </a:solidFill>
              </a:rPr>
              <a:t>[Matthew 25:14-30; </a:t>
            </a:r>
            <a:r>
              <a:rPr lang="en-US" sz="4000" dirty="0">
                <a:solidFill>
                  <a:srgbClr val="FFFF00"/>
                </a:solidFill>
              </a:rPr>
              <a:t>1 Corinthians 12:11]</a:t>
            </a:r>
            <a:endParaRPr lang="en-US" dirty="0"/>
          </a:p>
          <a:p>
            <a:r>
              <a:rPr lang="en-US" dirty="0"/>
              <a:t>Our Savior has given every believer power, in the Holy Spirit, to use those gifts to </a:t>
            </a:r>
            <a:r>
              <a:rPr lang="en-US"/>
              <a:t>perform those tasks. </a:t>
            </a:r>
            <a:r>
              <a:rPr lang="en-US" dirty="0">
                <a:solidFill>
                  <a:srgbClr val="FFFF00"/>
                </a:solidFill>
              </a:rPr>
              <a:t>[</a:t>
            </a:r>
            <a:r>
              <a:rPr lang="en-US" sz="4000" dirty="0">
                <a:solidFill>
                  <a:srgbClr val="FFFF00"/>
                </a:solidFill>
              </a:rPr>
              <a:t>John 14: 15-28]</a:t>
            </a:r>
            <a:endParaRPr lang="en-US" dirty="0"/>
          </a:p>
          <a:p>
            <a:r>
              <a:rPr lang="en-US" dirty="0"/>
              <a:t>Our Savior has assembled groups of believers together to work as a body to accomplish for God’s glory. </a:t>
            </a:r>
            <a:r>
              <a:rPr lang="en-US" dirty="0">
                <a:solidFill>
                  <a:srgbClr val="FFFF00"/>
                </a:solidFill>
              </a:rPr>
              <a:t>[Romans 12: 3-8]</a:t>
            </a:r>
          </a:p>
        </p:txBody>
      </p:sp>
    </p:spTree>
    <p:extLst>
      <p:ext uri="{BB962C8B-B14F-4D97-AF65-F5344CB8AC3E}">
        <p14:creationId xmlns:p14="http://schemas.microsoft.com/office/powerpoint/2010/main" val="938620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6A0BB-1F70-4C55-95C8-938D0394BA49}"/>
              </a:ext>
            </a:extLst>
          </p:cNvPr>
          <p:cNvSpPr>
            <a:spLocks noGrp="1"/>
          </p:cNvSpPr>
          <p:nvPr>
            <p:ph type="title"/>
          </p:nvPr>
        </p:nvSpPr>
        <p:spPr/>
        <p:txBody>
          <a:bodyPr>
            <a:normAutofit fontScale="90000"/>
          </a:bodyPr>
          <a:lstStyle/>
          <a:p>
            <a:r>
              <a:rPr lang="en-US" dirty="0"/>
              <a:t>Easy to understand, difficult to implement</a:t>
            </a:r>
          </a:p>
        </p:txBody>
      </p:sp>
      <p:sp>
        <p:nvSpPr>
          <p:cNvPr id="3" name="Content Placeholder 2">
            <a:extLst>
              <a:ext uri="{FF2B5EF4-FFF2-40B4-BE49-F238E27FC236}">
                <a16:creationId xmlns:a16="http://schemas.microsoft.com/office/drawing/2014/main" id="{983B2FBB-B689-446F-BF90-503B387F714B}"/>
              </a:ext>
            </a:extLst>
          </p:cNvPr>
          <p:cNvSpPr>
            <a:spLocks noGrp="1"/>
          </p:cNvSpPr>
          <p:nvPr>
            <p:ph idx="1"/>
          </p:nvPr>
        </p:nvSpPr>
        <p:spPr/>
        <p:txBody>
          <a:bodyPr>
            <a:normAutofit fontScale="77500" lnSpcReduction="20000"/>
          </a:bodyPr>
          <a:lstStyle/>
          <a:p>
            <a:r>
              <a:rPr lang="en-US" dirty="0"/>
              <a:t>What about </a:t>
            </a:r>
            <a:r>
              <a:rPr lang="en-US" dirty="0">
                <a:solidFill>
                  <a:srgbClr val="FFFF00"/>
                </a:solidFill>
              </a:rPr>
              <a:t>Hebrews 13:17?</a:t>
            </a:r>
          </a:p>
          <a:p>
            <a:r>
              <a:rPr lang="en-US" b="0" i="1" baseline="30000" dirty="0">
                <a:effectLst/>
                <a:latin typeface="system-ui"/>
              </a:rPr>
              <a:t>17</a:t>
            </a:r>
            <a:r>
              <a:rPr lang="en-US" b="0" i="1" dirty="0">
                <a:effectLst/>
                <a:latin typeface="system-ui"/>
              </a:rPr>
              <a:t>Have confidence in your leaders and submit to their </a:t>
            </a:r>
            <a:r>
              <a:rPr lang="en-US" i="1" dirty="0">
                <a:effectLst/>
                <a:latin typeface="system-ui"/>
              </a:rPr>
              <a:t>authority</a:t>
            </a:r>
            <a:r>
              <a:rPr lang="en-US" b="0" i="1" dirty="0">
                <a:effectLst/>
                <a:latin typeface="system-ui"/>
              </a:rPr>
              <a:t>, because they keep watch over you as those who must give an account. Do this so that their work will be a joy, not a burden, for that would be of no benefit to you.</a:t>
            </a:r>
          </a:p>
          <a:p>
            <a:r>
              <a:rPr lang="en-US" i="1" dirty="0">
                <a:latin typeface="system-ui"/>
              </a:rPr>
              <a:t>What about the hiring of “paid staff”?</a:t>
            </a:r>
          </a:p>
          <a:p>
            <a:r>
              <a:rPr lang="en-US" i="1" dirty="0">
                <a:latin typeface="system-ui"/>
              </a:rPr>
              <a:t>For me, we must all seek to understand the challenge to implement.</a:t>
            </a:r>
            <a:endParaRPr lang="en-US" i="1" dirty="0"/>
          </a:p>
        </p:txBody>
      </p:sp>
    </p:spTree>
    <p:extLst>
      <p:ext uri="{BB962C8B-B14F-4D97-AF65-F5344CB8AC3E}">
        <p14:creationId xmlns:p14="http://schemas.microsoft.com/office/powerpoint/2010/main" val="2082814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09064E-BAB4-4DFC-AB89-2B550CB16B35}"/>
              </a:ext>
            </a:extLst>
          </p:cNvPr>
          <p:cNvSpPr>
            <a:spLocks noGrp="1"/>
          </p:cNvSpPr>
          <p:nvPr>
            <p:ph idx="1"/>
          </p:nvPr>
        </p:nvSpPr>
        <p:spPr>
          <a:xfrm>
            <a:off x="1514139" y="1453578"/>
            <a:ext cx="8135469" cy="3849942"/>
          </a:xfrm>
        </p:spPr>
        <p:txBody>
          <a:bodyPr>
            <a:normAutofit/>
          </a:bodyPr>
          <a:lstStyle/>
          <a:p>
            <a:pPr marL="0" indent="0">
              <a:buNone/>
            </a:pPr>
            <a:r>
              <a:rPr lang="en-US" sz="5400" i="1" dirty="0">
                <a:solidFill>
                  <a:schemeClr val="accent5">
                    <a:lumMod val="20000"/>
                    <a:lumOff val="80000"/>
                  </a:schemeClr>
                </a:solidFill>
                <a:latin typeface="Bahnschrift Light Condensed" panose="020B0502040204020203" pitchFamily="34" charset="0"/>
              </a:rPr>
              <a:t>Be courageous in heart,</a:t>
            </a:r>
          </a:p>
          <a:p>
            <a:pPr marL="0" indent="0">
              <a:buNone/>
            </a:pPr>
            <a:r>
              <a:rPr lang="en-US" sz="5400" i="1" dirty="0">
                <a:solidFill>
                  <a:schemeClr val="accent5">
                    <a:lumMod val="20000"/>
                    <a:lumOff val="80000"/>
                  </a:schemeClr>
                </a:solidFill>
                <a:latin typeface="Bahnschrift Light Condensed" panose="020B0502040204020203" pitchFamily="34" charset="0"/>
              </a:rPr>
              <a:t>Strong in action and endurance,</a:t>
            </a:r>
          </a:p>
          <a:p>
            <a:pPr marL="0" indent="0">
              <a:buNone/>
            </a:pPr>
            <a:r>
              <a:rPr lang="en-US" sz="5400" i="1" dirty="0">
                <a:solidFill>
                  <a:schemeClr val="accent5">
                    <a:lumMod val="20000"/>
                    <a:lumOff val="80000"/>
                  </a:schemeClr>
                </a:solidFill>
                <a:latin typeface="Bahnschrift Light Condensed" panose="020B0502040204020203" pitchFamily="34" charset="0"/>
              </a:rPr>
              <a:t>Gentle in thought and speech</a:t>
            </a:r>
          </a:p>
        </p:txBody>
      </p:sp>
    </p:spTree>
    <p:extLst>
      <p:ext uri="{BB962C8B-B14F-4D97-AF65-F5344CB8AC3E}">
        <p14:creationId xmlns:p14="http://schemas.microsoft.com/office/powerpoint/2010/main" val="93284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67000">
              <a:srgbClr val="002060"/>
            </a:gs>
            <a:gs pos="86000">
              <a:schemeClr val="accent2">
                <a:lumMod val="75000"/>
              </a:schemeClr>
            </a:gs>
            <a:gs pos="96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9ED4-2CF5-4130-9055-E19C0C07BD64}"/>
              </a:ext>
            </a:extLst>
          </p:cNvPr>
          <p:cNvSpPr>
            <a:spLocks noGrp="1"/>
          </p:cNvSpPr>
          <p:nvPr>
            <p:ph type="ctrTitle"/>
          </p:nvPr>
        </p:nvSpPr>
        <p:spPr>
          <a:xfrm>
            <a:off x="2286000" y="1964267"/>
            <a:ext cx="8874125" cy="2421464"/>
          </a:xfrm>
        </p:spPr>
        <p:txBody>
          <a:bodyPr>
            <a:normAutofit fontScale="90000"/>
          </a:bodyPr>
          <a:lstStyle/>
          <a:p>
            <a:r>
              <a:rPr lang="en-US" sz="6000" b="1" cap="small" dirty="0">
                <a:solidFill>
                  <a:srgbClr val="FFFF00"/>
                </a:solidFill>
                <a:latin typeface="Arial Nova" panose="020B0504020202020204" pitchFamily="34" charset="0"/>
              </a:rPr>
              <a:t>An Exploration of Authority and Leadership</a:t>
            </a:r>
          </a:p>
        </p:txBody>
      </p:sp>
      <p:sp>
        <p:nvSpPr>
          <p:cNvPr id="3" name="Subtitle 2">
            <a:extLst>
              <a:ext uri="{FF2B5EF4-FFF2-40B4-BE49-F238E27FC236}">
                <a16:creationId xmlns:a16="http://schemas.microsoft.com/office/drawing/2014/main" id="{638F20D2-4B89-4B74-BDBD-1DEB86E23A55}"/>
              </a:ext>
            </a:extLst>
          </p:cNvPr>
          <p:cNvSpPr>
            <a:spLocks noGrp="1"/>
          </p:cNvSpPr>
          <p:nvPr>
            <p:ph type="subTitle" idx="1"/>
          </p:nvPr>
        </p:nvSpPr>
        <p:spPr>
          <a:xfrm>
            <a:off x="3962399" y="4385732"/>
            <a:ext cx="7197726" cy="2187788"/>
          </a:xfrm>
        </p:spPr>
        <p:txBody>
          <a:bodyPr>
            <a:normAutofit fontScale="92500" lnSpcReduction="10000"/>
          </a:bodyPr>
          <a:lstStyle/>
          <a:p>
            <a:r>
              <a:rPr lang="en-US" sz="4000" b="1" i="1" cap="small" dirty="0">
                <a:solidFill>
                  <a:srgbClr val="FFFF00"/>
                </a:solidFill>
              </a:rPr>
              <a:t>Gifts and the makeup of the Church Part II </a:t>
            </a:r>
          </a:p>
          <a:p>
            <a:r>
              <a:rPr lang="en-US" sz="3200" b="1" i="1" cap="small" dirty="0"/>
              <a:t>Central Adult Class </a:t>
            </a:r>
          </a:p>
          <a:p>
            <a:r>
              <a:rPr lang="en-US" sz="3200" b="1" i="1" cap="small" dirty="0"/>
              <a:t>28 March 2021</a:t>
            </a:r>
          </a:p>
        </p:txBody>
      </p:sp>
    </p:spTree>
    <p:extLst>
      <p:ext uri="{BB962C8B-B14F-4D97-AF65-F5344CB8AC3E}">
        <p14:creationId xmlns:p14="http://schemas.microsoft.com/office/powerpoint/2010/main" val="2884963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CF9A0-A0AF-4B8A-AB0D-58682A84B683}"/>
              </a:ext>
            </a:extLst>
          </p:cNvPr>
          <p:cNvSpPr>
            <a:spLocks noGrp="1"/>
          </p:cNvSpPr>
          <p:nvPr>
            <p:ph type="title"/>
          </p:nvPr>
        </p:nvSpPr>
        <p:spPr>
          <a:xfrm>
            <a:off x="685801" y="609600"/>
            <a:ext cx="10131425" cy="824345"/>
          </a:xfrm>
        </p:spPr>
        <p:txBody>
          <a:bodyPr anchor="t"/>
          <a:lstStyle/>
          <a:p>
            <a:r>
              <a:rPr lang="en-US" dirty="0"/>
              <a:t>Welcome to class</a:t>
            </a:r>
          </a:p>
        </p:txBody>
      </p:sp>
      <p:sp>
        <p:nvSpPr>
          <p:cNvPr id="3" name="Content Placeholder 2">
            <a:extLst>
              <a:ext uri="{FF2B5EF4-FFF2-40B4-BE49-F238E27FC236}">
                <a16:creationId xmlns:a16="http://schemas.microsoft.com/office/drawing/2014/main" id="{9B1B6FE7-53D3-4D47-A146-6DFF50F4BDDA}"/>
              </a:ext>
            </a:extLst>
          </p:cNvPr>
          <p:cNvSpPr>
            <a:spLocks noGrp="1"/>
          </p:cNvSpPr>
          <p:nvPr>
            <p:ph idx="1"/>
          </p:nvPr>
        </p:nvSpPr>
        <p:spPr/>
        <p:txBody>
          <a:bodyPr>
            <a:normAutofit fontScale="92500" lnSpcReduction="10000"/>
          </a:bodyPr>
          <a:lstStyle/>
          <a:p>
            <a:pPr marL="0" indent="0" algn="ctr">
              <a:buNone/>
            </a:pPr>
            <a:r>
              <a:rPr lang="en-US" dirty="0"/>
              <a:t>Email Address:  </a:t>
            </a:r>
            <a:r>
              <a:rPr lang="en-US" dirty="0">
                <a:hlinkClick r:id="rId3">
                  <a:extLst>
                    <a:ext uri="{A12FA001-AC4F-418D-AE19-62706E023703}">
                      <ahyp:hlinkClr xmlns:ahyp="http://schemas.microsoft.com/office/drawing/2018/hyperlinkcolor" val="tx"/>
                    </a:ext>
                  </a:extLst>
                </a:hlinkClick>
              </a:rPr>
              <a:t>Robert.L.Wade@knology.net</a:t>
            </a:r>
            <a:endParaRPr lang="en-US" dirty="0"/>
          </a:p>
          <a:p>
            <a:pPr marL="0" indent="0" algn="ctr">
              <a:buNone/>
            </a:pPr>
            <a:r>
              <a:rPr lang="en-US" dirty="0"/>
              <a:t>Phone number: 256-651-8416</a:t>
            </a:r>
          </a:p>
          <a:p>
            <a:pPr marL="457200" lvl="1" indent="0" algn="ctr">
              <a:buNone/>
            </a:pPr>
            <a:endParaRPr lang="en-US" dirty="0">
              <a:solidFill>
                <a:srgbClr val="FFFF00"/>
              </a:solidFill>
            </a:endParaRPr>
          </a:p>
          <a:p>
            <a:pPr marL="457200" lvl="1" indent="0" algn="ctr">
              <a:buNone/>
            </a:pPr>
            <a:endParaRPr lang="en-US" dirty="0">
              <a:solidFill>
                <a:srgbClr val="FFFF00"/>
              </a:solidFill>
            </a:endParaRPr>
          </a:p>
          <a:p>
            <a:pPr marL="457200" lvl="1" indent="0" algn="ctr">
              <a:buNone/>
            </a:pPr>
            <a:r>
              <a:rPr lang="en-US" sz="4300" dirty="0">
                <a:solidFill>
                  <a:srgbClr val="FFFF00"/>
                </a:solidFill>
              </a:rPr>
              <a:t>Put your full name on any communication, especially the first communication</a:t>
            </a:r>
          </a:p>
        </p:txBody>
      </p:sp>
    </p:spTree>
    <p:extLst>
      <p:ext uri="{BB962C8B-B14F-4D97-AF65-F5344CB8AC3E}">
        <p14:creationId xmlns:p14="http://schemas.microsoft.com/office/powerpoint/2010/main" val="1788490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6C4E-DC77-49B6-BDDA-65BF3A3D37AC}"/>
              </a:ext>
            </a:extLst>
          </p:cNvPr>
          <p:cNvSpPr>
            <a:spLocks noGrp="1"/>
          </p:cNvSpPr>
          <p:nvPr>
            <p:ph type="title"/>
          </p:nvPr>
        </p:nvSpPr>
        <p:spPr>
          <a:xfrm>
            <a:off x="685801" y="119403"/>
            <a:ext cx="10131425" cy="1456267"/>
          </a:xfrm>
        </p:spPr>
        <p:txBody>
          <a:bodyPr anchor="t">
            <a:normAutofit/>
          </a:bodyPr>
          <a:lstStyle/>
          <a:p>
            <a:r>
              <a:rPr lang="en-US" dirty="0"/>
              <a:t>Foundational understanding (so far)</a:t>
            </a:r>
            <a:br>
              <a:rPr lang="en-US" dirty="0"/>
            </a:br>
            <a:r>
              <a:rPr lang="en-US" sz="4000" dirty="0"/>
              <a:t>Week 1 (28 February)</a:t>
            </a:r>
            <a:endParaRPr lang="en-US" dirty="0"/>
          </a:p>
        </p:txBody>
      </p:sp>
      <p:sp>
        <p:nvSpPr>
          <p:cNvPr id="3" name="Content Placeholder 2">
            <a:extLst>
              <a:ext uri="{FF2B5EF4-FFF2-40B4-BE49-F238E27FC236}">
                <a16:creationId xmlns:a16="http://schemas.microsoft.com/office/drawing/2014/main" id="{CC034949-FFB6-44CB-B49F-DE1486633ADA}"/>
              </a:ext>
            </a:extLst>
          </p:cNvPr>
          <p:cNvSpPr>
            <a:spLocks noGrp="1"/>
          </p:cNvSpPr>
          <p:nvPr>
            <p:ph idx="1"/>
          </p:nvPr>
        </p:nvSpPr>
        <p:spPr>
          <a:xfrm>
            <a:off x="685801" y="2208056"/>
            <a:ext cx="10131425" cy="3649133"/>
          </a:xfrm>
        </p:spPr>
        <p:txBody>
          <a:bodyPr>
            <a:normAutofit fontScale="92500" lnSpcReduction="20000"/>
          </a:bodyPr>
          <a:lstStyle/>
          <a:p>
            <a:r>
              <a:rPr lang="en-US" dirty="0"/>
              <a:t>Jesus Christ is the </a:t>
            </a:r>
            <a:r>
              <a:rPr lang="en-US" i="1" dirty="0"/>
              <a:t>living, active </a:t>
            </a:r>
            <a:r>
              <a:rPr lang="en-US" dirty="0"/>
              <a:t>head of the church and has </a:t>
            </a:r>
            <a:r>
              <a:rPr lang="en-US" i="1" dirty="0"/>
              <a:t>all</a:t>
            </a:r>
            <a:r>
              <a:rPr lang="en-US" dirty="0"/>
              <a:t> authority </a:t>
            </a:r>
            <a:r>
              <a:rPr lang="en-US" dirty="0">
                <a:solidFill>
                  <a:srgbClr val="FFFF00"/>
                </a:solidFill>
              </a:rPr>
              <a:t>[Matthew 28:18]</a:t>
            </a:r>
          </a:p>
          <a:p>
            <a:r>
              <a:rPr lang="en-US" dirty="0"/>
              <a:t>We, as the church, are both individually and collectively submissive to His authority </a:t>
            </a:r>
            <a:r>
              <a:rPr lang="en-US" dirty="0">
                <a:solidFill>
                  <a:srgbClr val="FFFF00"/>
                </a:solidFill>
              </a:rPr>
              <a:t>[Ephesians 1:22; 5:23]</a:t>
            </a:r>
          </a:p>
          <a:p>
            <a:r>
              <a:rPr lang="en-US" dirty="0"/>
              <a:t>No one, beyond no one, stands in between any of us and Him. </a:t>
            </a:r>
            <a:r>
              <a:rPr lang="en-US" dirty="0">
                <a:solidFill>
                  <a:srgbClr val="FFFF00"/>
                </a:solidFill>
              </a:rPr>
              <a:t>[1 Timothy 2:5]</a:t>
            </a:r>
          </a:p>
        </p:txBody>
      </p:sp>
    </p:spTree>
    <p:extLst>
      <p:ext uri="{BB962C8B-B14F-4D97-AF65-F5344CB8AC3E}">
        <p14:creationId xmlns:p14="http://schemas.microsoft.com/office/powerpoint/2010/main" val="205237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6C4E-DC77-49B6-BDDA-65BF3A3D37AC}"/>
              </a:ext>
            </a:extLst>
          </p:cNvPr>
          <p:cNvSpPr>
            <a:spLocks noGrp="1"/>
          </p:cNvSpPr>
          <p:nvPr>
            <p:ph type="title"/>
          </p:nvPr>
        </p:nvSpPr>
        <p:spPr>
          <a:xfrm>
            <a:off x="685801" y="119403"/>
            <a:ext cx="10131425" cy="1456267"/>
          </a:xfrm>
        </p:spPr>
        <p:txBody>
          <a:bodyPr anchor="t">
            <a:normAutofit/>
          </a:bodyPr>
          <a:lstStyle/>
          <a:p>
            <a:r>
              <a:rPr lang="en-US" dirty="0"/>
              <a:t>Foundational understanding (so far)</a:t>
            </a:r>
            <a:br>
              <a:rPr lang="en-US" dirty="0"/>
            </a:br>
            <a:r>
              <a:rPr lang="en-US" sz="4000" dirty="0"/>
              <a:t>Week 2-3 (7, 14 March)</a:t>
            </a:r>
            <a:endParaRPr lang="en-US" dirty="0"/>
          </a:p>
        </p:txBody>
      </p:sp>
      <p:sp>
        <p:nvSpPr>
          <p:cNvPr id="3" name="Content Placeholder 2">
            <a:extLst>
              <a:ext uri="{FF2B5EF4-FFF2-40B4-BE49-F238E27FC236}">
                <a16:creationId xmlns:a16="http://schemas.microsoft.com/office/drawing/2014/main" id="{CC034949-FFB6-44CB-B49F-DE1486633ADA}"/>
              </a:ext>
            </a:extLst>
          </p:cNvPr>
          <p:cNvSpPr>
            <a:spLocks noGrp="1"/>
          </p:cNvSpPr>
          <p:nvPr>
            <p:ph idx="1"/>
          </p:nvPr>
        </p:nvSpPr>
        <p:spPr>
          <a:xfrm>
            <a:off x="685801" y="1743959"/>
            <a:ext cx="10131425" cy="4647415"/>
          </a:xfrm>
        </p:spPr>
        <p:txBody>
          <a:bodyPr>
            <a:normAutofit fontScale="85000" lnSpcReduction="20000"/>
          </a:bodyPr>
          <a:lstStyle/>
          <a:p>
            <a:r>
              <a:rPr lang="en-US" dirty="0"/>
              <a:t>Our objective is to build on the foundation of Jesus Christ, not on any person or group of people (church) in order to bring glory to our Lord.</a:t>
            </a:r>
          </a:p>
          <a:p>
            <a:r>
              <a:rPr lang="en-US" dirty="0"/>
              <a:t>We should strive to do as the Lord wants but remember that our motives to honor the Lord are more important than being right.</a:t>
            </a:r>
          </a:p>
          <a:p>
            <a:r>
              <a:rPr lang="en-US" dirty="0"/>
              <a:t>I grew up understanding that there are right ways.  And those not right are wrong.  I do not now believe that this is absolute.</a:t>
            </a:r>
          </a:p>
          <a:p>
            <a:r>
              <a:rPr lang="en-US" dirty="0"/>
              <a:t>Do not weep over a “shrunken temple”.</a:t>
            </a:r>
          </a:p>
        </p:txBody>
      </p:sp>
    </p:spTree>
    <p:extLst>
      <p:ext uri="{BB962C8B-B14F-4D97-AF65-F5344CB8AC3E}">
        <p14:creationId xmlns:p14="http://schemas.microsoft.com/office/powerpoint/2010/main" val="150918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B68F-2E32-4A02-95F2-1A84DCFAFB81}"/>
              </a:ext>
            </a:extLst>
          </p:cNvPr>
          <p:cNvSpPr>
            <a:spLocks noGrp="1"/>
          </p:cNvSpPr>
          <p:nvPr>
            <p:ph type="title"/>
          </p:nvPr>
        </p:nvSpPr>
        <p:spPr>
          <a:xfrm>
            <a:off x="732914" y="204249"/>
            <a:ext cx="6143423" cy="1456267"/>
          </a:xfrm>
        </p:spPr>
        <p:txBody>
          <a:bodyPr>
            <a:normAutofit/>
          </a:bodyPr>
          <a:lstStyle/>
          <a:p>
            <a:pPr>
              <a:lnSpc>
                <a:spcPct val="90000"/>
              </a:lnSpc>
            </a:pPr>
            <a:r>
              <a:rPr lang="en-US" dirty="0"/>
              <a:t>My personal leadership experience</a:t>
            </a:r>
          </a:p>
        </p:txBody>
      </p:sp>
      <p:sp>
        <p:nvSpPr>
          <p:cNvPr id="3" name="Content Placeholder 2">
            <a:extLst>
              <a:ext uri="{FF2B5EF4-FFF2-40B4-BE49-F238E27FC236}">
                <a16:creationId xmlns:a16="http://schemas.microsoft.com/office/drawing/2014/main" id="{4C8D7131-250C-4773-BC81-5EAEBFC7AFC7}"/>
              </a:ext>
            </a:extLst>
          </p:cNvPr>
          <p:cNvSpPr>
            <a:spLocks noGrp="1"/>
          </p:cNvSpPr>
          <p:nvPr>
            <p:ph idx="1"/>
          </p:nvPr>
        </p:nvSpPr>
        <p:spPr>
          <a:xfrm>
            <a:off x="708280" y="1610576"/>
            <a:ext cx="7884015" cy="4996267"/>
          </a:xfrm>
        </p:spPr>
        <p:txBody>
          <a:bodyPr>
            <a:noAutofit/>
          </a:bodyPr>
          <a:lstStyle/>
          <a:p>
            <a:pPr>
              <a:lnSpc>
                <a:spcPct val="90000"/>
              </a:lnSpc>
            </a:pPr>
            <a:r>
              <a:rPr lang="en-US" sz="3000" dirty="0"/>
              <a:t>Research and Development</a:t>
            </a:r>
          </a:p>
          <a:p>
            <a:pPr>
              <a:lnSpc>
                <a:spcPct val="90000"/>
              </a:lnSpc>
            </a:pPr>
            <a:r>
              <a:rPr lang="en-US" sz="3000" dirty="0"/>
              <a:t>High performing teams</a:t>
            </a:r>
          </a:p>
          <a:p>
            <a:pPr lvl="1">
              <a:lnSpc>
                <a:spcPct val="90000"/>
              </a:lnSpc>
            </a:pPr>
            <a:r>
              <a:rPr lang="en-US" sz="3000" dirty="0"/>
              <a:t>Give a clear goal and understand the tasks</a:t>
            </a:r>
          </a:p>
          <a:p>
            <a:pPr lvl="1">
              <a:lnSpc>
                <a:spcPct val="90000"/>
              </a:lnSpc>
            </a:pPr>
            <a:r>
              <a:rPr lang="en-US" sz="3000" dirty="0"/>
              <a:t>Find people who have the personal skills to perform the tasks</a:t>
            </a:r>
          </a:p>
          <a:p>
            <a:pPr lvl="2">
              <a:lnSpc>
                <a:spcPct val="90000"/>
              </a:lnSpc>
            </a:pPr>
            <a:r>
              <a:rPr lang="en-US" sz="3000" i="1" dirty="0"/>
              <a:t>Hire people smarter and better than you and be OK with it</a:t>
            </a:r>
          </a:p>
          <a:p>
            <a:pPr lvl="1">
              <a:lnSpc>
                <a:spcPct val="90000"/>
              </a:lnSpc>
            </a:pPr>
            <a:r>
              <a:rPr lang="en-US" sz="3000" dirty="0"/>
              <a:t>Give guidance focused on the objective</a:t>
            </a:r>
          </a:p>
          <a:p>
            <a:pPr lvl="1">
              <a:lnSpc>
                <a:spcPct val="90000"/>
              </a:lnSpc>
            </a:pPr>
            <a:r>
              <a:rPr lang="en-US" sz="3000" dirty="0"/>
              <a:t>Encourage them to use their abilities</a:t>
            </a:r>
          </a:p>
        </p:txBody>
      </p:sp>
      <p:pic>
        <p:nvPicPr>
          <p:cNvPr id="1028" name="Picture 4" descr="Image result for Gladiator Military Robot">
            <a:extLst>
              <a:ext uri="{FF2B5EF4-FFF2-40B4-BE49-F238E27FC236}">
                <a16:creationId xmlns:a16="http://schemas.microsoft.com/office/drawing/2014/main" id="{72BF6104-4211-40A8-ADAE-2160B4797D1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354" r="9843" b="-1"/>
          <a:stretch/>
        </p:blipFill>
        <p:spPr bwMode="auto">
          <a:xfrm>
            <a:off x="8888133" y="4144246"/>
            <a:ext cx="3302966" cy="2717299"/>
          </a:xfrm>
          <a:custGeom>
            <a:avLst/>
            <a:gdLst/>
            <a:ahLst/>
            <a:cxnLst/>
            <a:rect l="l" t="t" r="r" b="b"/>
            <a:pathLst>
              <a:path w="3039855" h="2500842">
                <a:moveTo>
                  <a:pt x="1663658" y="0"/>
                </a:moveTo>
                <a:cubicBezTo>
                  <a:pt x="2180490" y="0"/>
                  <a:pt x="2642278" y="235674"/>
                  <a:pt x="2947417" y="605417"/>
                </a:cubicBezTo>
                <a:lnTo>
                  <a:pt x="3039855" y="729032"/>
                </a:lnTo>
                <a:lnTo>
                  <a:pt x="3039855" y="2500842"/>
                </a:lnTo>
                <a:lnTo>
                  <a:pt x="226952" y="2500842"/>
                </a:lnTo>
                <a:lnTo>
                  <a:pt x="155401" y="2366679"/>
                </a:lnTo>
                <a:cubicBezTo>
                  <a:pt x="55691" y="2153127"/>
                  <a:pt x="0" y="1914896"/>
                  <a:pt x="0" y="1663658"/>
                </a:cubicBezTo>
                <a:cubicBezTo>
                  <a:pt x="0" y="744845"/>
                  <a:pt x="744845" y="0"/>
                  <a:pt x="1663658" y="0"/>
                </a:cubicBezTo>
                <a:close/>
              </a:path>
            </a:pathLst>
          </a:custGeom>
          <a:noFill/>
          <a:extLst>
            <a:ext uri="{909E8E84-426E-40DD-AFC4-6F175D3DCCD1}">
              <a14:hiddenFill xmlns:a14="http://schemas.microsoft.com/office/drawing/2010/main">
                <a:solidFill>
                  <a:srgbClr val="FFFFFF"/>
                </a:solidFill>
              </a14:hiddenFill>
            </a:ext>
          </a:extLst>
        </p:spPr>
      </p:pic>
      <p:grpSp>
        <p:nvGrpSpPr>
          <p:cNvPr id="246" name="Group 245">
            <a:extLst>
              <a:ext uri="{FF2B5EF4-FFF2-40B4-BE49-F238E27FC236}">
                <a16:creationId xmlns:a16="http://schemas.microsoft.com/office/drawing/2014/main" id="{58B25CAD-A790-499A-926B-116E10915E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1267604">
            <a:off x="8565602" y="3905595"/>
            <a:ext cx="3639934" cy="3163289"/>
            <a:chOff x="5281603" y="104899"/>
            <a:chExt cx="6910397" cy="6005491"/>
          </a:xfrm>
        </p:grpSpPr>
        <p:sp>
          <p:nvSpPr>
            <p:cNvPr id="247" name="Freeform 98">
              <a:extLst>
                <a:ext uri="{FF2B5EF4-FFF2-40B4-BE49-F238E27FC236}">
                  <a16:creationId xmlns:a16="http://schemas.microsoft.com/office/drawing/2014/main" id="{76E29510-9A59-43B9-BA40-BF403A9F6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8" name="Group 247">
              <a:extLst>
                <a:ext uri="{FF2B5EF4-FFF2-40B4-BE49-F238E27FC236}">
                  <a16:creationId xmlns:a16="http://schemas.microsoft.com/office/drawing/2014/main" id="{D41DCF14-C3EC-4A84-9BCB-CE73743063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249" name="Straight Connector 248">
                <a:extLst>
                  <a:ext uri="{FF2B5EF4-FFF2-40B4-BE49-F238E27FC236}">
                    <a16:creationId xmlns:a16="http://schemas.microsoft.com/office/drawing/2014/main" id="{323473CE-82AD-4D8D-A232-68772F8249A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6C67ADA3-E620-4348-8071-F9721E422B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221526D8-6171-42B9-BB1D-D4EBD07C93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D918272C-9574-485F-8DBA-E779254B6C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414CAA3E-D915-4597-85D4-DF416AF5399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8749FF6F-6DEA-46A3-A01C-82BD294181C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8853F97E-C428-43BB-903E-E63D7A05DE1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FD4EE22F-D9F6-499B-8595-2CA950937EB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0A598804-7127-47FC-8A02-C6E2FD0D7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12A35C24-2BAE-4314-BBF5-81A17F92E1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73A33BF9-E8C7-47A3-BFF6-5419153F72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B8707F62-2F29-4FF0-A976-55E19960036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a:extLst>
                  <a:ext uri="{FF2B5EF4-FFF2-40B4-BE49-F238E27FC236}">
                    <a16:creationId xmlns:a16="http://schemas.microsoft.com/office/drawing/2014/main" id="{3D9DB8BF-BBA2-4465-8B80-B354B3A5BA8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a:extLst>
                  <a:ext uri="{FF2B5EF4-FFF2-40B4-BE49-F238E27FC236}">
                    <a16:creationId xmlns:a16="http://schemas.microsoft.com/office/drawing/2014/main" id="{1C237BA7-462C-4ABE-B089-4C8938F821B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E14D5F33-8377-427F-B4D1-8B783BF48E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68114C18-86CF-412F-81BD-4856E83CDB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ECF1CFD5-877F-4D23-9186-ABBE6060582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FD718FB9-83BB-4BFB-ACF6-7D0A681BB7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99B007F5-E4FE-4A8F-813F-CC2740BD2E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41345DFB-742B-4F09-B75A-05377FD401E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7B4845AC-E70E-40A2-9491-05B2DBB92D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F4111F64-514D-4447-86EB-D6654552481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B20169F1-F2D1-4726-8423-DBB5FE0714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69F80247-CF53-4374-81E2-475BDD5210B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FA5F5D72-947B-414E-8FDD-BBA2BCB95B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a:extLst>
                  <a:ext uri="{FF2B5EF4-FFF2-40B4-BE49-F238E27FC236}">
                    <a16:creationId xmlns:a16="http://schemas.microsoft.com/office/drawing/2014/main" id="{C3AECE77-F2AF-4FCA-9C0E-A3E154EF49E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a:extLst>
                  <a:ext uri="{FF2B5EF4-FFF2-40B4-BE49-F238E27FC236}">
                    <a16:creationId xmlns:a16="http://schemas.microsoft.com/office/drawing/2014/main" id="{A357807F-7199-418E-A0A9-B64105ECD23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a:extLst>
                  <a:ext uri="{FF2B5EF4-FFF2-40B4-BE49-F238E27FC236}">
                    <a16:creationId xmlns:a16="http://schemas.microsoft.com/office/drawing/2014/main" id="{374400BB-9AFD-4FE0-890E-888B089C26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a:extLst>
                  <a:ext uri="{FF2B5EF4-FFF2-40B4-BE49-F238E27FC236}">
                    <a16:creationId xmlns:a16="http://schemas.microsoft.com/office/drawing/2014/main" id="{6B161EE8-5F23-490A-9728-F35D68DF906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a:extLst>
                  <a:ext uri="{FF2B5EF4-FFF2-40B4-BE49-F238E27FC236}">
                    <a16:creationId xmlns:a16="http://schemas.microsoft.com/office/drawing/2014/main" id="{EF4E71C7-716A-43DB-8B25-45D376E5D1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a:extLst>
                  <a:ext uri="{FF2B5EF4-FFF2-40B4-BE49-F238E27FC236}">
                    <a16:creationId xmlns:a16="http://schemas.microsoft.com/office/drawing/2014/main" id="{CCC85AEA-CCD1-4DF7-8916-0F72027ED7C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a:extLst>
                  <a:ext uri="{FF2B5EF4-FFF2-40B4-BE49-F238E27FC236}">
                    <a16:creationId xmlns:a16="http://schemas.microsoft.com/office/drawing/2014/main" id="{2135A1AE-41A5-4D62-8EDA-7E2AE30EF6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a:extLst>
                  <a:ext uri="{FF2B5EF4-FFF2-40B4-BE49-F238E27FC236}">
                    <a16:creationId xmlns:a16="http://schemas.microsoft.com/office/drawing/2014/main" id="{F3CFD903-54FF-40B5-8645-48F3E463AE9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2" name="Straight Connector 281">
                <a:extLst>
                  <a:ext uri="{FF2B5EF4-FFF2-40B4-BE49-F238E27FC236}">
                    <a16:creationId xmlns:a16="http://schemas.microsoft.com/office/drawing/2014/main" id="{250B0D3E-699D-4045-9BD5-B4CF69C20B2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a:extLst>
                  <a:ext uri="{FF2B5EF4-FFF2-40B4-BE49-F238E27FC236}">
                    <a16:creationId xmlns:a16="http://schemas.microsoft.com/office/drawing/2014/main" id="{B430A3E5-50DB-4A25-A497-A9AABF4CD8A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a:extLst>
                  <a:ext uri="{FF2B5EF4-FFF2-40B4-BE49-F238E27FC236}">
                    <a16:creationId xmlns:a16="http://schemas.microsoft.com/office/drawing/2014/main" id="{A1B0E32C-6B1D-4061-8FE9-49FE8F48E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a:extLst>
                  <a:ext uri="{FF2B5EF4-FFF2-40B4-BE49-F238E27FC236}">
                    <a16:creationId xmlns:a16="http://schemas.microsoft.com/office/drawing/2014/main" id="{5933DD09-EE89-4852-AAB4-7C42FEB01CF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a:extLst>
                  <a:ext uri="{FF2B5EF4-FFF2-40B4-BE49-F238E27FC236}">
                    <a16:creationId xmlns:a16="http://schemas.microsoft.com/office/drawing/2014/main" id="{211394FF-3D41-4AC3-BF43-D84C4453F9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a:extLst>
                  <a:ext uri="{FF2B5EF4-FFF2-40B4-BE49-F238E27FC236}">
                    <a16:creationId xmlns:a16="http://schemas.microsoft.com/office/drawing/2014/main" id="{8E419255-A9D6-42DD-A394-F5330A6F367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a:extLst>
                  <a:ext uri="{FF2B5EF4-FFF2-40B4-BE49-F238E27FC236}">
                    <a16:creationId xmlns:a16="http://schemas.microsoft.com/office/drawing/2014/main" id="{7B92B858-83FE-42E7-B526-734880D077C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a:extLst>
                  <a:ext uri="{FF2B5EF4-FFF2-40B4-BE49-F238E27FC236}">
                    <a16:creationId xmlns:a16="http://schemas.microsoft.com/office/drawing/2014/main" id="{1AC09C3A-8718-4FF6-89BE-385091356D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a:extLst>
                  <a:ext uri="{FF2B5EF4-FFF2-40B4-BE49-F238E27FC236}">
                    <a16:creationId xmlns:a16="http://schemas.microsoft.com/office/drawing/2014/main" id="{1ACA67A3-5C58-4B01-9A72-136D48845EF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a:extLst>
                  <a:ext uri="{FF2B5EF4-FFF2-40B4-BE49-F238E27FC236}">
                    <a16:creationId xmlns:a16="http://schemas.microsoft.com/office/drawing/2014/main" id="{9C479D8B-24CE-4B25-A4B4-1D411A4502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a:extLst>
                  <a:ext uri="{FF2B5EF4-FFF2-40B4-BE49-F238E27FC236}">
                    <a16:creationId xmlns:a16="http://schemas.microsoft.com/office/drawing/2014/main" id="{9BF48C75-7374-42F2-A159-526789C3430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a:extLst>
                  <a:ext uri="{FF2B5EF4-FFF2-40B4-BE49-F238E27FC236}">
                    <a16:creationId xmlns:a16="http://schemas.microsoft.com/office/drawing/2014/main" id="{D809A4AF-4DE5-4BEA-9D5A-A5236E9AF3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a:extLst>
                  <a:ext uri="{FF2B5EF4-FFF2-40B4-BE49-F238E27FC236}">
                    <a16:creationId xmlns:a16="http://schemas.microsoft.com/office/drawing/2014/main" id="{B3EF6033-DAB6-40AE-904A-9B445DBD6EF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a:extLst>
                  <a:ext uri="{FF2B5EF4-FFF2-40B4-BE49-F238E27FC236}">
                    <a16:creationId xmlns:a16="http://schemas.microsoft.com/office/drawing/2014/main" id="{B6FAF6D3-9004-48E4-9A1F-BF36CEF7C76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a:extLst>
                  <a:ext uri="{FF2B5EF4-FFF2-40B4-BE49-F238E27FC236}">
                    <a16:creationId xmlns:a16="http://schemas.microsoft.com/office/drawing/2014/main" id="{45BF9CAE-C7FC-4A40-83EC-8D4FA543E0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a:extLst>
                  <a:ext uri="{FF2B5EF4-FFF2-40B4-BE49-F238E27FC236}">
                    <a16:creationId xmlns:a16="http://schemas.microsoft.com/office/drawing/2014/main" id="{C9D1F7A5-8E54-4E36-9FBB-68F82877C2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a:extLst>
                  <a:ext uri="{FF2B5EF4-FFF2-40B4-BE49-F238E27FC236}">
                    <a16:creationId xmlns:a16="http://schemas.microsoft.com/office/drawing/2014/main" id="{2E9B55B9-3B64-43D0-B20B-63D1E69CE3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a:extLst>
                  <a:ext uri="{FF2B5EF4-FFF2-40B4-BE49-F238E27FC236}">
                    <a16:creationId xmlns:a16="http://schemas.microsoft.com/office/drawing/2014/main" id="{AD5DB75D-0B80-49D5-ABF8-FB393DC83B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a:extLst>
                  <a:ext uri="{FF2B5EF4-FFF2-40B4-BE49-F238E27FC236}">
                    <a16:creationId xmlns:a16="http://schemas.microsoft.com/office/drawing/2014/main" id="{F3F5F929-EAAF-471A-9E35-6DCDC3566C8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a:extLst>
                  <a:ext uri="{FF2B5EF4-FFF2-40B4-BE49-F238E27FC236}">
                    <a16:creationId xmlns:a16="http://schemas.microsoft.com/office/drawing/2014/main" id="{E4C2BEB3-0299-4A25-830D-6E2DF9FDC8D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a:extLst>
                  <a:ext uri="{FF2B5EF4-FFF2-40B4-BE49-F238E27FC236}">
                    <a16:creationId xmlns:a16="http://schemas.microsoft.com/office/drawing/2014/main" id="{04E342A0-615D-466D-9404-CA8BBCEEFC3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a:extLst>
                  <a:ext uri="{FF2B5EF4-FFF2-40B4-BE49-F238E27FC236}">
                    <a16:creationId xmlns:a16="http://schemas.microsoft.com/office/drawing/2014/main" id="{6BDFFE1C-1E19-4EF4-A1B2-204A04E341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4" name="Straight Connector 303">
                <a:extLst>
                  <a:ext uri="{FF2B5EF4-FFF2-40B4-BE49-F238E27FC236}">
                    <a16:creationId xmlns:a16="http://schemas.microsoft.com/office/drawing/2014/main" id="{6731123C-8680-4E7A-AF54-969919D30C5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5" name="Straight Connector 304">
                <a:extLst>
                  <a:ext uri="{FF2B5EF4-FFF2-40B4-BE49-F238E27FC236}">
                    <a16:creationId xmlns:a16="http://schemas.microsoft.com/office/drawing/2014/main" id="{8F1F0F71-5F67-496A-85EC-C8272FC6DE8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6" name="Straight Connector 305">
                <a:extLst>
                  <a:ext uri="{FF2B5EF4-FFF2-40B4-BE49-F238E27FC236}">
                    <a16:creationId xmlns:a16="http://schemas.microsoft.com/office/drawing/2014/main" id="{4EE0D13E-74B4-46D8-9CEB-993A9B02BB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a:extLst>
                  <a:ext uri="{FF2B5EF4-FFF2-40B4-BE49-F238E27FC236}">
                    <a16:creationId xmlns:a16="http://schemas.microsoft.com/office/drawing/2014/main" id="{BBC0AC4E-E40A-4D25-B178-B28024D5DB1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8" name="Straight Connector 307">
                <a:extLst>
                  <a:ext uri="{FF2B5EF4-FFF2-40B4-BE49-F238E27FC236}">
                    <a16:creationId xmlns:a16="http://schemas.microsoft.com/office/drawing/2014/main" id="{A143B7E6-35F6-4AAF-B75E-D0E3B1CC3BD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a:extLst>
                  <a:ext uri="{FF2B5EF4-FFF2-40B4-BE49-F238E27FC236}">
                    <a16:creationId xmlns:a16="http://schemas.microsoft.com/office/drawing/2014/main" id="{8DAAF768-2A67-4FCC-B682-7B14D469938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0" name="Straight Connector 309">
                <a:extLst>
                  <a:ext uri="{FF2B5EF4-FFF2-40B4-BE49-F238E27FC236}">
                    <a16:creationId xmlns:a16="http://schemas.microsoft.com/office/drawing/2014/main" id="{9A5A9193-6968-40A2-9E95-40B9A300A19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1" name="Straight Connector 310">
                <a:extLst>
                  <a:ext uri="{FF2B5EF4-FFF2-40B4-BE49-F238E27FC236}">
                    <a16:creationId xmlns:a16="http://schemas.microsoft.com/office/drawing/2014/main" id="{85F665EA-A27F-453A-9F57-4D4B9CE64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2" name="Straight Connector 311">
                <a:extLst>
                  <a:ext uri="{FF2B5EF4-FFF2-40B4-BE49-F238E27FC236}">
                    <a16:creationId xmlns:a16="http://schemas.microsoft.com/office/drawing/2014/main" id="{4F6B94B3-C73B-4B26-A066-A4A6EB69207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3" name="Straight Connector 312">
                <a:extLst>
                  <a:ext uri="{FF2B5EF4-FFF2-40B4-BE49-F238E27FC236}">
                    <a16:creationId xmlns:a16="http://schemas.microsoft.com/office/drawing/2014/main" id="{2C87A408-F5B1-4397-9A9F-65844D7EFB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4" name="Straight Connector 313">
                <a:extLst>
                  <a:ext uri="{FF2B5EF4-FFF2-40B4-BE49-F238E27FC236}">
                    <a16:creationId xmlns:a16="http://schemas.microsoft.com/office/drawing/2014/main" id="{B9AC2E82-FE6E-420B-9AB8-7939E196CE5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5" name="Straight Connector 314">
                <a:extLst>
                  <a:ext uri="{FF2B5EF4-FFF2-40B4-BE49-F238E27FC236}">
                    <a16:creationId xmlns:a16="http://schemas.microsoft.com/office/drawing/2014/main" id="{BAE5E1C4-5F11-44DF-9A63-A3AB706FCC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6" name="Straight Connector 315">
                <a:extLst>
                  <a:ext uri="{FF2B5EF4-FFF2-40B4-BE49-F238E27FC236}">
                    <a16:creationId xmlns:a16="http://schemas.microsoft.com/office/drawing/2014/main" id="{3236581D-1127-4822-B364-203311850B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a:extLst>
                  <a:ext uri="{FF2B5EF4-FFF2-40B4-BE49-F238E27FC236}">
                    <a16:creationId xmlns:a16="http://schemas.microsoft.com/office/drawing/2014/main" id="{CF6AFBC9-9C55-4BB4-8DD3-CBFB9D95967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a:extLst>
                  <a:ext uri="{FF2B5EF4-FFF2-40B4-BE49-F238E27FC236}">
                    <a16:creationId xmlns:a16="http://schemas.microsoft.com/office/drawing/2014/main" id="{3312F76C-C542-4FF1-88A9-12DED608E7B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a:extLst>
                  <a:ext uri="{FF2B5EF4-FFF2-40B4-BE49-F238E27FC236}">
                    <a16:creationId xmlns:a16="http://schemas.microsoft.com/office/drawing/2014/main" id="{AC1AEC1F-364C-4A2C-8798-18571170F7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20" name="Straight Connector 319">
                <a:extLst>
                  <a:ext uri="{FF2B5EF4-FFF2-40B4-BE49-F238E27FC236}">
                    <a16:creationId xmlns:a16="http://schemas.microsoft.com/office/drawing/2014/main" id="{4960AF63-51EE-4474-9693-18C3FFC5F54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1E186998-8FFC-4B8E-9664-A3EB3DA93F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A00B2A7C-644E-4B02-8949-68AC413D146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23" name="Straight Connector 322">
                <a:extLst>
                  <a:ext uri="{FF2B5EF4-FFF2-40B4-BE49-F238E27FC236}">
                    <a16:creationId xmlns:a16="http://schemas.microsoft.com/office/drawing/2014/main" id="{0923CE8B-E88E-4585-A698-30BB686DFED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a:extLst>
                  <a:ext uri="{FF2B5EF4-FFF2-40B4-BE49-F238E27FC236}">
                    <a16:creationId xmlns:a16="http://schemas.microsoft.com/office/drawing/2014/main" id="{21148CFA-ECD4-4847-91CE-7E8206F840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a:extLst>
                  <a:ext uri="{FF2B5EF4-FFF2-40B4-BE49-F238E27FC236}">
                    <a16:creationId xmlns:a16="http://schemas.microsoft.com/office/drawing/2014/main" id="{DFAB4226-9991-4F5E-B43B-D873A909D2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26" name="Straight Connector 325">
                <a:extLst>
                  <a:ext uri="{FF2B5EF4-FFF2-40B4-BE49-F238E27FC236}">
                    <a16:creationId xmlns:a16="http://schemas.microsoft.com/office/drawing/2014/main" id="{C8548911-9FE4-446D-BD3E-DC72AEF2D6D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grpSp>
      <p:grpSp>
        <p:nvGrpSpPr>
          <p:cNvPr id="328" name="Group 327">
            <a:extLst>
              <a:ext uri="{FF2B5EF4-FFF2-40B4-BE49-F238E27FC236}">
                <a16:creationId xmlns:a16="http://schemas.microsoft.com/office/drawing/2014/main" id="{811B40AE-63DC-41CA-B0D1-EF99F055F5E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5392608">
            <a:off x="7397406" y="-618857"/>
            <a:ext cx="4915057" cy="4271437"/>
            <a:chOff x="5281603" y="104899"/>
            <a:chExt cx="6910397" cy="6005491"/>
          </a:xfrm>
        </p:grpSpPr>
        <p:sp>
          <p:nvSpPr>
            <p:cNvPr id="329" name="Freeform 17">
              <a:extLst>
                <a:ext uri="{FF2B5EF4-FFF2-40B4-BE49-F238E27FC236}">
                  <a16:creationId xmlns:a16="http://schemas.microsoft.com/office/drawing/2014/main" id="{07BB2A43-A75C-4A17-B68F-E6AB75EE03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0" name="Group 329">
              <a:extLst>
                <a:ext uri="{FF2B5EF4-FFF2-40B4-BE49-F238E27FC236}">
                  <a16:creationId xmlns:a16="http://schemas.microsoft.com/office/drawing/2014/main" id="{40A0BDF4-301A-4EE4-A77D-BD245F18EEA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331" name="Straight Connector 330">
                <a:extLst>
                  <a:ext uri="{FF2B5EF4-FFF2-40B4-BE49-F238E27FC236}">
                    <a16:creationId xmlns:a16="http://schemas.microsoft.com/office/drawing/2014/main" id="{C4924D57-94BA-40F5-BF53-9B23F7213F3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32" name="Straight Connector 331">
                <a:extLst>
                  <a:ext uri="{FF2B5EF4-FFF2-40B4-BE49-F238E27FC236}">
                    <a16:creationId xmlns:a16="http://schemas.microsoft.com/office/drawing/2014/main" id="{A14F8BCB-338A-49F5-BB9D-626C7A0CC9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33" name="Straight Connector 332">
                <a:extLst>
                  <a:ext uri="{FF2B5EF4-FFF2-40B4-BE49-F238E27FC236}">
                    <a16:creationId xmlns:a16="http://schemas.microsoft.com/office/drawing/2014/main" id="{DEFC0D9E-285A-4D86-8A71-B985BA8335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34" name="Straight Connector 333">
                <a:extLst>
                  <a:ext uri="{FF2B5EF4-FFF2-40B4-BE49-F238E27FC236}">
                    <a16:creationId xmlns:a16="http://schemas.microsoft.com/office/drawing/2014/main" id="{57015B3C-B28A-40F0-B53A-91B3B9C5FA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35" name="Straight Connector 334">
                <a:extLst>
                  <a:ext uri="{FF2B5EF4-FFF2-40B4-BE49-F238E27FC236}">
                    <a16:creationId xmlns:a16="http://schemas.microsoft.com/office/drawing/2014/main" id="{1DFD7530-F83D-4D23-9B1F-F8DA8CD5AF9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36" name="Straight Connector 335">
                <a:extLst>
                  <a:ext uri="{FF2B5EF4-FFF2-40B4-BE49-F238E27FC236}">
                    <a16:creationId xmlns:a16="http://schemas.microsoft.com/office/drawing/2014/main" id="{4DC34F9A-64D4-48B5-8E5A-ED0E3392539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37" name="Straight Connector 336">
                <a:extLst>
                  <a:ext uri="{FF2B5EF4-FFF2-40B4-BE49-F238E27FC236}">
                    <a16:creationId xmlns:a16="http://schemas.microsoft.com/office/drawing/2014/main" id="{3ED77B99-47E0-4D0B-B185-7F5E1B61C0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38" name="Straight Connector 337">
                <a:extLst>
                  <a:ext uri="{FF2B5EF4-FFF2-40B4-BE49-F238E27FC236}">
                    <a16:creationId xmlns:a16="http://schemas.microsoft.com/office/drawing/2014/main" id="{EC09C835-22F6-4E14-9BBE-11DD2333460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39" name="Straight Connector 338">
                <a:extLst>
                  <a:ext uri="{FF2B5EF4-FFF2-40B4-BE49-F238E27FC236}">
                    <a16:creationId xmlns:a16="http://schemas.microsoft.com/office/drawing/2014/main" id="{A02419A0-4AA5-4985-B606-94268DE4159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40" name="Straight Connector 339">
                <a:extLst>
                  <a:ext uri="{FF2B5EF4-FFF2-40B4-BE49-F238E27FC236}">
                    <a16:creationId xmlns:a16="http://schemas.microsoft.com/office/drawing/2014/main" id="{1503FA27-7544-400B-8706-FE12A9B316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41" name="Straight Connector 340">
                <a:extLst>
                  <a:ext uri="{FF2B5EF4-FFF2-40B4-BE49-F238E27FC236}">
                    <a16:creationId xmlns:a16="http://schemas.microsoft.com/office/drawing/2014/main" id="{DD404C57-DD6C-454E-BE13-90369095B1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42" name="Straight Connector 341">
                <a:extLst>
                  <a:ext uri="{FF2B5EF4-FFF2-40B4-BE49-F238E27FC236}">
                    <a16:creationId xmlns:a16="http://schemas.microsoft.com/office/drawing/2014/main" id="{5ABEA11C-C6F5-4FAB-9F3F-384EF23D6C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43" name="Straight Connector 342">
                <a:extLst>
                  <a:ext uri="{FF2B5EF4-FFF2-40B4-BE49-F238E27FC236}">
                    <a16:creationId xmlns:a16="http://schemas.microsoft.com/office/drawing/2014/main" id="{7CAEDBBC-2C01-496B-929B-849F1CB5349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44" name="Straight Connector 343">
                <a:extLst>
                  <a:ext uri="{FF2B5EF4-FFF2-40B4-BE49-F238E27FC236}">
                    <a16:creationId xmlns:a16="http://schemas.microsoft.com/office/drawing/2014/main" id="{2894D4ED-61CE-46A2-9092-A00B9E8377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45" name="Straight Connector 344">
                <a:extLst>
                  <a:ext uri="{FF2B5EF4-FFF2-40B4-BE49-F238E27FC236}">
                    <a16:creationId xmlns:a16="http://schemas.microsoft.com/office/drawing/2014/main" id="{1C5D0262-1B14-45D6-937F-B6D6A915DC3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46" name="Straight Connector 345">
                <a:extLst>
                  <a:ext uri="{FF2B5EF4-FFF2-40B4-BE49-F238E27FC236}">
                    <a16:creationId xmlns:a16="http://schemas.microsoft.com/office/drawing/2014/main" id="{3C7684CB-4F98-4EC9-A35B-1E903CEE667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47" name="Straight Connector 346">
                <a:extLst>
                  <a:ext uri="{FF2B5EF4-FFF2-40B4-BE49-F238E27FC236}">
                    <a16:creationId xmlns:a16="http://schemas.microsoft.com/office/drawing/2014/main" id="{5C25B956-861C-47EE-9D4D-E31C24538EF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48" name="Straight Connector 347">
                <a:extLst>
                  <a:ext uri="{FF2B5EF4-FFF2-40B4-BE49-F238E27FC236}">
                    <a16:creationId xmlns:a16="http://schemas.microsoft.com/office/drawing/2014/main" id="{3DD61AAC-D277-4D2E-AB51-8DDB489040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4A4BA2A9-697F-45E1-8363-5E61A4207E9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FD517C0E-A6EE-4A86-9F4C-434CD719151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98C170BA-831C-4BA4-A286-65E66E9C465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52" name="Straight Connector 351">
                <a:extLst>
                  <a:ext uri="{FF2B5EF4-FFF2-40B4-BE49-F238E27FC236}">
                    <a16:creationId xmlns:a16="http://schemas.microsoft.com/office/drawing/2014/main" id="{0EAA6EC5-E2BD-492B-9A8B-C27A76AC6C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53" name="Straight Connector 352">
                <a:extLst>
                  <a:ext uri="{FF2B5EF4-FFF2-40B4-BE49-F238E27FC236}">
                    <a16:creationId xmlns:a16="http://schemas.microsoft.com/office/drawing/2014/main" id="{8485DB25-AEEB-4180-9A14-2CEB267D4FF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807A4361-79A5-47AA-98FE-01640EE424C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55" name="Straight Connector 354">
                <a:extLst>
                  <a:ext uri="{FF2B5EF4-FFF2-40B4-BE49-F238E27FC236}">
                    <a16:creationId xmlns:a16="http://schemas.microsoft.com/office/drawing/2014/main" id="{F672975E-CAD3-46F3-BDA2-902C8237DC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56" name="Straight Connector 355">
                <a:extLst>
                  <a:ext uri="{FF2B5EF4-FFF2-40B4-BE49-F238E27FC236}">
                    <a16:creationId xmlns:a16="http://schemas.microsoft.com/office/drawing/2014/main" id="{15679262-AA08-4D50-AB3F-E6F9B4D1D8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61E32D5A-0C93-4E13-B049-914A2F1D299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941EC8F6-AF84-43B6-9400-F73F6FBADE5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59" name="Straight Connector 358">
                <a:extLst>
                  <a:ext uri="{FF2B5EF4-FFF2-40B4-BE49-F238E27FC236}">
                    <a16:creationId xmlns:a16="http://schemas.microsoft.com/office/drawing/2014/main" id="{E75F074A-16C0-4748-BD13-64A7C32F6A0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60" name="Straight Connector 359">
                <a:extLst>
                  <a:ext uri="{FF2B5EF4-FFF2-40B4-BE49-F238E27FC236}">
                    <a16:creationId xmlns:a16="http://schemas.microsoft.com/office/drawing/2014/main" id="{ECB3D608-CA7C-470E-9AAA-8389005F53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61" name="Straight Connector 360">
                <a:extLst>
                  <a:ext uri="{FF2B5EF4-FFF2-40B4-BE49-F238E27FC236}">
                    <a16:creationId xmlns:a16="http://schemas.microsoft.com/office/drawing/2014/main" id="{7AB4FD7D-4E8A-4455-933E-99E52E0B49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62" name="Straight Connector 361">
                <a:extLst>
                  <a:ext uri="{FF2B5EF4-FFF2-40B4-BE49-F238E27FC236}">
                    <a16:creationId xmlns:a16="http://schemas.microsoft.com/office/drawing/2014/main" id="{7416DF40-A568-431F-B63F-C32A9175B8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63" name="Straight Connector 362">
                <a:extLst>
                  <a:ext uri="{FF2B5EF4-FFF2-40B4-BE49-F238E27FC236}">
                    <a16:creationId xmlns:a16="http://schemas.microsoft.com/office/drawing/2014/main" id="{1B25E07C-A0EC-4DCF-88EC-51BB5C3FC34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64" name="Straight Connector 363">
                <a:extLst>
                  <a:ext uri="{FF2B5EF4-FFF2-40B4-BE49-F238E27FC236}">
                    <a16:creationId xmlns:a16="http://schemas.microsoft.com/office/drawing/2014/main" id="{96C7DC41-3ADA-4989-AE2A-0F8D9DFCC9E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65" name="Straight Connector 364">
                <a:extLst>
                  <a:ext uri="{FF2B5EF4-FFF2-40B4-BE49-F238E27FC236}">
                    <a16:creationId xmlns:a16="http://schemas.microsoft.com/office/drawing/2014/main" id="{6AE2AB88-5EAC-41EC-98BF-FACD6A21155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66" name="Straight Connector 365">
                <a:extLst>
                  <a:ext uri="{FF2B5EF4-FFF2-40B4-BE49-F238E27FC236}">
                    <a16:creationId xmlns:a16="http://schemas.microsoft.com/office/drawing/2014/main" id="{94E0B17E-9282-4983-AEB1-2B123998A3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67" name="Straight Connector 366">
                <a:extLst>
                  <a:ext uri="{FF2B5EF4-FFF2-40B4-BE49-F238E27FC236}">
                    <a16:creationId xmlns:a16="http://schemas.microsoft.com/office/drawing/2014/main" id="{986E83F1-9CCB-448B-89C9-F55B273BFC0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68" name="Straight Connector 367">
                <a:extLst>
                  <a:ext uri="{FF2B5EF4-FFF2-40B4-BE49-F238E27FC236}">
                    <a16:creationId xmlns:a16="http://schemas.microsoft.com/office/drawing/2014/main" id="{1621D911-2A84-468C-9244-743E3E18D7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69" name="Straight Connector 368">
                <a:extLst>
                  <a:ext uri="{FF2B5EF4-FFF2-40B4-BE49-F238E27FC236}">
                    <a16:creationId xmlns:a16="http://schemas.microsoft.com/office/drawing/2014/main" id="{B29971DC-3B38-4403-ABC9-880A06EBAC9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70" name="Straight Connector 369">
                <a:extLst>
                  <a:ext uri="{FF2B5EF4-FFF2-40B4-BE49-F238E27FC236}">
                    <a16:creationId xmlns:a16="http://schemas.microsoft.com/office/drawing/2014/main" id="{F2D65D61-4C71-4851-B377-83369B38899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71" name="Straight Connector 370">
                <a:extLst>
                  <a:ext uri="{FF2B5EF4-FFF2-40B4-BE49-F238E27FC236}">
                    <a16:creationId xmlns:a16="http://schemas.microsoft.com/office/drawing/2014/main" id="{804A736D-4A39-4E06-B7A7-2217CEB4EC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72" name="Straight Connector 371">
                <a:extLst>
                  <a:ext uri="{FF2B5EF4-FFF2-40B4-BE49-F238E27FC236}">
                    <a16:creationId xmlns:a16="http://schemas.microsoft.com/office/drawing/2014/main" id="{33B1531E-B3AC-480D-A8CD-836E8C1788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73" name="Straight Connector 372">
                <a:extLst>
                  <a:ext uri="{FF2B5EF4-FFF2-40B4-BE49-F238E27FC236}">
                    <a16:creationId xmlns:a16="http://schemas.microsoft.com/office/drawing/2014/main" id="{CF076B49-2AA3-4C05-9E50-CFF9137184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74" name="Straight Connector 373">
                <a:extLst>
                  <a:ext uri="{FF2B5EF4-FFF2-40B4-BE49-F238E27FC236}">
                    <a16:creationId xmlns:a16="http://schemas.microsoft.com/office/drawing/2014/main" id="{FE506FE5-22A7-42E7-BEB9-5442E791844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75" name="Straight Connector 374">
                <a:extLst>
                  <a:ext uri="{FF2B5EF4-FFF2-40B4-BE49-F238E27FC236}">
                    <a16:creationId xmlns:a16="http://schemas.microsoft.com/office/drawing/2014/main" id="{5D634CEF-DD74-4EC0-B7F4-3884BAF106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76" name="Straight Connector 375">
                <a:extLst>
                  <a:ext uri="{FF2B5EF4-FFF2-40B4-BE49-F238E27FC236}">
                    <a16:creationId xmlns:a16="http://schemas.microsoft.com/office/drawing/2014/main" id="{C4AD2728-E4B9-487D-A682-5E21DD15BB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C422CD3C-92C4-473C-9E31-85A594F6BE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78" name="Straight Connector 377">
                <a:extLst>
                  <a:ext uri="{FF2B5EF4-FFF2-40B4-BE49-F238E27FC236}">
                    <a16:creationId xmlns:a16="http://schemas.microsoft.com/office/drawing/2014/main" id="{71509C2B-9D23-4008-B6A1-2407688209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007ACD51-E44F-4AF8-8F61-F276D71343F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EF5BDAF9-2B69-4209-BE1F-6C5D8A1DFF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81" name="Straight Connector 380">
                <a:extLst>
                  <a:ext uri="{FF2B5EF4-FFF2-40B4-BE49-F238E27FC236}">
                    <a16:creationId xmlns:a16="http://schemas.microsoft.com/office/drawing/2014/main" id="{9DA27782-8E1F-422F-B106-31C0E1216D5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82" name="Straight Connector 381">
                <a:extLst>
                  <a:ext uri="{FF2B5EF4-FFF2-40B4-BE49-F238E27FC236}">
                    <a16:creationId xmlns:a16="http://schemas.microsoft.com/office/drawing/2014/main" id="{8E8A221D-84EC-47C2-A895-8253858153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F08A0E1C-6626-4DD8-83BE-E83E2DFC84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84" name="Straight Connector 383">
                <a:extLst>
                  <a:ext uri="{FF2B5EF4-FFF2-40B4-BE49-F238E27FC236}">
                    <a16:creationId xmlns:a16="http://schemas.microsoft.com/office/drawing/2014/main" id="{7360D67F-521C-4D9A-B2B1-392386EA51E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85" name="Straight Connector 384">
                <a:extLst>
                  <a:ext uri="{FF2B5EF4-FFF2-40B4-BE49-F238E27FC236}">
                    <a16:creationId xmlns:a16="http://schemas.microsoft.com/office/drawing/2014/main" id="{F29669A1-CC36-41F4-B0F1-B720DB98942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86" name="Straight Connector 385">
                <a:extLst>
                  <a:ext uri="{FF2B5EF4-FFF2-40B4-BE49-F238E27FC236}">
                    <a16:creationId xmlns:a16="http://schemas.microsoft.com/office/drawing/2014/main" id="{7DC3ADA6-152F-4D7B-9ABD-30DC8F7A25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87" name="Straight Connector 386">
                <a:extLst>
                  <a:ext uri="{FF2B5EF4-FFF2-40B4-BE49-F238E27FC236}">
                    <a16:creationId xmlns:a16="http://schemas.microsoft.com/office/drawing/2014/main" id="{1F6CA5EE-56FA-4EF7-9EC7-BC3FB217ED9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88" name="Straight Connector 387">
                <a:extLst>
                  <a:ext uri="{FF2B5EF4-FFF2-40B4-BE49-F238E27FC236}">
                    <a16:creationId xmlns:a16="http://schemas.microsoft.com/office/drawing/2014/main" id="{703F9222-217B-48EB-8878-EC0B32E322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B48B9A73-A26B-43DB-9BB2-5658871FEA2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EDF9DD53-6F04-4203-B61A-240676B7FDB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01065752-DE28-425C-8987-168FE9F510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4B78A37C-B329-45F9-AF83-26D5CD82654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93" name="Straight Connector 392">
                <a:extLst>
                  <a:ext uri="{FF2B5EF4-FFF2-40B4-BE49-F238E27FC236}">
                    <a16:creationId xmlns:a16="http://schemas.microsoft.com/office/drawing/2014/main" id="{FB70B126-9812-487A-AB78-CBCB1B32D76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94" name="Straight Connector 393">
                <a:extLst>
                  <a:ext uri="{FF2B5EF4-FFF2-40B4-BE49-F238E27FC236}">
                    <a16:creationId xmlns:a16="http://schemas.microsoft.com/office/drawing/2014/main" id="{62A622F7-EC16-4F46-83B7-7A7DBCF99A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95" name="Straight Connector 394">
                <a:extLst>
                  <a:ext uri="{FF2B5EF4-FFF2-40B4-BE49-F238E27FC236}">
                    <a16:creationId xmlns:a16="http://schemas.microsoft.com/office/drawing/2014/main" id="{5607D488-F3A1-4FF6-9C5C-B4C1E147A2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96" name="Straight Connector 395">
                <a:extLst>
                  <a:ext uri="{FF2B5EF4-FFF2-40B4-BE49-F238E27FC236}">
                    <a16:creationId xmlns:a16="http://schemas.microsoft.com/office/drawing/2014/main" id="{FDD48CAD-8E9A-434C-9F7E-6031DA9A6A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97" name="Straight Connector 396">
                <a:extLst>
                  <a:ext uri="{FF2B5EF4-FFF2-40B4-BE49-F238E27FC236}">
                    <a16:creationId xmlns:a16="http://schemas.microsoft.com/office/drawing/2014/main" id="{F70B9979-DEC4-48B9-9462-E3631AC96A9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98" name="Straight Connector 397">
                <a:extLst>
                  <a:ext uri="{FF2B5EF4-FFF2-40B4-BE49-F238E27FC236}">
                    <a16:creationId xmlns:a16="http://schemas.microsoft.com/office/drawing/2014/main" id="{ADB15ACD-534F-474C-8B1A-8F5B94AEFDC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99" name="Straight Connector 398">
                <a:extLst>
                  <a:ext uri="{FF2B5EF4-FFF2-40B4-BE49-F238E27FC236}">
                    <a16:creationId xmlns:a16="http://schemas.microsoft.com/office/drawing/2014/main" id="{8DFFE368-637C-4309-ABAC-BDCED29B6BC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00" name="Straight Connector 399">
                <a:extLst>
                  <a:ext uri="{FF2B5EF4-FFF2-40B4-BE49-F238E27FC236}">
                    <a16:creationId xmlns:a16="http://schemas.microsoft.com/office/drawing/2014/main" id="{7D3E8255-AD5A-48F8-B948-7BF97DBEE7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01" name="Straight Connector 400">
                <a:extLst>
                  <a:ext uri="{FF2B5EF4-FFF2-40B4-BE49-F238E27FC236}">
                    <a16:creationId xmlns:a16="http://schemas.microsoft.com/office/drawing/2014/main" id="{784682BD-D253-4704-BB29-6D9C7D3006A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02" name="Straight Connector 401">
                <a:extLst>
                  <a:ext uri="{FF2B5EF4-FFF2-40B4-BE49-F238E27FC236}">
                    <a16:creationId xmlns:a16="http://schemas.microsoft.com/office/drawing/2014/main" id="{34113DE4-AE89-4F45-9B12-61B04E3E78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03" name="Straight Connector 402">
                <a:extLst>
                  <a:ext uri="{FF2B5EF4-FFF2-40B4-BE49-F238E27FC236}">
                    <a16:creationId xmlns:a16="http://schemas.microsoft.com/office/drawing/2014/main" id="{8437CF76-AF2F-46BC-9579-872625F1AB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04" name="Straight Connector 403">
                <a:extLst>
                  <a:ext uri="{FF2B5EF4-FFF2-40B4-BE49-F238E27FC236}">
                    <a16:creationId xmlns:a16="http://schemas.microsoft.com/office/drawing/2014/main" id="{AF2AF364-8140-40A5-9AC8-00C03DA479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05" name="Straight Connector 404">
                <a:extLst>
                  <a:ext uri="{FF2B5EF4-FFF2-40B4-BE49-F238E27FC236}">
                    <a16:creationId xmlns:a16="http://schemas.microsoft.com/office/drawing/2014/main" id="{AFBA166C-DB92-475D-B0D3-1F7EB2B81A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06" name="Straight Connector 405">
                <a:extLst>
                  <a:ext uri="{FF2B5EF4-FFF2-40B4-BE49-F238E27FC236}">
                    <a16:creationId xmlns:a16="http://schemas.microsoft.com/office/drawing/2014/main" id="{583F60B4-E774-4D4F-BC7C-A171BB6174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07" name="Straight Connector 406">
                <a:extLst>
                  <a:ext uri="{FF2B5EF4-FFF2-40B4-BE49-F238E27FC236}">
                    <a16:creationId xmlns:a16="http://schemas.microsoft.com/office/drawing/2014/main" id="{EF18C06C-0984-4FAA-952A-9CBFC0F95C1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08" name="Straight Connector 407">
                <a:extLst>
                  <a:ext uri="{FF2B5EF4-FFF2-40B4-BE49-F238E27FC236}">
                    <a16:creationId xmlns:a16="http://schemas.microsoft.com/office/drawing/2014/main" id="{BDE44802-FF06-46DC-9F7E-D2A329BB29B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grpSp>
      <p:pic>
        <p:nvPicPr>
          <p:cNvPr id="1030" name="Picture 6" descr="Image result for unmanned ground vehicles military">
            <a:extLst>
              <a:ext uri="{FF2B5EF4-FFF2-40B4-BE49-F238E27FC236}">
                <a16:creationId xmlns:a16="http://schemas.microsoft.com/office/drawing/2014/main" id="{873A36E1-E4BC-4076-8FFA-9330019F717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6141" r="-1" b="-1"/>
          <a:stretch/>
        </p:blipFill>
        <p:spPr bwMode="auto">
          <a:xfrm>
            <a:off x="8055588" y="-3863"/>
            <a:ext cx="4132754" cy="3445946"/>
          </a:xfrm>
          <a:custGeom>
            <a:avLst/>
            <a:gdLst/>
            <a:ahLst/>
            <a:cxnLst/>
            <a:rect l="l" t="t" r="r" b="b"/>
            <a:pathLst>
              <a:path w="4638368" h="3867534">
                <a:moveTo>
                  <a:pt x="303228" y="0"/>
                </a:moveTo>
                <a:lnTo>
                  <a:pt x="4638368" y="0"/>
                </a:lnTo>
                <a:lnTo>
                  <a:pt x="4638368" y="2952747"/>
                </a:lnTo>
                <a:lnTo>
                  <a:pt x="4585825" y="3013864"/>
                </a:lnTo>
                <a:cubicBezTo>
                  <a:pt x="4103088" y="3538671"/>
                  <a:pt x="3410622" y="3867534"/>
                  <a:pt x="2641346" y="3867534"/>
                </a:cubicBezTo>
                <a:cubicBezTo>
                  <a:pt x="1182571" y="3867534"/>
                  <a:pt x="0" y="2684963"/>
                  <a:pt x="0" y="1226188"/>
                </a:cubicBezTo>
                <a:cubicBezTo>
                  <a:pt x="0" y="815907"/>
                  <a:pt x="93544" y="427475"/>
                  <a:pt x="260466" y="81056"/>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643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19C86-6483-41FE-9737-207D2A2F7396}"/>
              </a:ext>
            </a:extLst>
          </p:cNvPr>
          <p:cNvSpPr>
            <a:spLocks noGrp="1"/>
          </p:cNvSpPr>
          <p:nvPr>
            <p:ph type="title"/>
          </p:nvPr>
        </p:nvSpPr>
        <p:spPr/>
        <p:txBody>
          <a:bodyPr>
            <a:normAutofit fontScale="90000"/>
          </a:bodyPr>
          <a:lstStyle/>
          <a:p>
            <a:r>
              <a:rPr lang="en-US" dirty="0"/>
              <a:t>Functions I never delegated.</a:t>
            </a:r>
          </a:p>
        </p:txBody>
      </p:sp>
      <p:sp>
        <p:nvSpPr>
          <p:cNvPr id="3" name="Content Placeholder 2">
            <a:extLst>
              <a:ext uri="{FF2B5EF4-FFF2-40B4-BE49-F238E27FC236}">
                <a16:creationId xmlns:a16="http://schemas.microsoft.com/office/drawing/2014/main" id="{194EF8F5-3682-4772-A647-9CFC871A9103}"/>
              </a:ext>
            </a:extLst>
          </p:cNvPr>
          <p:cNvSpPr>
            <a:spLocks noGrp="1"/>
          </p:cNvSpPr>
          <p:nvPr>
            <p:ph idx="1"/>
          </p:nvPr>
        </p:nvSpPr>
        <p:spPr/>
        <p:txBody>
          <a:bodyPr>
            <a:normAutofit fontScale="85000" lnSpcReduction="20000"/>
          </a:bodyPr>
          <a:lstStyle/>
          <a:p>
            <a:pPr marL="742950" indent="-742950">
              <a:buFont typeface="+mj-lt"/>
              <a:buAutoNum type="arabicPeriod"/>
            </a:pPr>
            <a:r>
              <a:rPr lang="en-US" dirty="0"/>
              <a:t>The objective and the culture</a:t>
            </a:r>
          </a:p>
          <a:p>
            <a:pPr marL="742950" indent="-742950">
              <a:buFont typeface="+mj-lt"/>
              <a:buAutoNum type="arabicPeriod"/>
            </a:pPr>
            <a:r>
              <a:rPr lang="en-US" dirty="0"/>
              <a:t>What skills were added to the team</a:t>
            </a:r>
          </a:p>
          <a:p>
            <a:pPr marL="1200150" lvl="1" indent="-742950">
              <a:buFont typeface="+mj-lt"/>
              <a:buAutoNum type="alphaLcPeriod"/>
            </a:pPr>
            <a:r>
              <a:rPr lang="en-US" dirty="0"/>
              <a:t>I did delegate the selection of people with those desired skills</a:t>
            </a:r>
          </a:p>
          <a:p>
            <a:pPr marL="742950" indent="-742950">
              <a:buFont typeface="+mj-lt"/>
              <a:buAutoNum type="arabicPeriod"/>
            </a:pPr>
            <a:r>
              <a:rPr lang="en-US" dirty="0"/>
              <a:t>Where the money was spent</a:t>
            </a:r>
          </a:p>
          <a:p>
            <a:pPr marL="1200150" lvl="1" indent="-742950">
              <a:buFont typeface="+mj-lt"/>
              <a:buAutoNum type="alphaLcPeriod"/>
            </a:pPr>
            <a:r>
              <a:rPr lang="en-US" dirty="0"/>
              <a:t>“The Golden Rule”</a:t>
            </a:r>
          </a:p>
          <a:p>
            <a:pPr marL="1485900" lvl="2" indent="-571500">
              <a:buFont typeface="+mj-lt"/>
              <a:buAutoNum type="romanLcPeriod"/>
            </a:pPr>
            <a:r>
              <a:rPr lang="en-US" dirty="0"/>
              <a:t>I did delegate the management of the money</a:t>
            </a:r>
          </a:p>
        </p:txBody>
      </p:sp>
    </p:spTree>
    <p:extLst>
      <p:ext uri="{BB962C8B-B14F-4D97-AF65-F5344CB8AC3E}">
        <p14:creationId xmlns:p14="http://schemas.microsoft.com/office/powerpoint/2010/main" val="564751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C1A9D-F758-445D-9F73-2CB92E7A301A}"/>
              </a:ext>
            </a:extLst>
          </p:cNvPr>
          <p:cNvSpPr>
            <a:spLocks noGrp="1"/>
          </p:cNvSpPr>
          <p:nvPr>
            <p:ph type="title"/>
          </p:nvPr>
        </p:nvSpPr>
        <p:spPr>
          <a:xfrm>
            <a:off x="685801" y="609600"/>
            <a:ext cx="6143423" cy="1456267"/>
          </a:xfrm>
        </p:spPr>
        <p:txBody>
          <a:bodyPr>
            <a:normAutofit/>
          </a:bodyPr>
          <a:lstStyle/>
          <a:p>
            <a:r>
              <a:rPr lang="en-US" dirty="0"/>
              <a:t>Lesson learned #1</a:t>
            </a:r>
          </a:p>
        </p:txBody>
      </p:sp>
      <p:sp>
        <p:nvSpPr>
          <p:cNvPr id="3" name="Content Placeholder 2">
            <a:extLst>
              <a:ext uri="{FF2B5EF4-FFF2-40B4-BE49-F238E27FC236}">
                <a16:creationId xmlns:a16="http://schemas.microsoft.com/office/drawing/2014/main" id="{0B3A947F-1D46-4EE7-97AE-DC0EF28048FF}"/>
              </a:ext>
            </a:extLst>
          </p:cNvPr>
          <p:cNvSpPr>
            <a:spLocks noGrp="1"/>
          </p:cNvSpPr>
          <p:nvPr>
            <p:ph idx="1"/>
          </p:nvPr>
        </p:nvSpPr>
        <p:spPr>
          <a:xfrm>
            <a:off x="685801" y="2142067"/>
            <a:ext cx="6143423" cy="3649133"/>
          </a:xfrm>
        </p:spPr>
        <p:txBody>
          <a:bodyPr>
            <a:normAutofit lnSpcReduction="10000"/>
          </a:bodyPr>
          <a:lstStyle/>
          <a:p>
            <a:r>
              <a:rPr lang="en-US" dirty="0"/>
              <a:t>The laws of physics do not answer to Man’s opinions or expectations.</a:t>
            </a:r>
          </a:p>
          <a:p>
            <a:pPr lvl="1"/>
            <a:r>
              <a:rPr lang="en-US" dirty="0"/>
              <a:t>Since God created the natural world, He therefore created the laws of physics.</a:t>
            </a:r>
          </a:p>
        </p:txBody>
      </p:sp>
      <p:pic>
        <p:nvPicPr>
          <p:cNvPr id="2050" name="Picture 2" descr="Image result for tacoma narrows bridge collapse">
            <a:extLst>
              <a:ext uri="{FF2B5EF4-FFF2-40B4-BE49-F238E27FC236}">
                <a16:creationId xmlns:a16="http://schemas.microsoft.com/office/drawing/2014/main" id="{70AE3182-8FDD-4554-B77D-3CB52C18CE2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4420"/>
          <a:stretch/>
        </p:blipFill>
        <p:spPr bwMode="auto">
          <a:xfrm>
            <a:off x="8888133" y="4144246"/>
            <a:ext cx="3302966" cy="2717299"/>
          </a:xfrm>
          <a:custGeom>
            <a:avLst/>
            <a:gdLst/>
            <a:ahLst/>
            <a:cxnLst/>
            <a:rect l="l" t="t" r="r" b="b"/>
            <a:pathLst>
              <a:path w="3039855" h="2500842">
                <a:moveTo>
                  <a:pt x="1663658" y="0"/>
                </a:moveTo>
                <a:cubicBezTo>
                  <a:pt x="2180490" y="0"/>
                  <a:pt x="2642278" y="235674"/>
                  <a:pt x="2947417" y="605417"/>
                </a:cubicBezTo>
                <a:lnTo>
                  <a:pt x="3039855" y="729032"/>
                </a:lnTo>
                <a:lnTo>
                  <a:pt x="3039855" y="2500842"/>
                </a:lnTo>
                <a:lnTo>
                  <a:pt x="226952" y="2500842"/>
                </a:lnTo>
                <a:lnTo>
                  <a:pt x="155401" y="2366679"/>
                </a:lnTo>
                <a:cubicBezTo>
                  <a:pt x="55691" y="2153127"/>
                  <a:pt x="0" y="1914896"/>
                  <a:pt x="0" y="1663658"/>
                </a:cubicBezTo>
                <a:cubicBezTo>
                  <a:pt x="0" y="744845"/>
                  <a:pt x="744845" y="0"/>
                  <a:pt x="1663658" y="0"/>
                </a:cubicBezTo>
                <a:close/>
              </a:path>
            </a:pathLst>
          </a:custGeom>
          <a:noFill/>
          <a:extLst>
            <a:ext uri="{909E8E84-426E-40DD-AFC4-6F175D3DCCD1}">
              <a14:hiddenFill xmlns:a14="http://schemas.microsoft.com/office/drawing/2010/main">
                <a:solidFill>
                  <a:srgbClr val="FFFFFF"/>
                </a:solidFill>
              </a14:hiddenFill>
            </a:ext>
          </a:extLst>
        </p:spPr>
      </p:pic>
      <p:grpSp>
        <p:nvGrpSpPr>
          <p:cNvPr id="73" name="Group 72">
            <a:extLst>
              <a:ext uri="{FF2B5EF4-FFF2-40B4-BE49-F238E27FC236}">
                <a16:creationId xmlns:a16="http://schemas.microsoft.com/office/drawing/2014/main" id="{58B25CAD-A790-499A-926B-116E10915E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1267604">
            <a:off x="8565602" y="3905595"/>
            <a:ext cx="3639934" cy="3163289"/>
            <a:chOff x="5281603" y="104899"/>
            <a:chExt cx="6910397" cy="6005491"/>
          </a:xfrm>
        </p:grpSpPr>
        <p:sp>
          <p:nvSpPr>
            <p:cNvPr id="74" name="Freeform 98">
              <a:extLst>
                <a:ext uri="{FF2B5EF4-FFF2-40B4-BE49-F238E27FC236}">
                  <a16:creationId xmlns:a16="http://schemas.microsoft.com/office/drawing/2014/main" id="{76E29510-9A59-43B9-BA40-BF403A9F6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D41DCF14-C3EC-4A84-9BCB-CE73743063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76" name="Straight Connector 75">
                <a:extLst>
                  <a:ext uri="{FF2B5EF4-FFF2-40B4-BE49-F238E27FC236}">
                    <a16:creationId xmlns:a16="http://schemas.microsoft.com/office/drawing/2014/main" id="{323473CE-82AD-4D8D-A232-68772F8249A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C67ADA3-E620-4348-8071-F9721E422B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221526D8-6171-42B9-BB1D-D4EBD07C93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D918272C-9574-485F-8DBA-E779254B6C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14CAA3E-D915-4597-85D4-DF416AF5399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749FF6F-6DEA-46A3-A01C-82BD294181C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853F97E-C428-43BB-903E-E63D7A05DE1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4EE22F-D9F6-499B-8595-2CA950937EB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0A598804-7127-47FC-8A02-C6E2FD0D7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2A35C24-2BAE-4314-BBF5-81A17F92E1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3A33BF9-E8C7-47A3-BFF6-5419153F72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8707F62-2F29-4FF0-A976-55E19960036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3D9DB8BF-BBA2-4465-8B80-B354B3A5BA8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1C237BA7-462C-4ABE-B089-4C8938F821B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E14D5F33-8377-427F-B4D1-8B783BF48E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8114C18-86CF-412F-81BD-4856E83CDB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CF1CFD5-877F-4D23-9186-ABBE6060582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FD718FB9-83BB-4BFB-ACF6-7D0A681BB7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99B007F5-E4FE-4A8F-813F-CC2740BD2E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41345DFB-742B-4F09-B75A-05377FD401E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B4845AC-E70E-40A2-9491-05B2DBB92D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F4111F64-514D-4447-86EB-D6654552481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20169F1-F2D1-4726-8423-DBB5FE0714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9F80247-CF53-4374-81E2-475BDD5210B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A5F5D72-947B-414E-8FDD-BBA2BCB95B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C3AECE77-F2AF-4FCA-9C0E-A3E154EF49E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A357807F-7199-418E-A0A9-B64105ECD23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374400BB-9AFD-4FE0-890E-888B089C26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6B161EE8-5F23-490A-9728-F35D68DF906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EF4E71C7-716A-43DB-8B25-45D376E5D1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CCC85AEA-CCD1-4DF7-8916-0F72027ED7C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2135A1AE-41A5-4D62-8EDA-7E2AE30EF6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F3CFD903-54FF-40B5-8645-48F3E463AE9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250B0D3E-699D-4045-9BD5-B4CF69C20B2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B430A3E5-50DB-4A25-A497-A9AABF4CD8A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1B0E32C-6B1D-4061-8FE9-49FE8F48E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5933DD09-EE89-4852-AAB4-7C42FEB01CF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11394FF-3D41-4AC3-BF43-D84C4453F9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E419255-A9D6-42DD-A394-F5330A6F367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7B92B858-83FE-42E7-B526-734880D077C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1AC09C3A-8718-4FF6-89BE-385091356D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1ACA67A3-5C58-4B01-9A72-136D48845EF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9C479D8B-24CE-4B25-A4B4-1D411A4502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9BF48C75-7374-42F2-A159-526789C3430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D809A4AF-4DE5-4BEA-9D5A-A5236E9AF3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B3EF6033-DAB6-40AE-904A-9B445DBD6EF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B6FAF6D3-9004-48E4-9A1F-BF36CEF7C76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5BF9CAE-C7FC-4A40-83EC-8D4FA543E0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C9D1F7A5-8E54-4E36-9FBB-68F82877C2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2E9B55B9-3B64-43D0-B20B-63D1E69CE3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AD5DB75D-0B80-49D5-ABF8-FB393DC83B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3F5F929-EAAF-471A-9E35-6DCDC3566C8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E4C2BEB3-0299-4A25-830D-6E2DF9FDC8D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04E342A0-615D-466D-9404-CA8BBCEEFC3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6BDFFE1C-1E19-4EF4-A1B2-204A04E341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6731123C-8680-4E7A-AF54-969919D30C5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F1F0F71-5F67-496A-85EC-C8272FC6DE8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4EE0D13E-74B4-46D8-9CEB-993A9B02BB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BBC0AC4E-E40A-4D25-B178-B28024D5DB1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A143B7E6-35F6-4AAF-B75E-D0E3B1CC3BD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8DAAF768-2A67-4FCC-B682-7B14D469938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9A5A9193-6968-40A2-9E95-40B9A300A19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85F665EA-A27F-453A-9F57-4D4B9CE64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4F6B94B3-C73B-4B26-A066-A4A6EB69207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2C87A408-F5B1-4397-9A9F-65844D7EFB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B9AC2E82-FE6E-420B-9AB8-7939E196CE5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BAE5E1C4-5F11-44DF-9A63-A3AB706FCC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3236581D-1127-4822-B364-203311850B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CF6AFBC9-9C55-4BB4-8DD3-CBFB9D95967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3312F76C-C542-4FF1-88A9-12DED608E7B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AC1AEC1F-364C-4A2C-8798-18571170F7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4960AF63-51EE-4474-9693-18C3FFC5F54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1E186998-8FFC-4B8E-9664-A3EB3DA93F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A00B2A7C-644E-4B02-8949-68AC413D146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0923CE8B-E88E-4585-A698-30BB686DFED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21148CFA-ECD4-4847-91CE-7E8206F840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DFAB4226-9991-4F5E-B43B-D873A909D2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C8548911-9FE4-446D-BD3E-DC72AEF2D6D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grpSp>
      <p:grpSp>
        <p:nvGrpSpPr>
          <p:cNvPr id="155" name="Group 154">
            <a:extLst>
              <a:ext uri="{FF2B5EF4-FFF2-40B4-BE49-F238E27FC236}">
                <a16:creationId xmlns:a16="http://schemas.microsoft.com/office/drawing/2014/main" id="{811B40AE-63DC-41CA-B0D1-EF99F055F5E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5392608">
            <a:off x="7397406" y="-618857"/>
            <a:ext cx="4915057" cy="4271437"/>
            <a:chOff x="5281603" y="104899"/>
            <a:chExt cx="6910397" cy="6005491"/>
          </a:xfrm>
        </p:grpSpPr>
        <p:sp>
          <p:nvSpPr>
            <p:cNvPr id="156" name="Freeform 17">
              <a:extLst>
                <a:ext uri="{FF2B5EF4-FFF2-40B4-BE49-F238E27FC236}">
                  <a16:creationId xmlns:a16="http://schemas.microsoft.com/office/drawing/2014/main" id="{07BB2A43-A75C-4A17-B68F-E6AB75EE03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7" name="Group 156">
              <a:extLst>
                <a:ext uri="{FF2B5EF4-FFF2-40B4-BE49-F238E27FC236}">
                  <a16:creationId xmlns:a16="http://schemas.microsoft.com/office/drawing/2014/main" id="{40A0BDF4-301A-4EE4-A77D-BD245F18EEA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158" name="Straight Connector 157">
                <a:extLst>
                  <a:ext uri="{FF2B5EF4-FFF2-40B4-BE49-F238E27FC236}">
                    <a16:creationId xmlns:a16="http://schemas.microsoft.com/office/drawing/2014/main" id="{C4924D57-94BA-40F5-BF53-9B23F7213F3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A14F8BCB-338A-49F5-BB9D-626C7A0CC9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DEFC0D9E-285A-4D86-8A71-B985BA8335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57015B3C-B28A-40F0-B53A-91B3B9C5FA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1DFD7530-F83D-4D23-9B1F-F8DA8CD5AF9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4DC34F9A-64D4-48B5-8E5A-ED0E3392539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3ED77B99-47E0-4D0B-B185-7F5E1B61C0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EC09C835-22F6-4E14-9BBE-11DD2333460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A02419A0-4AA5-4985-B606-94268DE4159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1503FA27-7544-400B-8706-FE12A9B316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DD404C57-DD6C-454E-BE13-90369095B1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5ABEA11C-C6F5-4FAB-9F3F-384EF23D6C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7CAEDBBC-2C01-496B-929B-849F1CB5349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2894D4ED-61CE-46A2-9092-A00B9E8377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1C5D0262-1B14-45D6-937F-B6D6A915DC3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3C7684CB-4F98-4EC9-A35B-1E903CEE667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5C25B956-861C-47EE-9D4D-E31C24538EF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3DD61AAC-D277-4D2E-AB51-8DDB489040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4A4BA2A9-697F-45E1-8363-5E61A4207E9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FD517C0E-A6EE-4A86-9F4C-434CD719151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98C170BA-831C-4BA4-A286-65E66E9C465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0EAA6EC5-E2BD-492B-9A8B-C27A76AC6C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8485DB25-AEEB-4180-9A14-2CEB267D4FF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807A4361-79A5-47AA-98FE-01640EE424C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F672975E-CAD3-46F3-BDA2-902C8237DC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15679262-AA08-4D50-AB3F-E6F9B4D1D8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61E32D5A-0C93-4E13-B049-914A2F1D299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941EC8F6-AF84-43B6-9400-F73F6FBADE5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E75F074A-16C0-4748-BD13-64A7C32F6A0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ECB3D608-CA7C-470E-9AAA-8389005F53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7AB4FD7D-4E8A-4455-933E-99E52E0B49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7416DF40-A568-431F-B63F-C32A9175B8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1B25E07C-A0EC-4DCF-88EC-51BB5C3FC34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96C7DC41-3ADA-4989-AE2A-0F8D9DFCC9E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6AE2AB88-5EAC-41EC-98BF-FACD6A21155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94E0B17E-9282-4983-AEB1-2B123998A3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986E83F1-9CCB-448B-89C9-F55B273BFC0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1621D911-2A84-468C-9244-743E3E18D7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B29971DC-3B38-4403-ABC9-880A06EBAC9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F2D65D61-4C71-4851-B377-83369B38899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804A736D-4A39-4E06-B7A7-2217CEB4EC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33B1531E-B3AC-480D-A8CD-836E8C1788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CF076B49-2AA3-4C05-9E50-CFF9137184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FE506FE5-22A7-42E7-BEB9-5442E791844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5D634CEF-DD74-4EC0-B7F4-3884BAF106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C4AD2728-E4B9-487D-A682-5E21DD15BB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C422CD3C-92C4-473C-9E31-85A594F6BE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71509C2B-9D23-4008-B6A1-2407688209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007ACD51-E44F-4AF8-8F61-F276D71343F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EF5BDAF9-2B69-4209-BE1F-6C5D8A1DFF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9DA27782-8E1F-422F-B106-31C0E1216D5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8E8A221D-84EC-47C2-A895-8253858153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F08A0E1C-6626-4DD8-83BE-E83E2DFC84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7360D67F-521C-4D9A-B2B1-392386EA51E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F29669A1-CC36-41F4-B0F1-B720DB98942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7DC3ADA6-152F-4D7B-9ABD-30DC8F7A25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1F6CA5EE-56FA-4EF7-9EC7-BC3FB217ED9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703F9222-217B-48EB-8878-EC0B32E322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B48B9A73-A26B-43DB-9BB2-5658871FEA2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EDF9DD53-6F04-4203-B61A-240676B7FDB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01065752-DE28-425C-8987-168FE9F510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4B78A37C-B329-45F9-AF83-26D5CD82654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FB70B126-9812-487A-AB78-CBCB1B32D76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62A622F7-EC16-4F46-83B7-7A7DBCF99A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5607D488-F3A1-4FF6-9C5C-B4C1E147A2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FDD48CAD-8E9A-434C-9F7E-6031DA9A6A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F70B9979-DEC4-48B9-9462-E3631AC96A9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ADB15ACD-534F-474C-8B1A-8F5B94AEFDC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8DFFE368-637C-4309-ABAC-BDCED29B6BC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7D3E8255-AD5A-48F8-B948-7BF97DBEE7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784682BD-D253-4704-BB29-6D9C7D3006A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a:extLst>
                  <a:ext uri="{FF2B5EF4-FFF2-40B4-BE49-F238E27FC236}">
                    <a16:creationId xmlns:a16="http://schemas.microsoft.com/office/drawing/2014/main" id="{34113DE4-AE89-4F45-9B12-61B04E3E78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a:extLst>
                  <a:ext uri="{FF2B5EF4-FFF2-40B4-BE49-F238E27FC236}">
                    <a16:creationId xmlns:a16="http://schemas.microsoft.com/office/drawing/2014/main" id="{8437CF76-AF2F-46BC-9579-872625F1AB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AF2AF364-8140-40A5-9AC8-00C03DA479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AFBA166C-DB92-475D-B0D3-1F7EB2B81A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583F60B4-E774-4D4F-BC7C-A171BB6174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EF18C06C-0984-4FAA-952A-9CBFC0F95C1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BDE44802-FF06-46DC-9F7E-D2A329BB29B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grpSp>
      <p:pic>
        <p:nvPicPr>
          <p:cNvPr id="2052" name="Picture 4" descr="Image result for hindenburg crash">
            <a:extLst>
              <a:ext uri="{FF2B5EF4-FFF2-40B4-BE49-F238E27FC236}">
                <a16:creationId xmlns:a16="http://schemas.microsoft.com/office/drawing/2014/main" id="{A5B20CB3-695E-4117-995C-F05F4A36E96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657" r="-3" b="-3"/>
          <a:stretch/>
        </p:blipFill>
        <p:spPr bwMode="auto">
          <a:xfrm>
            <a:off x="8055588" y="-3863"/>
            <a:ext cx="4132754" cy="3445946"/>
          </a:xfrm>
          <a:custGeom>
            <a:avLst/>
            <a:gdLst/>
            <a:ahLst/>
            <a:cxnLst/>
            <a:rect l="l" t="t" r="r" b="b"/>
            <a:pathLst>
              <a:path w="4638368" h="3867534">
                <a:moveTo>
                  <a:pt x="303228" y="0"/>
                </a:moveTo>
                <a:lnTo>
                  <a:pt x="4638368" y="0"/>
                </a:lnTo>
                <a:lnTo>
                  <a:pt x="4638368" y="2952747"/>
                </a:lnTo>
                <a:lnTo>
                  <a:pt x="4585825" y="3013864"/>
                </a:lnTo>
                <a:cubicBezTo>
                  <a:pt x="4103088" y="3538671"/>
                  <a:pt x="3410622" y="3867534"/>
                  <a:pt x="2641346" y="3867534"/>
                </a:cubicBezTo>
                <a:cubicBezTo>
                  <a:pt x="1182571" y="3867534"/>
                  <a:pt x="0" y="2684963"/>
                  <a:pt x="0" y="1226188"/>
                </a:cubicBezTo>
                <a:cubicBezTo>
                  <a:pt x="0" y="815907"/>
                  <a:pt x="93544" y="427475"/>
                  <a:pt x="260466" y="81056"/>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1588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2329</TotalTime>
  <Words>1586</Words>
  <Application>Microsoft Office PowerPoint</Application>
  <PresentationFormat>Widescreen</PresentationFormat>
  <Paragraphs>143</Paragraphs>
  <Slides>26</Slides>
  <Notes>26</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Arial Narrow</vt:lpstr>
      <vt:lpstr>Arial Nova</vt:lpstr>
      <vt:lpstr>Bahnschrift Light Condensed</vt:lpstr>
      <vt:lpstr>Calibri</vt:lpstr>
      <vt:lpstr>Calibri Light</vt:lpstr>
      <vt:lpstr>system-ui</vt:lpstr>
      <vt:lpstr>Times New Roman</vt:lpstr>
      <vt:lpstr>Wingdings</vt:lpstr>
      <vt:lpstr>Celestial</vt:lpstr>
      <vt:lpstr>An Exploration of Authority and Leadership</vt:lpstr>
      <vt:lpstr>PowerPoint Presentation</vt:lpstr>
      <vt:lpstr>An Exploration of Authority and Leadership</vt:lpstr>
      <vt:lpstr>Welcome to class</vt:lpstr>
      <vt:lpstr>Foundational understanding (so far) Week 1 (28 February)</vt:lpstr>
      <vt:lpstr>Foundational understanding (so far) Week 2-3 (7, 14 March)</vt:lpstr>
      <vt:lpstr>My personal leadership experience</vt:lpstr>
      <vt:lpstr>Functions I never delegated.</vt:lpstr>
      <vt:lpstr>Lesson learned #1</vt:lpstr>
      <vt:lpstr>Lesson learned #2</vt:lpstr>
      <vt:lpstr>But does any of this translate into leadership in the body of Christ?</vt:lpstr>
      <vt:lpstr>Gifts to Man since Creation</vt:lpstr>
      <vt:lpstr>Parables of the talents and the minas</vt:lpstr>
      <vt:lpstr>Summary understanding of the parables of the talents and the minas</vt:lpstr>
      <vt:lpstr>Common  excuses</vt:lpstr>
      <vt:lpstr>But what if you tried to use your gifts for the Lord and failed? </vt:lpstr>
      <vt:lpstr>1 Corinthians 3:10-15</vt:lpstr>
      <vt:lpstr>Gifts and the church</vt:lpstr>
      <vt:lpstr>1 Corinthians 12: 4-11</vt:lpstr>
      <vt:lpstr>Romans 12: 3-8</vt:lpstr>
      <vt:lpstr>Team building</vt:lpstr>
      <vt:lpstr>This reinforces the foundational principle that Jesus is the living, active head of the church</vt:lpstr>
      <vt:lpstr>What have I learned about my role as an elder?</vt:lpstr>
      <vt:lpstr>New understanding</vt:lpstr>
      <vt:lpstr>Easy to understand, difficult to implement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Normalcy</dc:title>
  <dc:creator>Robert Wade</dc:creator>
  <cp:lastModifiedBy>AV Team</cp:lastModifiedBy>
  <cp:revision>134</cp:revision>
  <cp:lastPrinted>2021-03-27T17:48:20Z</cp:lastPrinted>
  <dcterms:created xsi:type="dcterms:W3CDTF">2021-01-16T17:30:56Z</dcterms:created>
  <dcterms:modified xsi:type="dcterms:W3CDTF">2021-03-27T17:48:28Z</dcterms:modified>
</cp:coreProperties>
</file>