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340" r:id="rId2"/>
    <p:sldId id="7136" r:id="rId3"/>
    <p:sldId id="256" r:id="rId4"/>
    <p:sldId id="309" r:id="rId5"/>
    <p:sldId id="323" r:id="rId6"/>
    <p:sldId id="308" r:id="rId7"/>
    <p:sldId id="325" r:id="rId8"/>
    <p:sldId id="326" r:id="rId9"/>
    <p:sldId id="327" r:id="rId10"/>
    <p:sldId id="329" r:id="rId11"/>
    <p:sldId id="328" r:id="rId12"/>
    <p:sldId id="330" r:id="rId13"/>
    <p:sldId id="335" r:id="rId14"/>
    <p:sldId id="336" r:id="rId15"/>
    <p:sldId id="333" r:id="rId16"/>
    <p:sldId id="337" r:id="rId17"/>
    <p:sldId id="338" r:id="rId18"/>
    <p:sldId id="339" r:id="rId19"/>
    <p:sldId id="324" r:id="rId20"/>
    <p:sldId id="28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snapToGrid="0">
      <p:cViewPr varScale="1">
        <p:scale>
          <a:sx n="110" d="100"/>
          <a:sy n="110" d="100"/>
        </p:scale>
        <p:origin x="462" y="108"/>
      </p:cViewPr>
      <p:guideLst/>
    </p:cSldViewPr>
  </p:slideViewPr>
  <p:notesTextViewPr>
    <p:cViewPr>
      <p:scale>
        <a:sx n="1" d="1"/>
        <a:sy n="1" d="1"/>
      </p:scale>
      <p:origin x="0" y="0"/>
    </p:cViewPr>
  </p:notesTextViewPr>
  <p:sorterViewPr>
    <p:cViewPr>
      <p:scale>
        <a:sx n="100" d="100"/>
        <a:sy n="100" d="100"/>
      </p:scale>
      <p:origin x="0" y="-2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9FD7C1-77C4-4BC9-8531-B80211357F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424F8EF-355B-4319-A579-81F0C2B4D0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A6DDA3-A98E-4FA5-BC38-537A6EFDDB11}" type="datetimeFigureOut">
              <a:rPr lang="en-US" smtClean="0"/>
              <a:t>3/13/2021</a:t>
            </a:fld>
            <a:endParaRPr lang="en-US"/>
          </a:p>
        </p:txBody>
      </p:sp>
      <p:sp>
        <p:nvSpPr>
          <p:cNvPr id="4" name="Footer Placeholder 3">
            <a:extLst>
              <a:ext uri="{FF2B5EF4-FFF2-40B4-BE49-F238E27FC236}">
                <a16:creationId xmlns:a16="http://schemas.microsoft.com/office/drawing/2014/main" id="{11BD2BD0-DD91-48BE-9C91-2CA1BED03B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BE3CDC73-2FCF-4859-8E80-0AB4A292C1E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60CD56-0E0B-4174-8ABF-B06B01BADEFC}" type="slidenum">
              <a:rPr lang="en-US" smtClean="0"/>
              <a:t>‹#›</a:t>
            </a:fld>
            <a:endParaRPr lang="en-US"/>
          </a:p>
        </p:txBody>
      </p:sp>
      <p:sp>
        <p:nvSpPr>
          <p:cNvPr id="6" name="TextBox 5" descr="Box1">
            <a:extLst>
              <a:ext uri="{FF2B5EF4-FFF2-40B4-BE49-F238E27FC236}">
                <a16:creationId xmlns:a16="http://schemas.microsoft.com/office/drawing/2014/main" id="{C2174958-CF8A-4349-A190-DDC7E2737E1C}"/>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313CD1DD-5D23-4373-A083-6B700BEA40D6}"/>
              </a:ext>
            </a:extLst>
          </p:cNvPr>
          <p:cNvSpPr txBox="1"/>
          <p:nvPr/>
        </p:nvSpPr>
        <p:spPr bwMode="black">
          <a:xfrm>
            <a:off x="3652825" y="2953512"/>
            <a:ext cx="265008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809E6528-8B8B-4548-BBA9-F49ABA92CCF5}"/>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3825D9AD-B8E5-42E7-AE01-6A72C007AEC2}"/>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A5DB7D2B-2290-4778-90DF-068FCF7FD70A}"/>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452F9928-855B-4B39-BEB7-B45FDA91BDFA}"/>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41BDB2AF-AA6D-481A-A8C4-8FDC92F279F5}"/>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36574237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C8385-A1AA-488E-A2DF-A00AAB879B7D}" type="datetimeFigureOut">
              <a:rPr lang="en-US" smtClean="0"/>
              <a:t>3/13/2021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BEE0F-0A3C-4FE4-8F7F-A0FBF800C799}" type="slidenum">
              <a:rPr lang="en-US" smtClean="0"/>
              <a:t>‹#›</a:t>
            </a:fld>
            <a:endParaRPr lang="en-US"/>
          </a:p>
        </p:txBody>
      </p:sp>
    </p:spTree>
    <p:extLst>
      <p:ext uri="{BB962C8B-B14F-4D97-AF65-F5344CB8AC3E}">
        <p14:creationId xmlns:p14="http://schemas.microsoft.com/office/powerpoint/2010/main" val="239179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93D51-A895-43C8-8C83-6669EBA4CE3C}" type="slidenum">
              <a:rPr lang="en-US" smtClean="0"/>
              <a:t>1</a:t>
            </a:fld>
            <a:endParaRPr lang="en-US"/>
          </a:p>
        </p:txBody>
      </p:sp>
    </p:spTree>
    <p:extLst>
      <p:ext uri="{BB962C8B-B14F-4D97-AF65-F5344CB8AC3E}">
        <p14:creationId xmlns:p14="http://schemas.microsoft.com/office/powerpoint/2010/main" val="431931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10</a:t>
            </a:fld>
            <a:endParaRPr lang="en-US"/>
          </a:p>
        </p:txBody>
      </p:sp>
    </p:spTree>
    <p:extLst>
      <p:ext uri="{BB962C8B-B14F-4D97-AF65-F5344CB8AC3E}">
        <p14:creationId xmlns:p14="http://schemas.microsoft.com/office/powerpoint/2010/main" val="851229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11</a:t>
            </a:fld>
            <a:endParaRPr lang="en-US"/>
          </a:p>
        </p:txBody>
      </p:sp>
    </p:spTree>
    <p:extLst>
      <p:ext uri="{BB962C8B-B14F-4D97-AF65-F5344CB8AC3E}">
        <p14:creationId xmlns:p14="http://schemas.microsoft.com/office/powerpoint/2010/main" val="1798422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12</a:t>
            </a:fld>
            <a:endParaRPr lang="en-US"/>
          </a:p>
        </p:txBody>
      </p:sp>
    </p:spTree>
    <p:extLst>
      <p:ext uri="{BB962C8B-B14F-4D97-AF65-F5344CB8AC3E}">
        <p14:creationId xmlns:p14="http://schemas.microsoft.com/office/powerpoint/2010/main" val="2057381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13</a:t>
            </a:fld>
            <a:endParaRPr lang="en-US"/>
          </a:p>
        </p:txBody>
      </p:sp>
    </p:spTree>
    <p:extLst>
      <p:ext uri="{BB962C8B-B14F-4D97-AF65-F5344CB8AC3E}">
        <p14:creationId xmlns:p14="http://schemas.microsoft.com/office/powerpoint/2010/main" val="14420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14</a:t>
            </a:fld>
            <a:endParaRPr lang="en-US"/>
          </a:p>
        </p:txBody>
      </p:sp>
    </p:spTree>
    <p:extLst>
      <p:ext uri="{BB962C8B-B14F-4D97-AF65-F5344CB8AC3E}">
        <p14:creationId xmlns:p14="http://schemas.microsoft.com/office/powerpoint/2010/main" val="8834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15</a:t>
            </a:fld>
            <a:endParaRPr lang="en-US"/>
          </a:p>
        </p:txBody>
      </p:sp>
    </p:spTree>
    <p:extLst>
      <p:ext uri="{BB962C8B-B14F-4D97-AF65-F5344CB8AC3E}">
        <p14:creationId xmlns:p14="http://schemas.microsoft.com/office/powerpoint/2010/main" val="3787264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16</a:t>
            </a:fld>
            <a:endParaRPr lang="en-US"/>
          </a:p>
        </p:txBody>
      </p:sp>
    </p:spTree>
    <p:extLst>
      <p:ext uri="{BB962C8B-B14F-4D97-AF65-F5344CB8AC3E}">
        <p14:creationId xmlns:p14="http://schemas.microsoft.com/office/powerpoint/2010/main" val="199104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17</a:t>
            </a:fld>
            <a:endParaRPr lang="en-US"/>
          </a:p>
        </p:txBody>
      </p:sp>
    </p:spTree>
    <p:extLst>
      <p:ext uri="{BB962C8B-B14F-4D97-AF65-F5344CB8AC3E}">
        <p14:creationId xmlns:p14="http://schemas.microsoft.com/office/powerpoint/2010/main" val="1416225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18</a:t>
            </a:fld>
            <a:endParaRPr lang="en-US"/>
          </a:p>
        </p:txBody>
      </p:sp>
    </p:spTree>
    <p:extLst>
      <p:ext uri="{BB962C8B-B14F-4D97-AF65-F5344CB8AC3E}">
        <p14:creationId xmlns:p14="http://schemas.microsoft.com/office/powerpoint/2010/main" val="1830883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19</a:t>
            </a:fld>
            <a:endParaRPr lang="en-US"/>
          </a:p>
        </p:txBody>
      </p:sp>
    </p:spTree>
    <p:extLst>
      <p:ext uri="{BB962C8B-B14F-4D97-AF65-F5344CB8AC3E}">
        <p14:creationId xmlns:p14="http://schemas.microsoft.com/office/powerpoint/2010/main" val="145369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xfrm>
            <a:off x="396875" y="692150"/>
            <a:ext cx="6156325" cy="3463925"/>
          </a:xfrm>
          <a:ln/>
        </p:spPr>
      </p:sp>
      <p:sp>
        <p:nvSpPr>
          <p:cNvPr id="3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Three Minute Countdown</a:t>
            </a:r>
          </a:p>
        </p:txBody>
      </p:sp>
      <p:sp>
        <p:nvSpPr>
          <p:cNvPr id="3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494" indent="-289036" eaLnBrk="0" hangingPunct="0">
              <a:defRPr>
                <a:solidFill>
                  <a:schemeClr val="tx1"/>
                </a:solidFill>
                <a:latin typeface="Arial" charset="0"/>
              </a:defRPr>
            </a:lvl2pPr>
            <a:lvl3pPr marL="1156145" indent="-231229" eaLnBrk="0" hangingPunct="0">
              <a:defRPr>
                <a:solidFill>
                  <a:schemeClr val="tx1"/>
                </a:solidFill>
                <a:latin typeface="Arial" charset="0"/>
              </a:defRPr>
            </a:lvl3pPr>
            <a:lvl4pPr marL="1618602" indent="-231229" eaLnBrk="0" hangingPunct="0">
              <a:defRPr>
                <a:solidFill>
                  <a:schemeClr val="tx1"/>
                </a:solidFill>
                <a:latin typeface="Arial" charset="0"/>
              </a:defRPr>
            </a:lvl4pPr>
            <a:lvl5pPr marL="2081060" indent="-231229" eaLnBrk="0" hangingPunct="0">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pPr marL="0" marR="0" lvl="0" indent="0" algn="r" defTabSz="914309" rtl="0" eaLnBrk="1" fontAlgn="auto" latinLnBrk="0" hangingPunct="1">
              <a:lnSpc>
                <a:spcPct val="100000"/>
              </a:lnSpc>
              <a:spcBef>
                <a:spcPts val="0"/>
              </a:spcBef>
              <a:spcAft>
                <a:spcPts val="0"/>
              </a:spcAft>
              <a:buClrTx/>
              <a:buSzTx/>
              <a:buFontTx/>
              <a:buNone/>
              <a:tabLst/>
              <a:defRPr/>
            </a:pPr>
            <a:fld id="{53A62415-901A-40CB-AFB8-1C415723AF36}"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2348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20</a:t>
            </a:fld>
            <a:endParaRPr lang="en-US"/>
          </a:p>
        </p:txBody>
      </p:sp>
    </p:spTree>
    <p:extLst>
      <p:ext uri="{BB962C8B-B14F-4D97-AF65-F5344CB8AC3E}">
        <p14:creationId xmlns:p14="http://schemas.microsoft.com/office/powerpoint/2010/main" val="1218987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3</a:t>
            </a:fld>
            <a:endParaRPr lang="en-US"/>
          </a:p>
        </p:txBody>
      </p:sp>
    </p:spTree>
    <p:extLst>
      <p:ext uri="{BB962C8B-B14F-4D97-AF65-F5344CB8AC3E}">
        <p14:creationId xmlns:p14="http://schemas.microsoft.com/office/powerpoint/2010/main" val="357522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4</a:t>
            </a:fld>
            <a:endParaRPr lang="en-US"/>
          </a:p>
        </p:txBody>
      </p:sp>
    </p:spTree>
    <p:extLst>
      <p:ext uri="{BB962C8B-B14F-4D97-AF65-F5344CB8AC3E}">
        <p14:creationId xmlns:p14="http://schemas.microsoft.com/office/powerpoint/2010/main" val="676004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5</a:t>
            </a:fld>
            <a:endParaRPr lang="en-US"/>
          </a:p>
        </p:txBody>
      </p:sp>
    </p:spTree>
    <p:extLst>
      <p:ext uri="{BB962C8B-B14F-4D97-AF65-F5344CB8AC3E}">
        <p14:creationId xmlns:p14="http://schemas.microsoft.com/office/powerpoint/2010/main" val="4217092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6</a:t>
            </a:fld>
            <a:endParaRPr lang="en-US"/>
          </a:p>
        </p:txBody>
      </p:sp>
    </p:spTree>
    <p:extLst>
      <p:ext uri="{BB962C8B-B14F-4D97-AF65-F5344CB8AC3E}">
        <p14:creationId xmlns:p14="http://schemas.microsoft.com/office/powerpoint/2010/main" val="722075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7</a:t>
            </a:fld>
            <a:endParaRPr lang="en-US"/>
          </a:p>
        </p:txBody>
      </p:sp>
    </p:spTree>
    <p:extLst>
      <p:ext uri="{BB962C8B-B14F-4D97-AF65-F5344CB8AC3E}">
        <p14:creationId xmlns:p14="http://schemas.microsoft.com/office/powerpoint/2010/main" val="3247308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8</a:t>
            </a:fld>
            <a:endParaRPr lang="en-US"/>
          </a:p>
        </p:txBody>
      </p:sp>
    </p:spTree>
    <p:extLst>
      <p:ext uri="{BB962C8B-B14F-4D97-AF65-F5344CB8AC3E}">
        <p14:creationId xmlns:p14="http://schemas.microsoft.com/office/powerpoint/2010/main" val="147050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FBEE0F-0A3C-4FE4-8F7F-A0FBF800C799}" type="slidenum">
              <a:rPr lang="en-US" smtClean="0"/>
              <a:t>9</a:t>
            </a:fld>
            <a:endParaRPr lang="en-US"/>
          </a:p>
        </p:txBody>
      </p:sp>
    </p:spTree>
    <p:extLst>
      <p:ext uri="{BB962C8B-B14F-4D97-AF65-F5344CB8AC3E}">
        <p14:creationId xmlns:p14="http://schemas.microsoft.com/office/powerpoint/2010/main" val="25408521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nchor="t">
            <a:normAutofit/>
          </a:bodyPr>
          <a:lstStyle>
            <a:lvl1pPr marL="285750" indent="-285750">
              <a:buClr>
                <a:srgbClr val="FFFF00"/>
              </a:buClr>
              <a:buSzPct val="70000"/>
              <a:buFont typeface="Wingdings" panose="05000000000000000000" pitchFamily="2" charset="2"/>
              <a:buChar char="Ø"/>
              <a:defRPr sz="4000"/>
            </a:lvl1pPr>
            <a:lvl2pPr marL="742950" indent="-285750">
              <a:buClr>
                <a:srgbClr val="FFFF00"/>
              </a:buClr>
              <a:buSzPct val="70000"/>
              <a:buFont typeface="Wingdings" panose="05000000000000000000" pitchFamily="2" charset="2"/>
              <a:buChar char="Ø"/>
              <a:defRPr sz="3600"/>
            </a:lvl2pPr>
            <a:lvl3pPr marL="1200150" indent="-285750">
              <a:buClr>
                <a:srgbClr val="FFFF00"/>
              </a:buClr>
              <a:buSzPct val="70000"/>
              <a:buFont typeface="Wingdings" panose="05000000000000000000" pitchFamily="2" charset="2"/>
              <a:buChar char="Ø"/>
              <a:defRPr sz="3200"/>
            </a:lvl3pPr>
            <a:lvl4pPr marL="1543050" indent="-171450">
              <a:buClr>
                <a:srgbClr val="FFFF00"/>
              </a:buClr>
              <a:buSzPct val="70000"/>
              <a:buFont typeface="Wingdings" panose="05000000000000000000" pitchFamily="2" charset="2"/>
              <a:buChar char="Ø"/>
              <a:defRPr sz="2800"/>
            </a:lvl4pPr>
            <a:lvl5pPr marL="2000250" indent="-171450">
              <a:buClr>
                <a:srgbClr val="FFFF00"/>
              </a:buClr>
              <a:buSzPct val="70000"/>
              <a:buFont typeface="Wingdings" panose="05000000000000000000" pitchFamily="2" charset="2"/>
              <a:buChar char="Ø"/>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3/13/2021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4800" i="1" kern="1200" cap="none" baseline="0">
          <a:ln w="3175" cmpd="sng">
            <a:noFill/>
          </a:ln>
          <a:solidFill>
            <a:srgbClr val="FFFF00"/>
          </a:solidFill>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gym1-2018\users\Public\Documents\Assembly\ActiveYear\3-minute_timer.wmv" TargetMode="External"/><Relationship Id="rId1" Type="http://schemas.microsoft.com/office/2007/relationships/media" Target="file:///\\gym1-2018\users\Public\Documents\Assembly\ActiveYear\3-minute_timer.wmv"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obert.L.Wade@knology.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4" name="Rectangle 3">
            <a:extLst>
              <a:ext uri="{FF2B5EF4-FFF2-40B4-BE49-F238E27FC236}">
                <a16:creationId xmlns:a16="http://schemas.microsoft.com/office/drawing/2014/main" id="{1D65ECD2-159E-40CC-BEAF-BD218088AD3B}"/>
              </a:ext>
            </a:extLst>
          </p:cNvPr>
          <p:cNvSpPr>
            <a:spLocks noChangeArrowheads="1"/>
          </p:cNvSpPr>
          <p:nvPr/>
        </p:nvSpPr>
        <p:spPr bwMode="auto">
          <a:xfrm>
            <a:off x="-547898" y="973667"/>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a:t>
            </a:r>
            <a:r>
              <a:rPr lang="en-US" altLang="en-US" sz="6000" b="1" dirty="0">
                <a:solidFill>
                  <a:srgbClr val="FFFFFF"/>
                </a:solidFill>
                <a:effectLst>
                  <a:outerShdw blurRad="50800" dist="50800" dir="5400000" algn="ctr" rotWithShape="0">
                    <a:srgbClr val="000000"/>
                  </a:outerShdw>
                </a:effectLst>
                <a:latin typeface="Arial Narrow" panose="020B0606020202030204" pitchFamily="34" charset="0"/>
                <a:sym typeface="Wingdings" pitchFamily="2" charset="2"/>
              </a:rPr>
              <a:t>At 9:15</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
        <p:nvSpPr>
          <p:cNvPr id="7" name="Subtitle 2">
            <a:extLst>
              <a:ext uri="{FF2B5EF4-FFF2-40B4-BE49-F238E27FC236}">
                <a16:creationId xmlns:a16="http://schemas.microsoft.com/office/drawing/2014/main" id="{8897CA2A-F95E-4924-B757-0F93F6EBA6D9}"/>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Gallant Effort</a:t>
            </a:r>
          </a:p>
          <a:p>
            <a:r>
              <a:rPr lang="en-US" sz="3200" b="1" i="1" cap="small" dirty="0"/>
              <a:t>Central Adult Class </a:t>
            </a:r>
          </a:p>
          <a:p>
            <a:r>
              <a:rPr lang="en-US" sz="3200" b="1" i="1" cap="small" dirty="0"/>
              <a:t>14 March 2021</a:t>
            </a:r>
          </a:p>
        </p:txBody>
      </p:sp>
    </p:spTree>
    <p:extLst>
      <p:ext uri="{BB962C8B-B14F-4D97-AF65-F5344CB8AC3E}">
        <p14:creationId xmlns:p14="http://schemas.microsoft.com/office/powerpoint/2010/main" val="411913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F7A4-A979-4043-87B9-362223D50BAB}"/>
              </a:ext>
            </a:extLst>
          </p:cNvPr>
          <p:cNvSpPr>
            <a:spLocks noGrp="1"/>
          </p:cNvSpPr>
          <p:nvPr>
            <p:ph type="title"/>
          </p:nvPr>
        </p:nvSpPr>
        <p:spPr>
          <a:xfrm>
            <a:off x="685801" y="345652"/>
            <a:ext cx="10598084" cy="772391"/>
          </a:xfrm>
        </p:spPr>
        <p:txBody>
          <a:bodyPr anchor="t">
            <a:noAutofit/>
          </a:bodyPr>
          <a:lstStyle/>
          <a:p>
            <a:r>
              <a:rPr lang="en-US" sz="4400" dirty="0"/>
              <a:t>Third temple, sort of (Herod’s)</a:t>
            </a:r>
          </a:p>
        </p:txBody>
      </p:sp>
      <p:sp>
        <p:nvSpPr>
          <p:cNvPr id="3" name="Content Placeholder 2">
            <a:extLst>
              <a:ext uri="{FF2B5EF4-FFF2-40B4-BE49-F238E27FC236}">
                <a16:creationId xmlns:a16="http://schemas.microsoft.com/office/drawing/2014/main" id="{2924CF13-BB56-4D92-B1FD-848631B2477B}"/>
              </a:ext>
            </a:extLst>
          </p:cNvPr>
          <p:cNvSpPr>
            <a:spLocks noGrp="1"/>
          </p:cNvSpPr>
          <p:nvPr>
            <p:ph idx="1"/>
          </p:nvPr>
        </p:nvSpPr>
        <p:spPr>
          <a:xfrm>
            <a:off x="619812" y="1528106"/>
            <a:ext cx="11173120" cy="4229100"/>
          </a:xfrm>
        </p:spPr>
        <p:txBody>
          <a:bodyPr>
            <a:normAutofit fontScale="92500" lnSpcReduction="10000"/>
          </a:bodyPr>
          <a:lstStyle/>
          <a:p>
            <a:r>
              <a:rPr lang="en-US" sz="3600" dirty="0"/>
              <a:t>Josephus records that Herod began to remodel the temple around 18 BC.  The condition was set by the priests that the temple never be taken out of service.</a:t>
            </a:r>
          </a:p>
          <a:p>
            <a:r>
              <a:rPr lang="en-US" sz="3600" dirty="0"/>
              <a:t>Huge expansion of the temple so much so that Jesus references its continued construction as ongoing for 46 years </a:t>
            </a:r>
            <a:r>
              <a:rPr lang="en-US" sz="3600" dirty="0">
                <a:solidFill>
                  <a:srgbClr val="FFFF00"/>
                </a:solidFill>
              </a:rPr>
              <a:t>[John 2:20]</a:t>
            </a:r>
          </a:p>
          <a:p>
            <a:r>
              <a:rPr lang="en-US" sz="3600" dirty="0"/>
              <a:t>It was completely destroyed by the Romans in 70 AD and has not returned.</a:t>
            </a:r>
          </a:p>
        </p:txBody>
      </p:sp>
    </p:spTree>
    <p:extLst>
      <p:ext uri="{BB962C8B-B14F-4D97-AF65-F5344CB8AC3E}">
        <p14:creationId xmlns:p14="http://schemas.microsoft.com/office/powerpoint/2010/main" val="3782231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A4A3-F31D-47ED-B2C9-1DAA22735F76}"/>
              </a:ext>
            </a:extLst>
          </p:cNvPr>
          <p:cNvSpPr>
            <a:spLocks noGrp="1"/>
          </p:cNvSpPr>
          <p:nvPr>
            <p:ph type="title"/>
          </p:nvPr>
        </p:nvSpPr>
        <p:spPr>
          <a:xfrm>
            <a:off x="685801" y="421064"/>
            <a:ext cx="10131425" cy="879835"/>
          </a:xfrm>
        </p:spPr>
        <p:txBody>
          <a:bodyPr anchor="t"/>
          <a:lstStyle/>
          <a:p>
            <a:r>
              <a:rPr lang="en-US" dirty="0"/>
              <a:t>Personal observations</a:t>
            </a:r>
          </a:p>
        </p:txBody>
      </p:sp>
      <p:sp>
        <p:nvSpPr>
          <p:cNvPr id="3" name="Content Placeholder 2">
            <a:extLst>
              <a:ext uri="{FF2B5EF4-FFF2-40B4-BE49-F238E27FC236}">
                <a16:creationId xmlns:a16="http://schemas.microsoft.com/office/drawing/2014/main" id="{C39BB7D7-FC5C-49A3-AE27-1B8E827A86A0}"/>
              </a:ext>
            </a:extLst>
          </p:cNvPr>
          <p:cNvSpPr>
            <a:spLocks noGrp="1"/>
          </p:cNvSpPr>
          <p:nvPr>
            <p:ph idx="1"/>
          </p:nvPr>
        </p:nvSpPr>
        <p:spPr/>
        <p:txBody>
          <a:bodyPr>
            <a:normAutofit fontScale="77500" lnSpcReduction="20000"/>
          </a:bodyPr>
          <a:lstStyle/>
          <a:p>
            <a:r>
              <a:rPr lang="en-US" dirty="0"/>
              <a:t>It is of great curiosity to me that God allowed David to build Him a temple when He clearly wanted a tabernacle.</a:t>
            </a:r>
          </a:p>
          <a:p>
            <a:r>
              <a:rPr lang="en-US" dirty="0"/>
              <a:t>It is even more curious to me that God insisted on Zerubbabel re-building the temple when it seemed like an excellent time to eliminate it.</a:t>
            </a:r>
          </a:p>
          <a:p>
            <a:r>
              <a:rPr lang="en-US" dirty="0"/>
              <a:t>That ultimately God would live in His people as a living, mobile (restored) tabernacle and the temple destroyed again makes it that much harder to grasp.</a:t>
            </a:r>
          </a:p>
        </p:txBody>
      </p:sp>
    </p:spTree>
    <p:extLst>
      <p:ext uri="{BB962C8B-B14F-4D97-AF65-F5344CB8AC3E}">
        <p14:creationId xmlns:p14="http://schemas.microsoft.com/office/powerpoint/2010/main" val="405342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59AF-03FB-4656-AD36-C1CCA412052A}"/>
              </a:ext>
            </a:extLst>
          </p:cNvPr>
          <p:cNvSpPr>
            <a:spLocks noGrp="1"/>
          </p:cNvSpPr>
          <p:nvPr>
            <p:ph type="title"/>
          </p:nvPr>
        </p:nvSpPr>
        <p:spPr>
          <a:xfrm>
            <a:off x="685801" y="609600"/>
            <a:ext cx="10131425" cy="813847"/>
          </a:xfrm>
        </p:spPr>
        <p:txBody>
          <a:bodyPr anchor="t">
            <a:normAutofit fontScale="90000"/>
          </a:bodyPr>
          <a:lstStyle/>
          <a:p>
            <a:r>
              <a:rPr lang="en-US" dirty="0"/>
              <a:t>Questions</a:t>
            </a:r>
          </a:p>
        </p:txBody>
      </p:sp>
      <p:sp>
        <p:nvSpPr>
          <p:cNvPr id="3" name="Content Placeholder 2">
            <a:extLst>
              <a:ext uri="{FF2B5EF4-FFF2-40B4-BE49-F238E27FC236}">
                <a16:creationId xmlns:a16="http://schemas.microsoft.com/office/drawing/2014/main" id="{005D011B-9CF3-43D5-97DF-12DD56121783}"/>
              </a:ext>
            </a:extLst>
          </p:cNvPr>
          <p:cNvSpPr>
            <a:spLocks noGrp="1"/>
          </p:cNvSpPr>
          <p:nvPr>
            <p:ph idx="1"/>
          </p:nvPr>
        </p:nvSpPr>
        <p:spPr>
          <a:xfrm>
            <a:off x="685801" y="1699007"/>
            <a:ext cx="10131425" cy="4549393"/>
          </a:xfrm>
        </p:spPr>
        <p:txBody>
          <a:bodyPr>
            <a:normAutofit fontScale="92500" lnSpcReduction="10000"/>
          </a:bodyPr>
          <a:lstStyle/>
          <a:p>
            <a:r>
              <a:rPr lang="en-US" dirty="0"/>
              <a:t>Were the people in Haggai’s day dis-honoring God in their hearts by not finishing the temple?</a:t>
            </a:r>
          </a:p>
          <a:p>
            <a:pPr lvl="1"/>
            <a:r>
              <a:rPr lang="en-US" dirty="0"/>
              <a:t>If you do what you think is sinful, it is sin </a:t>
            </a:r>
            <a:r>
              <a:rPr lang="en-US" dirty="0">
                <a:solidFill>
                  <a:srgbClr val="FFFF00"/>
                </a:solidFill>
              </a:rPr>
              <a:t>[Romans 14:13-23]</a:t>
            </a:r>
          </a:p>
          <a:p>
            <a:r>
              <a:rPr lang="en-US" dirty="0"/>
              <a:t>Does God permit undesired actions that are done to honor Him?</a:t>
            </a:r>
          </a:p>
          <a:p>
            <a:r>
              <a:rPr lang="en-US" dirty="0"/>
              <a:t>Is the attitude or the action more important or are they the same?</a:t>
            </a:r>
          </a:p>
        </p:txBody>
      </p:sp>
    </p:spTree>
    <p:extLst>
      <p:ext uri="{BB962C8B-B14F-4D97-AF65-F5344CB8AC3E}">
        <p14:creationId xmlns:p14="http://schemas.microsoft.com/office/powerpoint/2010/main" val="3529954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DEF8-6C8C-4F53-9969-7A5AD1316768}"/>
              </a:ext>
            </a:extLst>
          </p:cNvPr>
          <p:cNvSpPr>
            <a:spLocks noGrp="1"/>
          </p:cNvSpPr>
          <p:nvPr>
            <p:ph type="title"/>
          </p:nvPr>
        </p:nvSpPr>
        <p:spPr>
          <a:xfrm>
            <a:off x="685801" y="289090"/>
            <a:ext cx="10131425" cy="870408"/>
          </a:xfrm>
        </p:spPr>
        <p:txBody>
          <a:bodyPr anchor="t"/>
          <a:lstStyle/>
          <a:p>
            <a:r>
              <a:rPr lang="en-US" b="1" dirty="0"/>
              <a:t>Micah 6: 6-8 </a:t>
            </a:r>
            <a:endParaRPr lang="en-US" dirty="0"/>
          </a:p>
        </p:txBody>
      </p:sp>
      <p:sp>
        <p:nvSpPr>
          <p:cNvPr id="3" name="Content Placeholder 2">
            <a:extLst>
              <a:ext uri="{FF2B5EF4-FFF2-40B4-BE49-F238E27FC236}">
                <a16:creationId xmlns:a16="http://schemas.microsoft.com/office/drawing/2014/main" id="{8BBF8A38-9160-45AB-A0CA-DF3CB47886BA}"/>
              </a:ext>
            </a:extLst>
          </p:cNvPr>
          <p:cNvSpPr>
            <a:spLocks noGrp="1"/>
          </p:cNvSpPr>
          <p:nvPr>
            <p:ph idx="1"/>
          </p:nvPr>
        </p:nvSpPr>
        <p:spPr>
          <a:xfrm>
            <a:off x="685801" y="1329179"/>
            <a:ext cx="10131425" cy="5250729"/>
          </a:xfrm>
        </p:spPr>
        <p:txBody>
          <a:bodyPr>
            <a:normAutofit fontScale="85000" lnSpcReduction="20000"/>
          </a:bodyPr>
          <a:lstStyle/>
          <a:p>
            <a:r>
              <a:rPr lang="en-US" b="1" i="1" baseline="30000" dirty="0">
                <a:effectLst/>
                <a:latin typeface="+mj-lt"/>
              </a:rPr>
              <a:t>6 </a:t>
            </a:r>
            <a:r>
              <a:rPr lang="en-US" b="0" i="1" dirty="0">
                <a:effectLst/>
                <a:latin typeface="+mj-lt"/>
              </a:rPr>
              <a:t>With what shall I come before the </a:t>
            </a:r>
            <a:r>
              <a:rPr lang="en-US" b="0" i="1" cap="small" dirty="0">
                <a:effectLst/>
                <a:latin typeface="+mj-lt"/>
              </a:rPr>
              <a:t>Lord</a:t>
            </a:r>
            <a:br>
              <a:rPr lang="en-US" i="1" dirty="0">
                <a:latin typeface="+mj-lt"/>
              </a:rPr>
            </a:br>
            <a:r>
              <a:rPr lang="en-US" b="0" i="1" dirty="0">
                <a:effectLst/>
                <a:latin typeface="+mj-lt"/>
              </a:rPr>
              <a:t>    and bow down before the exalted God?</a:t>
            </a:r>
            <a:br>
              <a:rPr lang="en-US" i="1" dirty="0">
                <a:latin typeface="+mj-lt"/>
              </a:rPr>
            </a:br>
            <a:r>
              <a:rPr lang="en-US" b="0" i="1" dirty="0">
                <a:effectLst/>
                <a:latin typeface="+mj-lt"/>
              </a:rPr>
              <a:t>Shall I come before him with burnt offerings,</a:t>
            </a:r>
            <a:br>
              <a:rPr lang="en-US" i="1" dirty="0">
                <a:latin typeface="+mj-lt"/>
              </a:rPr>
            </a:br>
            <a:r>
              <a:rPr lang="en-US" b="0" i="1" dirty="0">
                <a:effectLst/>
                <a:latin typeface="+mj-lt"/>
              </a:rPr>
              <a:t>    with calves a year old?</a:t>
            </a:r>
            <a:br>
              <a:rPr lang="en-US" i="1" dirty="0">
                <a:latin typeface="+mj-lt"/>
              </a:rPr>
            </a:br>
            <a:r>
              <a:rPr lang="en-US" b="1" i="1" baseline="30000" dirty="0">
                <a:effectLst/>
                <a:latin typeface="+mj-lt"/>
              </a:rPr>
              <a:t>7 </a:t>
            </a:r>
            <a:r>
              <a:rPr lang="en-US" b="0" i="1" dirty="0">
                <a:effectLst/>
                <a:latin typeface="+mj-lt"/>
              </a:rPr>
              <a:t>Will the </a:t>
            </a:r>
            <a:r>
              <a:rPr lang="en-US" b="0" i="1" cap="small" dirty="0">
                <a:effectLst/>
                <a:latin typeface="+mj-lt"/>
              </a:rPr>
              <a:t>Lord</a:t>
            </a:r>
            <a:r>
              <a:rPr lang="en-US" b="0" i="1" dirty="0">
                <a:effectLst/>
                <a:latin typeface="+mj-lt"/>
              </a:rPr>
              <a:t> be pleased with thousands of rams,</a:t>
            </a:r>
            <a:br>
              <a:rPr lang="en-US" i="1" dirty="0">
                <a:latin typeface="+mj-lt"/>
              </a:rPr>
            </a:br>
            <a:r>
              <a:rPr lang="en-US" b="0" i="1" dirty="0">
                <a:effectLst/>
                <a:latin typeface="+mj-lt"/>
              </a:rPr>
              <a:t>    with ten thousand rivers of olive oil?</a:t>
            </a:r>
            <a:br>
              <a:rPr lang="en-US" i="1" dirty="0">
                <a:latin typeface="+mj-lt"/>
              </a:rPr>
            </a:br>
            <a:r>
              <a:rPr lang="en-US" b="0" i="1" dirty="0">
                <a:effectLst/>
                <a:latin typeface="+mj-lt"/>
              </a:rPr>
              <a:t>Shall I offer my firstborn for my transgression,</a:t>
            </a:r>
            <a:br>
              <a:rPr lang="en-US" i="1" dirty="0">
                <a:latin typeface="+mj-lt"/>
              </a:rPr>
            </a:br>
            <a:r>
              <a:rPr lang="en-US" b="0" i="1" dirty="0">
                <a:effectLst/>
                <a:latin typeface="+mj-lt"/>
              </a:rPr>
              <a:t>    the fruit of my body for the sin of my soul?</a:t>
            </a:r>
            <a:br>
              <a:rPr lang="en-US" i="1" dirty="0">
                <a:latin typeface="+mj-lt"/>
              </a:rPr>
            </a:br>
            <a:r>
              <a:rPr lang="en-US" b="1" i="1" baseline="30000" dirty="0">
                <a:solidFill>
                  <a:srgbClr val="FFFF00"/>
                </a:solidFill>
                <a:effectLst/>
                <a:latin typeface="+mj-lt"/>
              </a:rPr>
              <a:t>8 </a:t>
            </a:r>
            <a:r>
              <a:rPr lang="en-US" b="0" i="1" dirty="0">
                <a:solidFill>
                  <a:srgbClr val="FFFF00"/>
                </a:solidFill>
                <a:effectLst/>
                <a:latin typeface="+mj-lt"/>
              </a:rPr>
              <a:t>He has shown you, O mortal, what is good.</a:t>
            </a:r>
            <a:br>
              <a:rPr lang="en-US" i="1" dirty="0">
                <a:solidFill>
                  <a:srgbClr val="FFFF00"/>
                </a:solidFill>
                <a:latin typeface="+mj-lt"/>
              </a:rPr>
            </a:br>
            <a:r>
              <a:rPr lang="en-US" b="0" i="1" dirty="0">
                <a:solidFill>
                  <a:srgbClr val="FFFF00"/>
                </a:solidFill>
                <a:effectLst/>
                <a:latin typeface="+mj-lt"/>
              </a:rPr>
              <a:t>    And what does the </a:t>
            </a:r>
            <a:r>
              <a:rPr lang="en-US" b="0" i="1" cap="small" dirty="0">
                <a:solidFill>
                  <a:srgbClr val="FFFF00"/>
                </a:solidFill>
                <a:effectLst/>
                <a:latin typeface="+mj-lt"/>
              </a:rPr>
              <a:t>Lord</a:t>
            </a:r>
            <a:r>
              <a:rPr lang="en-US" b="0" i="1" dirty="0">
                <a:solidFill>
                  <a:srgbClr val="FFFF00"/>
                </a:solidFill>
                <a:effectLst/>
                <a:latin typeface="+mj-lt"/>
              </a:rPr>
              <a:t> require of you?</a:t>
            </a:r>
            <a:br>
              <a:rPr lang="en-US" i="1" dirty="0">
                <a:solidFill>
                  <a:srgbClr val="FFFF00"/>
                </a:solidFill>
                <a:latin typeface="+mj-lt"/>
              </a:rPr>
            </a:br>
            <a:r>
              <a:rPr lang="en-US" b="0" i="1" dirty="0">
                <a:solidFill>
                  <a:srgbClr val="FFFF00"/>
                </a:solidFill>
                <a:effectLst/>
                <a:latin typeface="+mj-lt"/>
              </a:rPr>
              <a:t>To act justly and to love mercy</a:t>
            </a:r>
            <a:br>
              <a:rPr lang="en-US" i="1" dirty="0">
                <a:solidFill>
                  <a:srgbClr val="FFFF00"/>
                </a:solidFill>
                <a:latin typeface="+mj-lt"/>
              </a:rPr>
            </a:br>
            <a:r>
              <a:rPr lang="en-US" b="0" i="1" dirty="0">
                <a:solidFill>
                  <a:srgbClr val="FFFF00"/>
                </a:solidFill>
                <a:effectLst/>
                <a:latin typeface="+mj-lt"/>
              </a:rPr>
              <a:t>    and to walk humbly with your God</a:t>
            </a:r>
            <a:r>
              <a:rPr lang="en-US" b="0" i="1" dirty="0">
                <a:effectLst/>
                <a:latin typeface="+mj-lt"/>
              </a:rPr>
              <a:t>.</a:t>
            </a:r>
            <a:endParaRPr lang="en-US" i="1" dirty="0">
              <a:latin typeface="+mj-lt"/>
            </a:endParaRPr>
          </a:p>
          <a:p>
            <a:endParaRPr lang="en-US" dirty="0"/>
          </a:p>
        </p:txBody>
      </p:sp>
    </p:spTree>
    <p:extLst>
      <p:ext uri="{BB962C8B-B14F-4D97-AF65-F5344CB8AC3E}">
        <p14:creationId xmlns:p14="http://schemas.microsoft.com/office/powerpoint/2010/main" val="286942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56B8F-3B01-4B58-93DA-7EDE5E0DC665}"/>
              </a:ext>
            </a:extLst>
          </p:cNvPr>
          <p:cNvSpPr>
            <a:spLocks noGrp="1"/>
          </p:cNvSpPr>
          <p:nvPr>
            <p:ph type="title"/>
          </p:nvPr>
        </p:nvSpPr>
        <p:spPr>
          <a:xfrm>
            <a:off x="685801" y="609600"/>
            <a:ext cx="10131425" cy="860981"/>
          </a:xfrm>
        </p:spPr>
        <p:txBody>
          <a:bodyPr anchor="t"/>
          <a:lstStyle/>
          <a:p>
            <a:r>
              <a:rPr lang="en-US" b="1" dirty="0"/>
              <a:t>Micah 6: 6-8 </a:t>
            </a:r>
            <a:endParaRPr lang="en-US" dirty="0"/>
          </a:p>
        </p:txBody>
      </p:sp>
      <p:sp>
        <p:nvSpPr>
          <p:cNvPr id="3" name="Content Placeholder 2">
            <a:extLst>
              <a:ext uri="{FF2B5EF4-FFF2-40B4-BE49-F238E27FC236}">
                <a16:creationId xmlns:a16="http://schemas.microsoft.com/office/drawing/2014/main" id="{B412FB5A-21EE-444E-9EA4-0A33DCC068C9}"/>
              </a:ext>
            </a:extLst>
          </p:cNvPr>
          <p:cNvSpPr>
            <a:spLocks noGrp="1"/>
          </p:cNvSpPr>
          <p:nvPr>
            <p:ph idx="1"/>
          </p:nvPr>
        </p:nvSpPr>
        <p:spPr>
          <a:xfrm>
            <a:off x="685801" y="2149311"/>
            <a:ext cx="10131425" cy="4099089"/>
          </a:xfrm>
        </p:spPr>
        <p:txBody>
          <a:bodyPr>
            <a:normAutofit fontScale="92500" lnSpcReduction="20000"/>
          </a:bodyPr>
          <a:lstStyle/>
          <a:p>
            <a:pPr>
              <a:buFont typeface="Wingdings" panose="05000000000000000000" pitchFamily="2" charset="2"/>
              <a:buChar char="Ø"/>
            </a:pPr>
            <a:r>
              <a:rPr lang="en-US" sz="4000" dirty="0"/>
              <a:t>The prophet is referencing laws in the Law of Moses.  </a:t>
            </a:r>
          </a:p>
          <a:p>
            <a:pPr>
              <a:buFont typeface="Wingdings" panose="05000000000000000000" pitchFamily="2" charset="2"/>
              <a:buChar char="Ø"/>
            </a:pPr>
            <a:r>
              <a:rPr lang="en-US" sz="4000" dirty="0"/>
              <a:t>And he is referencing the offering of Isaac required of Abraham in order to prove his faith.  </a:t>
            </a:r>
          </a:p>
          <a:p>
            <a:pPr>
              <a:buFont typeface="Wingdings" panose="05000000000000000000" pitchFamily="2" charset="2"/>
              <a:buChar char="Ø"/>
            </a:pPr>
            <a:r>
              <a:rPr lang="en-US" sz="4000" dirty="0"/>
              <a:t>“Do I have to do these things to please you, O Lord?”  </a:t>
            </a:r>
          </a:p>
          <a:p>
            <a:pPr>
              <a:buFont typeface="Wingdings" panose="05000000000000000000" pitchFamily="2" charset="2"/>
              <a:buChar char="Ø"/>
            </a:pPr>
            <a:r>
              <a:rPr lang="en-US" sz="4000" dirty="0"/>
              <a:t>The answer is in Verse 8</a:t>
            </a:r>
          </a:p>
          <a:p>
            <a:endParaRPr lang="en-US" dirty="0"/>
          </a:p>
        </p:txBody>
      </p:sp>
    </p:spTree>
    <p:extLst>
      <p:ext uri="{BB962C8B-B14F-4D97-AF65-F5344CB8AC3E}">
        <p14:creationId xmlns:p14="http://schemas.microsoft.com/office/powerpoint/2010/main" val="758438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CA04-3266-41EA-8528-AC831A20E606}"/>
              </a:ext>
            </a:extLst>
          </p:cNvPr>
          <p:cNvSpPr>
            <a:spLocks noGrp="1"/>
          </p:cNvSpPr>
          <p:nvPr>
            <p:ph type="title"/>
          </p:nvPr>
        </p:nvSpPr>
        <p:spPr>
          <a:xfrm>
            <a:off x="685802" y="345649"/>
            <a:ext cx="10131425" cy="804421"/>
          </a:xfrm>
        </p:spPr>
        <p:txBody>
          <a:bodyPr anchor="t">
            <a:normAutofit fontScale="90000"/>
          </a:bodyPr>
          <a:lstStyle/>
          <a:p>
            <a:r>
              <a:rPr lang="en-US" b="1" dirty="0"/>
              <a:t>Divorce Matthew 19: 3-9</a:t>
            </a:r>
          </a:p>
        </p:txBody>
      </p:sp>
      <p:sp>
        <p:nvSpPr>
          <p:cNvPr id="3" name="Content Placeholder 2">
            <a:extLst>
              <a:ext uri="{FF2B5EF4-FFF2-40B4-BE49-F238E27FC236}">
                <a16:creationId xmlns:a16="http://schemas.microsoft.com/office/drawing/2014/main" id="{BD57B8DC-4E10-4DBE-AE78-4F3F97CAB5FD}"/>
              </a:ext>
            </a:extLst>
          </p:cNvPr>
          <p:cNvSpPr>
            <a:spLocks noGrp="1"/>
          </p:cNvSpPr>
          <p:nvPr>
            <p:ph sz="half" idx="1"/>
          </p:nvPr>
        </p:nvSpPr>
        <p:spPr>
          <a:xfrm>
            <a:off x="551454" y="1272619"/>
            <a:ext cx="10400120" cy="5745637"/>
          </a:xfrm>
        </p:spPr>
        <p:txBody>
          <a:bodyPr>
            <a:noAutofit/>
          </a:bodyPr>
          <a:lstStyle/>
          <a:p>
            <a:pPr marL="0" indent="0" algn="l">
              <a:buNone/>
            </a:pPr>
            <a:r>
              <a:rPr lang="en-US" sz="3000" b="1" i="1" baseline="30000" dirty="0">
                <a:effectLst/>
                <a:latin typeface="+mj-lt"/>
              </a:rPr>
              <a:t>3 </a:t>
            </a:r>
            <a:r>
              <a:rPr lang="en-US" sz="3000" b="0" i="1" dirty="0">
                <a:effectLst/>
                <a:latin typeface="+mj-lt"/>
              </a:rPr>
              <a:t>Some Pharisees came to him to test him. They asked, “Is it lawful for a man to divorce his wife for any and every reason?”  …</a:t>
            </a:r>
          </a:p>
          <a:p>
            <a:pPr marL="0" indent="0" algn="l">
              <a:buNone/>
            </a:pPr>
            <a:r>
              <a:rPr lang="en-US" sz="3000" b="1" i="1" baseline="30000" dirty="0">
                <a:effectLst/>
                <a:latin typeface="+mj-lt"/>
              </a:rPr>
              <a:t>6 </a:t>
            </a:r>
            <a:r>
              <a:rPr lang="en-US" sz="3000" b="0" i="1" dirty="0">
                <a:effectLst/>
                <a:latin typeface="+mj-lt"/>
              </a:rPr>
              <a:t>So they are no longer two, but one flesh. Therefore what God has joined together, let no one separate.”</a:t>
            </a:r>
          </a:p>
          <a:p>
            <a:pPr marL="0" indent="0" algn="l">
              <a:buNone/>
            </a:pPr>
            <a:r>
              <a:rPr lang="en-US" sz="3000" b="1" i="1" baseline="30000" dirty="0">
                <a:effectLst/>
                <a:latin typeface="+mj-lt"/>
              </a:rPr>
              <a:t>7 </a:t>
            </a:r>
            <a:r>
              <a:rPr lang="en-US" sz="3000" b="0" i="1" dirty="0">
                <a:effectLst/>
                <a:latin typeface="+mj-lt"/>
              </a:rPr>
              <a:t>“Why then,” they asked, “did Moses </a:t>
            </a:r>
            <a:r>
              <a:rPr lang="en-US" sz="3000" b="0" i="1" dirty="0">
                <a:solidFill>
                  <a:srgbClr val="FFFF00"/>
                </a:solidFill>
                <a:effectLst/>
                <a:latin typeface="+mj-lt"/>
              </a:rPr>
              <a:t>command</a:t>
            </a:r>
            <a:r>
              <a:rPr lang="en-US" sz="3000" b="0" i="1" dirty="0">
                <a:effectLst/>
                <a:latin typeface="+mj-lt"/>
              </a:rPr>
              <a:t> that a man give his wife a certificate of divorce and send her away?”</a:t>
            </a:r>
          </a:p>
          <a:p>
            <a:pPr marL="0" indent="0" algn="l">
              <a:buNone/>
            </a:pPr>
            <a:r>
              <a:rPr lang="en-US" sz="3000" b="1" i="1" baseline="30000" dirty="0">
                <a:effectLst/>
                <a:latin typeface="+mj-lt"/>
              </a:rPr>
              <a:t>8 </a:t>
            </a:r>
            <a:r>
              <a:rPr lang="en-US" sz="3000" b="0" i="1" dirty="0">
                <a:effectLst/>
                <a:latin typeface="+mj-lt"/>
              </a:rPr>
              <a:t>Jesus replied, “Moses </a:t>
            </a:r>
            <a:r>
              <a:rPr lang="en-US" sz="3000" b="0" i="1" dirty="0">
                <a:solidFill>
                  <a:srgbClr val="FFFF00"/>
                </a:solidFill>
                <a:effectLst/>
                <a:latin typeface="+mj-lt"/>
              </a:rPr>
              <a:t>permitted</a:t>
            </a:r>
            <a:r>
              <a:rPr lang="en-US" sz="3000" b="0" i="1" dirty="0">
                <a:effectLst/>
                <a:latin typeface="+mj-lt"/>
              </a:rPr>
              <a:t> you to divorce your wives </a:t>
            </a:r>
            <a:r>
              <a:rPr lang="en-US" sz="3000" b="0" i="1" dirty="0">
                <a:solidFill>
                  <a:srgbClr val="FFFF00"/>
                </a:solidFill>
                <a:effectLst/>
                <a:latin typeface="+mj-lt"/>
              </a:rPr>
              <a:t>because your hearts were hard</a:t>
            </a:r>
            <a:r>
              <a:rPr lang="en-US" sz="3000" b="0" i="1" dirty="0">
                <a:effectLst/>
                <a:latin typeface="+mj-lt"/>
              </a:rPr>
              <a:t>. But it was not this way from the beginning. </a:t>
            </a:r>
            <a:r>
              <a:rPr lang="en-US" sz="3000" b="1" i="1" baseline="30000" dirty="0">
                <a:effectLst/>
                <a:latin typeface="+mj-lt"/>
              </a:rPr>
              <a:t>9 </a:t>
            </a:r>
            <a:r>
              <a:rPr lang="en-US" sz="3000" b="0" i="1" dirty="0">
                <a:effectLst/>
                <a:latin typeface="+mj-lt"/>
              </a:rPr>
              <a:t>I tell you that anyone who divorces his wife, except for sexual immorality, and marries another woman commits adultery.</a:t>
            </a:r>
          </a:p>
          <a:p>
            <a:pPr marL="0" indent="0">
              <a:buNone/>
            </a:pPr>
            <a:endParaRPr lang="en-US" sz="3000" i="1" dirty="0">
              <a:latin typeface="+mj-lt"/>
            </a:endParaRPr>
          </a:p>
        </p:txBody>
      </p:sp>
    </p:spTree>
    <p:extLst>
      <p:ext uri="{BB962C8B-B14F-4D97-AF65-F5344CB8AC3E}">
        <p14:creationId xmlns:p14="http://schemas.microsoft.com/office/powerpoint/2010/main" val="238690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0E9F-EE5C-45F8-9658-B1CDB50A1264}"/>
              </a:ext>
            </a:extLst>
          </p:cNvPr>
          <p:cNvSpPr>
            <a:spLocks noGrp="1"/>
          </p:cNvSpPr>
          <p:nvPr>
            <p:ph type="title"/>
          </p:nvPr>
        </p:nvSpPr>
        <p:spPr>
          <a:xfrm>
            <a:off x="685801" y="336223"/>
            <a:ext cx="10131425" cy="804421"/>
          </a:xfrm>
        </p:spPr>
        <p:txBody>
          <a:bodyPr anchor="t">
            <a:normAutofit fontScale="90000"/>
          </a:bodyPr>
          <a:lstStyle/>
          <a:p>
            <a:r>
              <a:rPr lang="en-US" dirty="0"/>
              <a:t>Divorce </a:t>
            </a:r>
            <a:r>
              <a:rPr lang="en-US" b="1" dirty="0"/>
              <a:t>Matthew 19: 3-9</a:t>
            </a:r>
            <a:endParaRPr lang="en-US" dirty="0"/>
          </a:p>
        </p:txBody>
      </p:sp>
      <p:sp>
        <p:nvSpPr>
          <p:cNvPr id="3" name="Content Placeholder 2">
            <a:extLst>
              <a:ext uri="{FF2B5EF4-FFF2-40B4-BE49-F238E27FC236}">
                <a16:creationId xmlns:a16="http://schemas.microsoft.com/office/drawing/2014/main" id="{53806461-4FEB-499D-B75B-AA5110DE1ED9}"/>
              </a:ext>
            </a:extLst>
          </p:cNvPr>
          <p:cNvSpPr>
            <a:spLocks noGrp="1"/>
          </p:cNvSpPr>
          <p:nvPr>
            <p:ph idx="1"/>
          </p:nvPr>
        </p:nvSpPr>
        <p:spPr>
          <a:xfrm>
            <a:off x="685801" y="1896970"/>
            <a:ext cx="10131425" cy="3975929"/>
          </a:xfrm>
        </p:spPr>
        <p:txBody>
          <a:bodyPr>
            <a:noAutofit/>
          </a:bodyPr>
          <a:lstStyle/>
          <a:p>
            <a:r>
              <a:rPr lang="en-US" sz="3600" dirty="0"/>
              <a:t>The ideal is no divorce.  It conflicts with God’s intent from the Garden of Eden.</a:t>
            </a:r>
          </a:p>
          <a:p>
            <a:r>
              <a:rPr lang="en-US" sz="3600" dirty="0"/>
              <a:t>God permitted the less than ideal because of the hardness of the Hebrews heart.</a:t>
            </a:r>
          </a:p>
          <a:p>
            <a:r>
              <a:rPr lang="en-US" sz="3600" dirty="0"/>
              <a:t>Jesus permits divorce for sexual immorality.</a:t>
            </a:r>
          </a:p>
          <a:p>
            <a:r>
              <a:rPr lang="en-US" sz="3600" dirty="0">
                <a:solidFill>
                  <a:srgbClr val="FFFF00"/>
                </a:solidFill>
              </a:rPr>
              <a:t>Is this still because of the hardness of our hearts?</a:t>
            </a:r>
          </a:p>
          <a:p>
            <a:endParaRPr lang="en-US" sz="3600" dirty="0"/>
          </a:p>
        </p:txBody>
      </p:sp>
    </p:spTree>
    <p:extLst>
      <p:ext uri="{BB962C8B-B14F-4D97-AF65-F5344CB8AC3E}">
        <p14:creationId xmlns:p14="http://schemas.microsoft.com/office/powerpoint/2010/main" val="374403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7CCC-3072-467A-B156-3EB2860CD686}"/>
              </a:ext>
            </a:extLst>
          </p:cNvPr>
          <p:cNvSpPr>
            <a:spLocks noGrp="1"/>
          </p:cNvSpPr>
          <p:nvPr>
            <p:ph type="title"/>
          </p:nvPr>
        </p:nvSpPr>
        <p:spPr>
          <a:xfrm>
            <a:off x="685801" y="271806"/>
            <a:ext cx="10131425" cy="794994"/>
          </a:xfrm>
        </p:spPr>
        <p:txBody>
          <a:bodyPr anchor="t">
            <a:normAutofit fontScale="90000"/>
          </a:bodyPr>
          <a:lstStyle/>
          <a:p>
            <a:r>
              <a:rPr lang="en-US" dirty="0"/>
              <a:t>Mercy, not sacrifice</a:t>
            </a:r>
          </a:p>
        </p:txBody>
      </p:sp>
      <p:sp>
        <p:nvSpPr>
          <p:cNvPr id="3" name="Content Placeholder 2">
            <a:extLst>
              <a:ext uri="{FF2B5EF4-FFF2-40B4-BE49-F238E27FC236}">
                <a16:creationId xmlns:a16="http://schemas.microsoft.com/office/drawing/2014/main" id="{1FD001F5-9A58-4187-9DE9-23D96B7443FB}"/>
              </a:ext>
            </a:extLst>
          </p:cNvPr>
          <p:cNvSpPr>
            <a:spLocks noGrp="1"/>
          </p:cNvSpPr>
          <p:nvPr>
            <p:ph idx="1"/>
          </p:nvPr>
        </p:nvSpPr>
        <p:spPr/>
        <p:txBody>
          <a:bodyPr>
            <a:normAutofit lnSpcReduction="10000"/>
          </a:bodyPr>
          <a:lstStyle/>
          <a:p>
            <a:r>
              <a:rPr lang="en-US" sz="3600" dirty="0">
                <a:solidFill>
                  <a:srgbClr val="FFFF00"/>
                </a:solidFill>
              </a:rPr>
              <a:t>Matthew 12: 1-8</a:t>
            </a:r>
          </a:p>
          <a:p>
            <a:r>
              <a:rPr lang="en-US" sz="3600" dirty="0">
                <a:solidFill>
                  <a:srgbClr val="FFFF00"/>
                </a:solidFill>
              </a:rPr>
              <a:t>Hosea 6:6</a:t>
            </a:r>
          </a:p>
          <a:p>
            <a:pPr marL="0" indent="0">
              <a:buNone/>
            </a:pPr>
            <a:r>
              <a:rPr lang="en-US" sz="3600" b="1" i="1" baseline="30000" dirty="0">
                <a:effectLst/>
                <a:latin typeface="system-ui"/>
              </a:rPr>
              <a:t>6 </a:t>
            </a:r>
            <a:r>
              <a:rPr lang="en-US" sz="3600" b="0" i="1" dirty="0">
                <a:effectLst/>
                <a:latin typeface="system-ui"/>
              </a:rPr>
              <a:t>For I desire mercy, not sacrifice,</a:t>
            </a:r>
            <a:br>
              <a:rPr lang="en-US" sz="3600" i="1" dirty="0"/>
            </a:br>
            <a:r>
              <a:rPr lang="en-US" sz="3600" b="0" i="1" dirty="0">
                <a:effectLst/>
                <a:latin typeface="Courier New" panose="02070309020205020404" pitchFamily="49" charset="0"/>
              </a:rPr>
              <a:t>    </a:t>
            </a:r>
            <a:r>
              <a:rPr lang="en-US" sz="3600" b="0" i="1" dirty="0">
                <a:effectLst/>
                <a:latin typeface="system-ui"/>
              </a:rPr>
              <a:t>and acknowledgment of God rather than burnt offerings.</a:t>
            </a:r>
          </a:p>
          <a:p>
            <a:r>
              <a:rPr lang="en-US" sz="3600" i="1" dirty="0">
                <a:latin typeface="system-ui"/>
              </a:rPr>
              <a:t>See also </a:t>
            </a:r>
            <a:r>
              <a:rPr lang="en-US" sz="3600" i="1" dirty="0">
                <a:solidFill>
                  <a:srgbClr val="FFFF00"/>
                </a:solidFill>
                <a:latin typeface="system-ui"/>
              </a:rPr>
              <a:t>Amos 5:21</a:t>
            </a:r>
            <a:endParaRPr lang="en-US" sz="3600" i="1" dirty="0">
              <a:solidFill>
                <a:srgbClr val="FFFF00"/>
              </a:solidFill>
            </a:endParaRPr>
          </a:p>
        </p:txBody>
      </p:sp>
    </p:spTree>
    <p:extLst>
      <p:ext uri="{BB962C8B-B14F-4D97-AF65-F5344CB8AC3E}">
        <p14:creationId xmlns:p14="http://schemas.microsoft.com/office/powerpoint/2010/main" val="148359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5909-4714-4BF2-A3AD-67EC5D154498}"/>
              </a:ext>
            </a:extLst>
          </p:cNvPr>
          <p:cNvSpPr>
            <a:spLocks noGrp="1"/>
          </p:cNvSpPr>
          <p:nvPr>
            <p:ph type="title"/>
          </p:nvPr>
        </p:nvSpPr>
        <p:spPr>
          <a:xfrm>
            <a:off x="685801" y="345648"/>
            <a:ext cx="10131425" cy="898689"/>
          </a:xfrm>
        </p:spPr>
        <p:txBody>
          <a:bodyPr anchor="t"/>
          <a:lstStyle/>
          <a:p>
            <a:r>
              <a:rPr lang="en-US" dirty="0"/>
              <a:t>1 Corinthians 3:10-15</a:t>
            </a:r>
          </a:p>
        </p:txBody>
      </p:sp>
      <p:sp>
        <p:nvSpPr>
          <p:cNvPr id="3" name="Content Placeholder 2">
            <a:extLst>
              <a:ext uri="{FF2B5EF4-FFF2-40B4-BE49-F238E27FC236}">
                <a16:creationId xmlns:a16="http://schemas.microsoft.com/office/drawing/2014/main" id="{9F7B9C5B-4B4C-42F9-AD27-3FF7808D7A97}"/>
              </a:ext>
            </a:extLst>
          </p:cNvPr>
          <p:cNvSpPr>
            <a:spLocks noGrp="1"/>
          </p:cNvSpPr>
          <p:nvPr>
            <p:ph idx="1"/>
          </p:nvPr>
        </p:nvSpPr>
        <p:spPr>
          <a:xfrm>
            <a:off x="685801" y="1357460"/>
            <a:ext cx="10711205" cy="5344998"/>
          </a:xfrm>
        </p:spPr>
        <p:txBody>
          <a:bodyPr>
            <a:normAutofit fontScale="92500" lnSpcReduction="20000"/>
          </a:bodyPr>
          <a:lstStyle/>
          <a:p>
            <a:pPr marL="0" indent="0">
              <a:buNone/>
            </a:pPr>
            <a:r>
              <a:rPr lang="en-US" sz="3600" b="1" i="1" baseline="30000" dirty="0">
                <a:effectLst/>
                <a:latin typeface="Calibri Light" panose="020F0302020204030204" pitchFamily="34" charset="0"/>
                <a:cs typeface="Calibri Light" panose="020F0302020204030204" pitchFamily="34" charset="0"/>
              </a:rPr>
              <a:t>10 </a:t>
            </a:r>
            <a:r>
              <a:rPr lang="en-US" sz="3600" b="0" i="1" dirty="0">
                <a:effectLst/>
                <a:latin typeface="Calibri Light" panose="020F0302020204030204" pitchFamily="34" charset="0"/>
                <a:cs typeface="Calibri Light" panose="020F0302020204030204" pitchFamily="34" charset="0"/>
              </a:rPr>
              <a:t>By the grace God has given me, I laid a foundation as a wise builder, and someone else is building on it. But each one should build with care. </a:t>
            </a:r>
            <a:r>
              <a:rPr lang="en-US" sz="3600" b="1" i="1" baseline="30000" dirty="0">
                <a:effectLst/>
                <a:latin typeface="Calibri Light" panose="020F0302020204030204" pitchFamily="34" charset="0"/>
                <a:cs typeface="Calibri Light" panose="020F0302020204030204" pitchFamily="34" charset="0"/>
              </a:rPr>
              <a:t>11 </a:t>
            </a:r>
            <a:r>
              <a:rPr lang="en-US" sz="3600" b="0" i="1" dirty="0">
                <a:effectLst/>
                <a:latin typeface="Calibri Light" panose="020F0302020204030204" pitchFamily="34" charset="0"/>
                <a:cs typeface="Calibri Light" panose="020F0302020204030204" pitchFamily="34" charset="0"/>
              </a:rPr>
              <a:t>For no one can lay any foundation other than the one already laid, which is Jesus Christ. </a:t>
            </a:r>
            <a:r>
              <a:rPr lang="en-US" sz="3600" b="1" i="1" baseline="30000" dirty="0">
                <a:effectLst/>
                <a:latin typeface="Calibri Light" panose="020F0302020204030204" pitchFamily="34" charset="0"/>
                <a:cs typeface="Calibri Light" panose="020F0302020204030204" pitchFamily="34" charset="0"/>
              </a:rPr>
              <a:t>12 </a:t>
            </a:r>
            <a:r>
              <a:rPr lang="en-US" sz="3600" b="0" i="1" dirty="0">
                <a:effectLst/>
                <a:latin typeface="Calibri Light" panose="020F0302020204030204" pitchFamily="34" charset="0"/>
                <a:cs typeface="Calibri Light" panose="020F0302020204030204" pitchFamily="34" charset="0"/>
              </a:rPr>
              <a:t>If anyone builds on this foundation using gold, silver, costly stones, wood, hay or straw, </a:t>
            </a:r>
            <a:r>
              <a:rPr lang="en-US" sz="3600" b="1" i="1" baseline="30000" dirty="0">
                <a:effectLst/>
                <a:latin typeface="Calibri Light" panose="020F0302020204030204" pitchFamily="34" charset="0"/>
                <a:cs typeface="Calibri Light" panose="020F0302020204030204" pitchFamily="34" charset="0"/>
              </a:rPr>
              <a:t>13 </a:t>
            </a:r>
            <a:r>
              <a:rPr lang="en-US" sz="3600" b="0" i="1" dirty="0">
                <a:effectLst/>
                <a:latin typeface="Calibri Light" panose="020F0302020204030204" pitchFamily="34" charset="0"/>
                <a:cs typeface="Calibri Light" panose="020F0302020204030204" pitchFamily="34" charset="0"/>
              </a:rPr>
              <a:t>their work will be shown for what it is, because the Day will bring it to light. It will be revealed with fire, and the fire will test the quality of each person’s work. </a:t>
            </a:r>
            <a:r>
              <a:rPr lang="en-US" sz="3600" b="1" i="1" baseline="30000" dirty="0">
                <a:effectLst/>
                <a:latin typeface="Calibri Light" panose="020F0302020204030204" pitchFamily="34" charset="0"/>
                <a:cs typeface="Calibri Light" panose="020F0302020204030204" pitchFamily="34" charset="0"/>
              </a:rPr>
              <a:t>14 </a:t>
            </a:r>
            <a:r>
              <a:rPr lang="en-US" sz="3600" b="0" i="1" dirty="0">
                <a:effectLst/>
                <a:latin typeface="Calibri Light" panose="020F0302020204030204" pitchFamily="34" charset="0"/>
                <a:cs typeface="Calibri Light" panose="020F0302020204030204" pitchFamily="34" charset="0"/>
              </a:rPr>
              <a:t>If what has been built survives, the builder will receive a reward. </a:t>
            </a:r>
            <a:r>
              <a:rPr lang="en-US" sz="3600" b="1" i="1" baseline="30000" dirty="0">
                <a:effectLst/>
                <a:latin typeface="Calibri Light" panose="020F0302020204030204" pitchFamily="34" charset="0"/>
                <a:cs typeface="Calibri Light" panose="020F0302020204030204" pitchFamily="34" charset="0"/>
              </a:rPr>
              <a:t>15 </a:t>
            </a:r>
            <a:r>
              <a:rPr lang="en-US" sz="3600" b="0" i="1" dirty="0">
                <a:effectLst/>
                <a:latin typeface="Calibri Light" panose="020F0302020204030204" pitchFamily="34" charset="0"/>
                <a:cs typeface="Calibri Light" panose="020F0302020204030204" pitchFamily="34" charset="0"/>
              </a:rPr>
              <a:t>If it is burned up, the builder will suffer loss but yet will be saved—even though only as one escaping through the flames.</a:t>
            </a:r>
            <a:endParaRPr lang="en-US" sz="3600" i="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55349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2-3 (7, 14 March)</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1743959"/>
            <a:ext cx="10131425" cy="4647415"/>
          </a:xfrm>
        </p:spPr>
        <p:txBody>
          <a:bodyPr>
            <a:normAutofit fontScale="85000" lnSpcReduction="20000"/>
          </a:bodyPr>
          <a:lstStyle/>
          <a:p>
            <a:r>
              <a:rPr lang="en-US" dirty="0"/>
              <a:t>Our objective is to build on the foundation of Jesus Christ, not on any person or group of people (church) in order to bring glory to our Lord.</a:t>
            </a:r>
          </a:p>
          <a:p>
            <a:r>
              <a:rPr lang="en-US" dirty="0"/>
              <a:t>We should strive to do as the Lord wants but remember that our motives to honor the Lord are more important than being right.</a:t>
            </a:r>
          </a:p>
          <a:p>
            <a:r>
              <a:rPr lang="en-US" dirty="0"/>
              <a:t>I grew up understanding that there are right ways.  And those not right are wrong.  I do not now believe that this is absolute.</a:t>
            </a:r>
          </a:p>
          <a:p>
            <a:r>
              <a:rPr lang="en-US" dirty="0"/>
              <a:t>Do not weep over a “shrunken temple”.</a:t>
            </a:r>
          </a:p>
        </p:txBody>
      </p:sp>
    </p:spTree>
    <p:extLst>
      <p:ext uri="{BB962C8B-B14F-4D97-AF65-F5344CB8AC3E}">
        <p14:creationId xmlns:p14="http://schemas.microsoft.com/office/powerpoint/2010/main" val="150918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3E7700-85AA-49E4-9F01-AE5E4D3D8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7100" y="0"/>
            <a:ext cx="5257800" cy="2277496"/>
          </a:xfrm>
          <a:prstGeom prst="rect">
            <a:avLst/>
          </a:prstGeom>
        </p:spPr>
      </p:pic>
      <p:sp>
        <p:nvSpPr>
          <p:cNvPr id="2" name="Rectangle 1">
            <a:extLst>
              <a:ext uri="{FF2B5EF4-FFF2-40B4-BE49-F238E27FC236}">
                <a16:creationId xmlns:a16="http://schemas.microsoft.com/office/drawing/2014/main" id="{FDFAE59F-A25D-4586-AE05-98A715748230}"/>
              </a:ext>
            </a:extLst>
          </p:cNvPr>
          <p:cNvSpPr/>
          <p:nvPr/>
        </p:nvSpPr>
        <p:spPr>
          <a:xfrm>
            <a:off x="457200" y="6050525"/>
            <a:ext cx="2117696" cy="369332"/>
          </a:xfrm>
          <a:prstGeom prst="rect">
            <a:avLst/>
          </a:prstGeom>
        </p:spPr>
        <p:txBody>
          <a:bodyPr wrap="none">
            <a:spAutoFit/>
          </a:bodyPr>
          <a:lstStyle/>
          <a:p>
            <a:pPr marL="0" marR="0" lvl="0" indent="0" algn="l" defTabSz="914309"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002060"/>
                </a:solidFill>
                <a:effectLst/>
                <a:uLnTx/>
                <a:uFillTx/>
                <a:latin typeface="Times New Roman"/>
                <a:ea typeface="+mn-ea"/>
                <a:cs typeface="+mn-cs"/>
              </a:rPr>
              <a:t>Class – Robert Wade</a:t>
            </a:r>
          </a:p>
        </p:txBody>
      </p:sp>
      <p:pic>
        <p:nvPicPr>
          <p:cNvPr id="5" name="3-minute_timer.wmv">
            <a:hlinkClick r:id="" action="ppaction://media"/>
            <a:extLst>
              <a:ext uri="{FF2B5EF4-FFF2-40B4-BE49-F238E27FC236}">
                <a16:creationId xmlns:a16="http://schemas.microsoft.com/office/drawing/2014/main" id="{FEC37824-1E4B-4350-A209-7E08567EBA5D}"/>
              </a:ext>
            </a:extLst>
          </p:cNvPr>
          <p:cNvPicPr>
            <a:picLocks noChangeAspect="1"/>
          </p:cNvPicPr>
          <p:nvPr>
            <a:videoFile r:link="rId2"/>
            <p:extLst>
              <p:ext uri="{DAA4B4D4-6D71-4841-9C94-3DE7FCFB9230}">
                <p14:media xmlns:p14="http://schemas.microsoft.com/office/powerpoint/2010/main" r:link="rId1"/>
              </p:ext>
            </p:extLst>
          </p:nvPr>
        </p:nvPicPr>
        <p:blipFill>
          <a:blip r:embed="rId6" cstate="print"/>
          <a:stretch>
            <a:fillRect/>
          </a:stretch>
        </p:blipFill>
        <p:spPr>
          <a:xfrm>
            <a:off x="3600450" y="3297252"/>
            <a:ext cx="4991100" cy="279874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Rectangle 3">
            <a:extLst>
              <a:ext uri="{FF2B5EF4-FFF2-40B4-BE49-F238E27FC236}">
                <a16:creationId xmlns:a16="http://schemas.microsoft.com/office/drawing/2014/main" id="{C77B7967-D75D-4B72-BAED-1BB78C9227B0}"/>
              </a:ext>
            </a:extLst>
          </p:cNvPr>
          <p:cNvSpPr>
            <a:spLocks noChangeArrowheads="1"/>
          </p:cNvSpPr>
          <p:nvPr/>
        </p:nvSpPr>
        <p:spPr bwMode="auto">
          <a:xfrm>
            <a:off x="457199" y="2300874"/>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In</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5177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8003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with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9064E-BAB4-4DFC-AB89-2B550CB16B35}"/>
              </a:ext>
            </a:extLst>
          </p:cNvPr>
          <p:cNvSpPr>
            <a:spLocks noGrp="1"/>
          </p:cNvSpPr>
          <p:nvPr>
            <p:ph idx="1"/>
          </p:nvPr>
        </p:nvSpPr>
        <p:spPr>
          <a:xfrm>
            <a:off x="1514139" y="1453578"/>
            <a:ext cx="8135469" cy="3849942"/>
          </a:xfrm>
        </p:spPr>
        <p:txBody>
          <a:bodyPr>
            <a:normAutofit/>
          </a:bodyPr>
          <a:lstStyle/>
          <a:p>
            <a:pPr marL="0" indent="0">
              <a:buNone/>
            </a:pPr>
            <a:r>
              <a:rPr lang="en-US" sz="5400" i="1" dirty="0">
                <a:solidFill>
                  <a:schemeClr val="accent5">
                    <a:lumMod val="20000"/>
                    <a:lumOff val="80000"/>
                  </a:schemeClr>
                </a:solidFill>
                <a:latin typeface="Bahnschrift Light Condensed" panose="020B0502040204020203" pitchFamily="34" charset="0"/>
              </a:rPr>
              <a:t>Be courageous in heart,</a:t>
            </a:r>
          </a:p>
          <a:p>
            <a:pPr marL="0" indent="0">
              <a:buNone/>
            </a:pPr>
            <a:r>
              <a:rPr lang="en-US" sz="5400" i="1" dirty="0">
                <a:solidFill>
                  <a:schemeClr val="accent5">
                    <a:lumMod val="20000"/>
                    <a:lumOff val="80000"/>
                  </a:schemeClr>
                </a:solidFill>
                <a:latin typeface="Bahnschrift Light Condensed" panose="020B0502040204020203" pitchFamily="34" charset="0"/>
              </a:rPr>
              <a:t>Strong in action and endurance,</a:t>
            </a:r>
          </a:p>
          <a:p>
            <a:pPr marL="0" indent="0">
              <a:buNone/>
            </a:pPr>
            <a:r>
              <a:rPr lang="en-US" sz="5400" i="1" dirty="0">
                <a:solidFill>
                  <a:schemeClr val="accent5">
                    <a:lumMod val="20000"/>
                    <a:lumOff val="80000"/>
                  </a:schemeClr>
                </a:solidFill>
                <a:latin typeface="Bahnschrift Light Condensed" panose="020B0502040204020203" pitchFamily="34" charset="0"/>
              </a:rPr>
              <a:t>Gentle in thought and speech</a:t>
            </a:r>
          </a:p>
        </p:txBody>
      </p:sp>
    </p:spTree>
    <p:extLst>
      <p:ext uri="{BB962C8B-B14F-4D97-AF65-F5344CB8AC3E}">
        <p14:creationId xmlns:p14="http://schemas.microsoft.com/office/powerpoint/2010/main" val="93284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Gallant Effort</a:t>
            </a:r>
          </a:p>
          <a:p>
            <a:r>
              <a:rPr lang="en-US" sz="3200" b="1" i="1" cap="small" dirty="0"/>
              <a:t>Central Adult Class </a:t>
            </a:r>
          </a:p>
          <a:p>
            <a:r>
              <a:rPr lang="en-US" sz="3200" b="1" i="1" cap="small" dirty="0"/>
              <a:t>14 March 2021</a:t>
            </a:r>
          </a:p>
        </p:txBody>
      </p:sp>
    </p:spTree>
    <p:extLst>
      <p:ext uri="{BB962C8B-B14F-4D97-AF65-F5344CB8AC3E}">
        <p14:creationId xmlns:p14="http://schemas.microsoft.com/office/powerpoint/2010/main" val="28849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F9A0-A0AF-4B8A-AB0D-58682A84B683}"/>
              </a:ext>
            </a:extLst>
          </p:cNvPr>
          <p:cNvSpPr>
            <a:spLocks noGrp="1"/>
          </p:cNvSpPr>
          <p:nvPr>
            <p:ph type="title"/>
          </p:nvPr>
        </p:nvSpPr>
        <p:spPr>
          <a:xfrm>
            <a:off x="685801" y="609600"/>
            <a:ext cx="10131425" cy="824345"/>
          </a:xfrm>
        </p:spPr>
        <p:txBody>
          <a:bodyPr anchor="t"/>
          <a:lstStyle/>
          <a:p>
            <a:r>
              <a:rPr lang="en-US" dirty="0"/>
              <a:t>Welcome to class</a:t>
            </a:r>
          </a:p>
        </p:txBody>
      </p:sp>
      <p:sp>
        <p:nvSpPr>
          <p:cNvPr id="3" name="Content Placeholder 2">
            <a:extLst>
              <a:ext uri="{FF2B5EF4-FFF2-40B4-BE49-F238E27FC236}">
                <a16:creationId xmlns:a16="http://schemas.microsoft.com/office/drawing/2014/main" id="{9B1B6FE7-53D3-4D47-A146-6DFF50F4BDDA}"/>
              </a:ext>
            </a:extLst>
          </p:cNvPr>
          <p:cNvSpPr>
            <a:spLocks noGrp="1"/>
          </p:cNvSpPr>
          <p:nvPr>
            <p:ph idx="1"/>
          </p:nvPr>
        </p:nvSpPr>
        <p:spPr/>
        <p:txBody>
          <a:bodyPr>
            <a:normAutofit fontScale="92500" lnSpcReduction="10000"/>
          </a:bodyPr>
          <a:lstStyle/>
          <a:p>
            <a:pPr marL="0" indent="0" algn="ctr">
              <a:buNone/>
            </a:pPr>
            <a:r>
              <a:rPr lang="en-US" dirty="0"/>
              <a:t>Email Address:  </a:t>
            </a:r>
            <a:r>
              <a:rPr lang="en-US" dirty="0">
                <a:hlinkClick r:id="rId3">
                  <a:extLst>
                    <a:ext uri="{A12FA001-AC4F-418D-AE19-62706E023703}">
                      <ahyp:hlinkClr xmlns:ahyp="http://schemas.microsoft.com/office/drawing/2018/hyperlinkcolor" val="tx"/>
                    </a:ext>
                  </a:extLst>
                </a:hlinkClick>
              </a:rPr>
              <a:t>Robert.L.Wade@knology.net</a:t>
            </a:r>
            <a:endParaRPr lang="en-US" dirty="0"/>
          </a:p>
          <a:p>
            <a:pPr marL="0" indent="0" algn="ctr">
              <a:buNone/>
            </a:pPr>
            <a:r>
              <a:rPr lang="en-US" dirty="0"/>
              <a:t>Phone number: 256-651-8416</a:t>
            </a:r>
          </a:p>
          <a:p>
            <a:pPr marL="457200" lvl="1" indent="0" algn="ctr">
              <a:buNone/>
            </a:pPr>
            <a:endParaRPr lang="en-US" dirty="0">
              <a:solidFill>
                <a:srgbClr val="FFFF00"/>
              </a:solidFill>
            </a:endParaRPr>
          </a:p>
          <a:p>
            <a:pPr marL="457200" lvl="1" indent="0" algn="ctr">
              <a:buNone/>
            </a:pPr>
            <a:endParaRPr lang="en-US" dirty="0">
              <a:solidFill>
                <a:srgbClr val="FFFF00"/>
              </a:solidFill>
            </a:endParaRPr>
          </a:p>
          <a:p>
            <a:pPr marL="457200" lvl="1" indent="0" algn="ctr">
              <a:buNone/>
            </a:pPr>
            <a:r>
              <a:rPr lang="en-US" sz="4300" dirty="0">
                <a:solidFill>
                  <a:srgbClr val="FFFF00"/>
                </a:solidFill>
              </a:rPr>
              <a:t>Put your full name on any communication, especially the first communication</a:t>
            </a:r>
          </a:p>
        </p:txBody>
      </p:sp>
    </p:spTree>
    <p:extLst>
      <p:ext uri="{BB962C8B-B14F-4D97-AF65-F5344CB8AC3E}">
        <p14:creationId xmlns:p14="http://schemas.microsoft.com/office/powerpoint/2010/main" val="178849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1 (28 February)</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2208056"/>
            <a:ext cx="10131425" cy="3649133"/>
          </a:xfrm>
        </p:spPr>
        <p:txBody>
          <a:bodyPr>
            <a:normAutofit fontScale="92500" lnSpcReduction="20000"/>
          </a:bodyPr>
          <a:lstStyle/>
          <a:p>
            <a:r>
              <a:rPr lang="en-US" dirty="0"/>
              <a:t>Jesus Christ is the </a:t>
            </a:r>
            <a:r>
              <a:rPr lang="en-US" i="1" dirty="0"/>
              <a:t>living, active </a:t>
            </a:r>
            <a:r>
              <a:rPr lang="en-US" dirty="0"/>
              <a:t>head of the church and has </a:t>
            </a:r>
            <a:r>
              <a:rPr lang="en-US" i="1" dirty="0"/>
              <a:t>all</a:t>
            </a:r>
            <a:r>
              <a:rPr lang="en-US" dirty="0"/>
              <a:t> authority </a:t>
            </a:r>
            <a:r>
              <a:rPr lang="en-US" dirty="0">
                <a:solidFill>
                  <a:srgbClr val="FFFF00"/>
                </a:solidFill>
              </a:rPr>
              <a:t>[Matthew 28:18]</a:t>
            </a:r>
          </a:p>
          <a:p>
            <a:r>
              <a:rPr lang="en-US" dirty="0"/>
              <a:t>We, as the church, are both individually and collectively submissive to His authority </a:t>
            </a:r>
            <a:r>
              <a:rPr lang="en-US" dirty="0">
                <a:solidFill>
                  <a:srgbClr val="FFFF00"/>
                </a:solidFill>
              </a:rPr>
              <a:t>[Ephesians 1:22; 5:23]</a:t>
            </a:r>
          </a:p>
          <a:p>
            <a:r>
              <a:rPr lang="en-US" dirty="0"/>
              <a:t>No one, beyond no one, stands in between any of us and Him. </a:t>
            </a:r>
            <a:r>
              <a:rPr lang="en-US" dirty="0">
                <a:solidFill>
                  <a:srgbClr val="FFFF00"/>
                </a:solidFill>
              </a:rPr>
              <a:t>[1 Timothy 2:5]</a:t>
            </a:r>
          </a:p>
        </p:txBody>
      </p:sp>
    </p:spTree>
    <p:extLst>
      <p:ext uri="{BB962C8B-B14F-4D97-AF65-F5344CB8AC3E}">
        <p14:creationId xmlns:p14="http://schemas.microsoft.com/office/powerpoint/2010/main" val="20523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F7A4-A979-4043-87B9-362223D50BAB}"/>
              </a:ext>
            </a:extLst>
          </p:cNvPr>
          <p:cNvSpPr>
            <a:spLocks noGrp="1"/>
          </p:cNvSpPr>
          <p:nvPr>
            <p:ph type="title"/>
          </p:nvPr>
        </p:nvSpPr>
        <p:spPr>
          <a:xfrm>
            <a:off x="685801" y="204247"/>
            <a:ext cx="10131425" cy="772391"/>
          </a:xfrm>
        </p:spPr>
        <p:txBody>
          <a:bodyPr anchor="t">
            <a:noAutofit/>
          </a:bodyPr>
          <a:lstStyle/>
          <a:p>
            <a:r>
              <a:rPr lang="en-US" sz="4000" dirty="0"/>
              <a:t>First temple (Solomon’s) - construction</a:t>
            </a:r>
          </a:p>
        </p:txBody>
      </p:sp>
      <p:sp>
        <p:nvSpPr>
          <p:cNvPr id="3" name="Content Placeholder 2">
            <a:extLst>
              <a:ext uri="{FF2B5EF4-FFF2-40B4-BE49-F238E27FC236}">
                <a16:creationId xmlns:a16="http://schemas.microsoft.com/office/drawing/2014/main" id="{2924CF13-BB56-4D92-B1FD-848631B2477B}"/>
              </a:ext>
            </a:extLst>
          </p:cNvPr>
          <p:cNvSpPr>
            <a:spLocks noGrp="1"/>
          </p:cNvSpPr>
          <p:nvPr>
            <p:ph idx="1"/>
          </p:nvPr>
        </p:nvSpPr>
        <p:spPr>
          <a:xfrm>
            <a:off x="685801" y="1839191"/>
            <a:ext cx="10598084" cy="4229100"/>
          </a:xfrm>
        </p:spPr>
        <p:txBody>
          <a:bodyPr>
            <a:normAutofit lnSpcReduction="10000"/>
          </a:bodyPr>
          <a:lstStyle/>
          <a:p>
            <a:r>
              <a:rPr lang="en-US" dirty="0"/>
              <a:t>David, via Solomon, was permitted by God to build a temple though God wanted a tabernacle </a:t>
            </a:r>
            <a:r>
              <a:rPr lang="en-US" dirty="0">
                <a:solidFill>
                  <a:srgbClr val="FFFF00"/>
                </a:solidFill>
              </a:rPr>
              <a:t>[Exodus 26-30; 2 Samuel 7; </a:t>
            </a:r>
            <a:r>
              <a:rPr lang="en-US" sz="4000" dirty="0">
                <a:solidFill>
                  <a:srgbClr val="FFFF00"/>
                </a:solidFill>
              </a:rPr>
              <a:t>1 Chronicles 22:6-10]</a:t>
            </a:r>
          </a:p>
          <a:p>
            <a:r>
              <a:rPr lang="en-US" dirty="0"/>
              <a:t>Solomon marries an Egyptian princess </a:t>
            </a:r>
            <a:r>
              <a:rPr lang="en-US" dirty="0">
                <a:solidFill>
                  <a:srgbClr val="FFFF00"/>
                </a:solidFill>
              </a:rPr>
              <a:t>[1 Kings 3:1], </a:t>
            </a:r>
            <a:r>
              <a:rPr lang="en-US" dirty="0"/>
              <a:t>constructs the temple over 7 years and palaces for himself and Egyptian wife over 13 years </a:t>
            </a:r>
            <a:r>
              <a:rPr lang="en-US" dirty="0">
                <a:solidFill>
                  <a:srgbClr val="FFFF00"/>
                </a:solidFill>
              </a:rPr>
              <a:t>[1 Kings 6:37 – 7:8]</a:t>
            </a:r>
          </a:p>
        </p:txBody>
      </p:sp>
    </p:spTree>
    <p:extLst>
      <p:ext uri="{BB962C8B-B14F-4D97-AF65-F5344CB8AC3E}">
        <p14:creationId xmlns:p14="http://schemas.microsoft.com/office/powerpoint/2010/main" val="310213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F7A4-A979-4043-87B9-362223D50BAB}"/>
              </a:ext>
            </a:extLst>
          </p:cNvPr>
          <p:cNvSpPr>
            <a:spLocks noGrp="1"/>
          </p:cNvSpPr>
          <p:nvPr>
            <p:ph type="title"/>
          </p:nvPr>
        </p:nvSpPr>
        <p:spPr>
          <a:xfrm>
            <a:off x="685801" y="345652"/>
            <a:ext cx="10131425" cy="772391"/>
          </a:xfrm>
        </p:spPr>
        <p:txBody>
          <a:bodyPr anchor="t">
            <a:noAutofit/>
          </a:bodyPr>
          <a:lstStyle/>
          <a:p>
            <a:r>
              <a:rPr lang="en-US" sz="4400" dirty="0"/>
              <a:t>First temple (Solomon’s) - destruction</a:t>
            </a:r>
          </a:p>
        </p:txBody>
      </p:sp>
      <p:sp>
        <p:nvSpPr>
          <p:cNvPr id="3" name="Content Placeholder 2">
            <a:extLst>
              <a:ext uri="{FF2B5EF4-FFF2-40B4-BE49-F238E27FC236}">
                <a16:creationId xmlns:a16="http://schemas.microsoft.com/office/drawing/2014/main" id="{2924CF13-BB56-4D92-B1FD-848631B2477B}"/>
              </a:ext>
            </a:extLst>
          </p:cNvPr>
          <p:cNvSpPr>
            <a:spLocks noGrp="1"/>
          </p:cNvSpPr>
          <p:nvPr>
            <p:ph idx="1"/>
          </p:nvPr>
        </p:nvSpPr>
        <p:spPr>
          <a:xfrm>
            <a:off x="685801" y="1839191"/>
            <a:ext cx="10598084" cy="4229100"/>
          </a:xfrm>
        </p:spPr>
        <p:txBody>
          <a:bodyPr>
            <a:normAutofit/>
          </a:bodyPr>
          <a:lstStyle/>
          <a:p>
            <a:r>
              <a:rPr lang="en-US" sz="3600" dirty="0"/>
              <a:t>The temple becomes a haven for all sorts of idolatrous behavior </a:t>
            </a:r>
            <a:r>
              <a:rPr lang="en-US" sz="3600" dirty="0">
                <a:solidFill>
                  <a:srgbClr val="FFFF00"/>
                </a:solidFill>
              </a:rPr>
              <a:t>[Ezekiel 8] </a:t>
            </a:r>
            <a:r>
              <a:rPr lang="en-US" sz="3600" dirty="0"/>
              <a:t>and God abandons it </a:t>
            </a:r>
            <a:r>
              <a:rPr lang="en-US" sz="3600" dirty="0">
                <a:solidFill>
                  <a:srgbClr val="FFFF00"/>
                </a:solidFill>
              </a:rPr>
              <a:t>[Ezekiel 10]</a:t>
            </a:r>
          </a:p>
          <a:p>
            <a:r>
              <a:rPr lang="en-US" sz="3600" dirty="0"/>
              <a:t>In 586 BC, about 420 years after Solomon completed construction, the temple is destroyed by the Babylonians and the survivors are in exile in Babylon </a:t>
            </a:r>
            <a:r>
              <a:rPr lang="en-US" sz="3600" dirty="0">
                <a:solidFill>
                  <a:srgbClr val="FFFF00"/>
                </a:solidFill>
              </a:rPr>
              <a:t>[2 Chronicles 36: 15-21]</a:t>
            </a:r>
          </a:p>
        </p:txBody>
      </p:sp>
    </p:spTree>
    <p:extLst>
      <p:ext uri="{BB962C8B-B14F-4D97-AF65-F5344CB8AC3E}">
        <p14:creationId xmlns:p14="http://schemas.microsoft.com/office/powerpoint/2010/main" val="146946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F7A4-A979-4043-87B9-362223D50BAB}"/>
              </a:ext>
            </a:extLst>
          </p:cNvPr>
          <p:cNvSpPr>
            <a:spLocks noGrp="1"/>
          </p:cNvSpPr>
          <p:nvPr>
            <p:ph type="title"/>
          </p:nvPr>
        </p:nvSpPr>
        <p:spPr>
          <a:xfrm>
            <a:off x="685801" y="345652"/>
            <a:ext cx="10598084" cy="772391"/>
          </a:xfrm>
        </p:spPr>
        <p:txBody>
          <a:bodyPr anchor="t">
            <a:noAutofit/>
          </a:bodyPr>
          <a:lstStyle/>
          <a:p>
            <a:r>
              <a:rPr lang="en-US" sz="4400" dirty="0"/>
              <a:t>Second temple (Zerubbabel’s) - construction</a:t>
            </a:r>
          </a:p>
        </p:txBody>
      </p:sp>
      <p:sp>
        <p:nvSpPr>
          <p:cNvPr id="3" name="Content Placeholder 2">
            <a:extLst>
              <a:ext uri="{FF2B5EF4-FFF2-40B4-BE49-F238E27FC236}">
                <a16:creationId xmlns:a16="http://schemas.microsoft.com/office/drawing/2014/main" id="{2924CF13-BB56-4D92-B1FD-848631B2477B}"/>
              </a:ext>
            </a:extLst>
          </p:cNvPr>
          <p:cNvSpPr>
            <a:spLocks noGrp="1"/>
          </p:cNvSpPr>
          <p:nvPr>
            <p:ph idx="1"/>
          </p:nvPr>
        </p:nvSpPr>
        <p:spPr>
          <a:xfrm>
            <a:off x="619812" y="1528106"/>
            <a:ext cx="11173120" cy="4229100"/>
          </a:xfrm>
        </p:spPr>
        <p:txBody>
          <a:bodyPr>
            <a:normAutofit fontScale="92500" lnSpcReduction="10000"/>
          </a:bodyPr>
          <a:lstStyle/>
          <a:p>
            <a:r>
              <a:rPr lang="en-US" sz="3600" dirty="0"/>
              <a:t>In 538 BC, King Cyrus of Persia (who has conquered Babylon) sends back some of the exiles under Zerubbabel and the high priest Joshua to rebuild the temple  </a:t>
            </a:r>
            <a:r>
              <a:rPr lang="en-US" sz="3600" dirty="0">
                <a:solidFill>
                  <a:srgbClr val="FFFF00"/>
                </a:solidFill>
              </a:rPr>
              <a:t>[2 Chronicles 36:22-23; Ezra 1:1, 3:1-2]</a:t>
            </a:r>
          </a:p>
          <a:p>
            <a:r>
              <a:rPr lang="en-US" sz="3600" dirty="0"/>
              <a:t>The temple’s foundation is laid resulting in weeping from those who had seen Solomon’s temple because the new temple is smaller </a:t>
            </a:r>
            <a:r>
              <a:rPr lang="en-US" sz="3600" dirty="0">
                <a:solidFill>
                  <a:srgbClr val="FFFF00"/>
                </a:solidFill>
              </a:rPr>
              <a:t>[Ezra 3:10-13; Haggai 2:1-9]</a:t>
            </a:r>
          </a:p>
          <a:p>
            <a:r>
              <a:rPr lang="en-US" sz="3600" dirty="0"/>
              <a:t>Due to persecution, construction on the temple stops </a:t>
            </a:r>
            <a:r>
              <a:rPr lang="en-US" sz="3600" dirty="0">
                <a:solidFill>
                  <a:srgbClr val="FFFF00"/>
                </a:solidFill>
              </a:rPr>
              <a:t>[Ezra 4]</a:t>
            </a:r>
          </a:p>
        </p:txBody>
      </p:sp>
    </p:spTree>
    <p:extLst>
      <p:ext uri="{BB962C8B-B14F-4D97-AF65-F5344CB8AC3E}">
        <p14:creationId xmlns:p14="http://schemas.microsoft.com/office/powerpoint/2010/main" val="178560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F7A4-A979-4043-87B9-362223D50BAB}"/>
              </a:ext>
            </a:extLst>
          </p:cNvPr>
          <p:cNvSpPr>
            <a:spLocks noGrp="1"/>
          </p:cNvSpPr>
          <p:nvPr>
            <p:ph type="title"/>
          </p:nvPr>
        </p:nvSpPr>
        <p:spPr>
          <a:xfrm>
            <a:off x="685801" y="345652"/>
            <a:ext cx="10598084" cy="772391"/>
          </a:xfrm>
        </p:spPr>
        <p:txBody>
          <a:bodyPr anchor="t">
            <a:noAutofit/>
          </a:bodyPr>
          <a:lstStyle/>
          <a:p>
            <a:r>
              <a:rPr lang="en-US" sz="4400" dirty="0"/>
              <a:t>Second temple (Zerubbabel’s) – restart</a:t>
            </a:r>
          </a:p>
        </p:txBody>
      </p:sp>
      <p:sp>
        <p:nvSpPr>
          <p:cNvPr id="3" name="Content Placeholder 2">
            <a:extLst>
              <a:ext uri="{FF2B5EF4-FFF2-40B4-BE49-F238E27FC236}">
                <a16:creationId xmlns:a16="http://schemas.microsoft.com/office/drawing/2014/main" id="{2924CF13-BB56-4D92-B1FD-848631B2477B}"/>
              </a:ext>
            </a:extLst>
          </p:cNvPr>
          <p:cNvSpPr>
            <a:spLocks noGrp="1"/>
          </p:cNvSpPr>
          <p:nvPr>
            <p:ph idx="1"/>
          </p:nvPr>
        </p:nvSpPr>
        <p:spPr>
          <a:xfrm>
            <a:off x="619812" y="1528106"/>
            <a:ext cx="11173120" cy="4229100"/>
          </a:xfrm>
        </p:spPr>
        <p:txBody>
          <a:bodyPr>
            <a:normAutofit/>
          </a:bodyPr>
          <a:lstStyle/>
          <a:p>
            <a:r>
              <a:rPr lang="en-US" sz="3600" dirty="0"/>
              <a:t>Prophets Haggai and Zechariah appear to urge the Jews to finish the temple </a:t>
            </a:r>
            <a:r>
              <a:rPr lang="en-US" sz="3600" dirty="0">
                <a:solidFill>
                  <a:srgbClr val="FFFF00"/>
                </a:solidFill>
              </a:rPr>
              <a:t>[Ezra 5:1-2] </a:t>
            </a:r>
            <a:r>
              <a:rPr lang="en-US" sz="3600" dirty="0"/>
              <a:t>criticizing the Jews for living in nice houses while the temple is unfinished </a:t>
            </a:r>
            <a:r>
              <a:rPr lang="en-US" sz="3600" dirty="0">
                <a:solidFill>
                  <a:srgbClr val="FFFF00"/>
                </a:solidFill>
              </a:rPr>
              <a:t>[Haggai 1:2-4]</a:t>
            </a:r>
          </a:p>
          <a:p>
            <a:r>
              <a:rPr lang="en-US" sz="3600" dirty="0"/>
              <a:t>In 516 BC, the temple is completed </a:t>
            </a:r>
            <a:r>
              <a:rPr lang="en-US" sz="3600" dirty="0">
                <a:solidFill>
                  <a:srgbClr val="FFFF00"/>
                </a:solidFill>
              </a:rPr>
              <a:t>[Ezra 6:13-15]</a:t>
            </a:r>
          </a:p>
          <a:p>
            <a:r>
              <a:rPr lang="en-US" sz="3600" dirty="0"/>
              <a:t>The temple that God never intended has been rebuilt but is much less grand.</a:t>
            </a:r>
            <a:endParaRPr lang="en-US" sz="3600" dirty="0">
              <a:solidFill>
                <a:srgbClr val="FFFF00"/>
              </a:solidFill>
            </a:endParaRPr>
          </a:p>
        </p:txBody>
      </p:sp>
    </p:spTree>
    <p:extLst>
      <p:ext uri="{BB962C8B-B14F-4D97-AF65-F5344CB8AC3E}">
        <p14:creationId xmlns:p14="http://schemas.microsoft.com/office/powerpoint/2010/main" val="3675932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1893</TotalTime>
  <Words>1395</Words>
  <Application>Microsoft Office PowerPoint</Application>
  <PresentationFormat>Widescreen</PresentationFormat>
  <Paragraphs>101</Paragraphs>
  <Slides>20</Slides>
  <Notes>20</Notes>
  <HiddenSlides>0</HiddenSlides>
  <MMClips>1</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Narrow</vt:lpstr>
      <vt:lpstr>Arial Nova</vt:lpstr>
      <vt:lpstr>Bahnschrift Light Condensed</vt:lpstr>
      <vt:lpstr>Calibri</vt:lpstr>
      <vt:lpstr>Calibri Light</vt:lpstr>
      <vt:lpstr>Courier New</vt:lpstr>
      <vt:lpstr>system-ui</vt:lpstr>
      <vt:lpstr>Times New Roman</vt:lpstr>
      <vt:lpstr>Wingdings</vt:lpstr>
      <vt:lpstr>Celestial</vt:lpstr>
      <vt:lpstr>An Exploration of Authority and Leadership</vt:lpstr>
      <vt:lpstr>PowerPoint Presentation</vt:lpstr>
      <vt:lpstr>An Exploration of Authority and Leadership</vt:lpstr>
      <vt:lpstr>Welcome to class</vt:lpstr>
      <vt:lpstr>Foundational understanding (so far) Week 1 (28 February)</vt:lpstr>
      <vt:lpstr>First temple (Solomon’s) - construction</vt:lpstr>
      <vt:lpstr>First temple (Solomon’s) - destruction</vt:lpstr>
      <vt:lpstr>Second temple (Zerubbabel’s) - construction</vt:lpstr>
      <vt:lpstr>Second temple (Zerubbabel’s) – restart</vt:lpstr>
      <vt:lpstr>Third temple, sort of (Herod’s)</vt:lpstr>
      <vt:lpstr>Personal observations</vt:lpstr>
      <vt:lpstr>Questions</vt:lpstr>
      <vt:lpstr>Micah 6: 6-8 </vt:lpstr>
      <vt:lpstr>Micah 6: 6-8 </vt:lpstr>
      <vt:lpstr>Divorce Matthew 19: 3-9</vt:lpstr>
      <vt:lpstr>Divorce Matthew 19: 3-9</vt:lpstr>
      <vt:lpstr>Mercy, not sacrifice</vt:lpstr>
      <vt:lpstr>1 Corinthians 3:10-15</vt:lpstr>
      <vt:lpstr>Foundational understanding (so far) Week 2-3 (7, 14 March)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Normalcy</dc:title>
  <dc:creator>Robert Wade</dc:creator>
  <cp:lastModifiedBy>AV Team</cp:lastModifiedBy>
  <cp:revision>105</cp:revision>
  <cp:lastPrinted>2021-03-13T17:44:22Z</cp:lastPrinted>
  <dcterms:created xsi:type="dcterms:W3CDTF">2021-01-16T17:30:56Z</dcterms:created>
  <dcterms:modified xsi:type="dcterms:W3CDTF">2021-03-13T17:44:33Z</dcterms:modified>
</cp:coreProperties>
</file>