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552"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078CEA-DA0A-486C-9CFB-D58A855F6F1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C9A8112-5CE8-407A-91B6-2FF2481761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17B86C-6539-43D9-BE35-5CE1FD503E7B}" type="datetimeFigureOut">
              <a:rPr lang="en-US" smtClean="0"/>
              <a:t>1/9/2021</a:t>
            </a:fld>
            <a:endParaRPr lang="en-US"/>
          </a:p>
        </p:txBody>
      </p:sp>
      <p:sp>
        <p:nvSpPr>
          <p:cNvPr id="4" name="Footer Placeholder 3">
            <a:extLst>
              <a:ext uri="{FF2B5EF4-FFF2-40B4-BE49-F238E27FC236}">
                <a16:creationId xmlns:a16="http://schemas.microsoft.com/office/drawing/2014/main" id="{EF0076FB-F0FB-44DE-844B-846F7BD085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1F233D67-18CA-4AB7-A8F6-FB2ACCB8BE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8751EC-B399-4A0D-A683-68977DE45F96}" type="slidenum">
              <a:rPr lang="en-US" smtClean="0"/>
              <a:t>‹#›</a:t>
            </a:fld>
            <a:endParaRPr lang="en-US"/>
          </a:p>
        </p:txBody>
      </p:sp>
      <p:sp>
        <p:nvSpPr>
          <p:cNvPr id="6" name="TextBox 5" descr="Box1">
            <a:extLst>
              <a:ext uri="{FF2B5EF4-FFF2-40B4-BE49-F238E27FC236}">
                <a16:creationId xmlns:a16="http://schemas.microsoft.com/office/drawing/2014/main" id="{70E55972-6270-4FC2-93B5-D5E356AA9EC9}"/>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651CB02B-AC9C-43EF-AA9C-1538DE5403EF}"/>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F6D04AD8-BD7F-4885-B1B4-76F2C5F76C80}"/>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41207E1E-E60D-4897-8D52-DA58244D8F85}"/>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5F7D307A-21E9-4093-B60B-069C9B3719A1}"/>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FF87D441-8702-463B-8B38-B5AF894A4535}"/>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F0C656F0-33C0-4ABD-A564-D271A12F6D56}"/>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40940619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6C099-8ADA-49AA-9585-E6D5435F0651}" type="datetimeFigureOut">
              <a:rPr lang="en-US" smtClean="0"/>
              <a:t>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1E1ECF-F57F-4ACF-BF0D-EE4FEFA84817}" type="slidenum">
              <a:rPr lang="en-US" smtClean="0"/>
              <a:t>‹#›</a:t>
            </a:fld>
            <a:endParaRPr lang="en-US"/>
          </a:p>
        </p:txBody>
      </p:sp>
    </p:spTree>
    <p:extLst>
      <p:ext uri="{BB962C8B-B14F-4D97-AF65-F5344CB8AC3E}">
        <p14:creationId xmlns:p14="http://schemas.microsoft.com/office/powerpoint/2010/main" val="246281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1</a:t>
            </a:fld>
            <a:endParaRPr lang="en-US"/>
          </a:p>
        </p:txBody>
      </p:sp>
    </p:spTree>
    <p:extLst>
      <p:ext uri="{BB962C8B-B14F-4D97-AF65-F5344CB8AC3E}">
        <p14:creationId xmlns:p14="http://schemas.microsoft.com/office/powerpoint/2010/main" val="1547648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10</a:t>
            </a:fld>
            <a:endParaRPr lang="en-US"/>
          </a:p>
        </p:txBody>
      </p:sp>
    </p:spTree>
    <p:extLst>
      <p:ext uri="{BB962C8B-B14F-4D97-AF65-F5344CB8AC3E}">
        <p14:creationId xmlns:p14="http://schemas.microsoft.com/office/powerpoint/2010/main" val="1512029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11</a:t>
            </a:fld>
            <a:endParaRPr lang="en-US"/>
          </a:p>
        </p:txBody>
      </p:sp>
    </p:spTree>
    <p:extLst>
      <p:ext uri="{BB962C8B-B14F-4D97-AF65-F5344CB8AC3E}">
        <p14:creationId xmlns:p14="http://schemas.microsoft.com/office/powerpoint/2010/main" val="3291764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12</a:t>
            </a:fld>
            <a:endParaRPr lang="en-US"/>
          </a:p>
        </p:txBody>
      </p:sp>
    </p:spTree>
    <p:extLst>
      <p:ext uri="{BB962C8B-B14F-4D97-AF65-F5344CB8AC3E}">
        <p14:creationId xmlns:p14="http://schemas.microsoft.com/office/powerpoint/2010/main" val="188313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13</a:t>
            </a:fld>
            <a:endParaRPr lang="en-US"/>
          </a:p>
        </p:txBody>
      </p:sp>
    </p:spTree>
    <p:extLst>
      <p:ext uri="{BB962C8B-B14F-4D97-AF65-F5344CB8AC3E}">
        <p14:creationId xmlns:p14="http://schemas.microsoft.com/office/powerpoint/2010/main" val="2855404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14</a:t>
            </a:fld>
            <a:endParaRPr lang="en-US"/>
          </a:p>
        </p:txBody>
      </p:sp>
    </p:spTree>
    <p:extLst>
      <p:ext uri="{BB962C8B-B14F-4D97-AF65-F5344CB8AC3E}">
        <p14:creationId xmlns:p14="http://schemas.microsoft.com/office/powerpoint/2010/main" val="2102214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15</a:t>
            </a:fld>
            <a:endParaRPr lang="en-US"/>
          </a:p>
        </p:txBody>
      </p:sp>
    </p:spTree>
    <p:extLst>
      <p:ext uri="{BB962C8B-B14F-4D97-AF65-F5344CB8AC3E}">
        <p14:creationId xmlns:p14="http://schemas.microsoft.com/office/powerpoint/2010/main" val="3220219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16</a:t>
            </a:fld>
            <a:endParaRPr lang="en-US"/>
          </a:p>
        </p:txBody>
      </p:sp>
    </p:spTree>
    <p:extLst>
      <p:ext uri="{BB962C8B-B14F-4D97-AF65-F5344CB8AC3E}">
        <p14:creationId xmlns:p14="http://schemas.microsoft.com/office/powerpoint/2010/main" val="340354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17</a:t>
            </a:fld>
            <a:endParaRPr lang="en-US"/>
          </a:p>
        </p:txBody>
      </p:sp>
    </p:spTree>
    <p:extLst>
      <p:ext uri="{BB962C8B-B14F-4D97-AF65-F5344CB8AC3E}">
        <p14:creationId xmlns:p14="http://schemas.microsoft.com/office/powerpoint/2010/main" val="3093802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2</a:t>
            </a:fld>
            <a:endParaRPr lang="en-US"/>
          </a:p>
        </p:txBody>
      </p:sp>
    </p:spTree>
    <p:extLst>
      <p:ext uri="{BB962C8B-B14F-4D97-AF65-F5344CB8AC3E}">
        <p14:creationId xmlns:p14="http://schemas.microsoft.com/office/powerpoint/2010/main" val="1177321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3</a:t>
            </a:fld>
            <a:endParaRPr lang="en-US"/>
          </a:p>
        </p:txBody>
      </p:sp>
    </p:spTree>
    <p:extLst>
      <p:ext uri="{BB962C8B-B14F-4D97-AF65-F5344CB8AC3E}">
        <p14:creationId xmlns:p14="http://schemas.microsoft.com/office/powerpoint/2010/main" val="2234464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4</a:t>
            </a:fld>
            <a:endParaRPr lang="en-US"/>
          </a:p>
        </p:txBody>
      </p:sp>
    </p:spTree>
    <p:extLst>
      <p:ext uri="{BB962C8B-B14F-4D97-AF65-F5344CB8AC3E}">
        <p14:creationId xmlns:p14="http://schemas.microsoft.com/office/powerpoint/2010/main" val="1318217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5</a:t>
            </a:fld>
            <a:endParaRPr lang="en-US"/>
          </a:p>
        </p:txBody>
      </p:sp>
    </p:spTree>
    <p:extLst>
      <p:ext uri="{BB962C8B-B14F-4D97-AF65-F5344CB8AC3E}">
        <p14:creationId xmlns:p14="http://schemas.microsoft.com/office/powerpoint/2010/main" val="2756568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6</a:t>
            </a:fld>
            <a:endParaRPr lang="en-US"/>
          </a:p>
        </p:txBody>
      </p:sp>
    </p:spTree>
    <p:extLst>
      <p:ext uri="{BB962C8B-B14F-4D97-AF65-F5344CB8AC3E}">
        <p14:creationId xmlns:p14="http://schemas.microsoft.com/office/powerpoint/2010/main" val="3679286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7</a:t>
            </a:fld>
            <a:endParaRPr lang="en-US"/>
          </a:p>
        </p:txBody>
      </p:sp>
    </p:spTree>
    <p:extLst>
      <p:ext uri="{BB962C8B-B14F-4D97-AF65-F5344CB8AC3E}">
        <p14:creationId xmlns:p14="http://schemas.microsoft.com/office/powerpoint/2010/main" val="4140779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8</a:t>
            </a:fld>
            <a:endParaRPr lang="en-US"/>
          </a:p>
        </p:txBody>
      </p:sp>
    </p:spTree>
    <p:extLst>
      <p:ext uri="{BB962C8B-B14F-4D97-AF65-F5344CB8AC3E}">
        <p14:creationId xmlns:p14="http://schemas.microsoft.com/office/powerpoint/2010/main" val="2691583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1E1ECF-F57F-4ACF-BF0D-EE4FEFA84817}" type="slidenum">
              <a:rPr lang="en-US" smtClean="0"/>
              <a:t>9</a:t>
            </a:fld>
            <a:endParaRPr lang="en-US"/>
          </a:p>
        </p:txBody>
      </p:sp>
    </p:spTree>
    <p:extLst>
      <p:ext uri="{BB962C8B-B14F-4D97-AF65-F5344CB8AC3E}">
        <p14:creationId xmlns:p14="http://schemas.microsoft.com/office/powerpoint/2010/main" val="347190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8AE31B-21A9-4422-B789-B53E078E6DD1}"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687651588"/>
      </p:ext>
    </p:extLst>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AE31B-21A9-4422-B789-B53E078E6DD1}"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2981464117"/>
      </p:ext>
    </p:extLst>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AE31B-21A9-4422-B789-B53E078E6DD1}"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1192410091"/>
      </p:ext>
    </p:extLst>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AE31B-21A9-4422-B789-B53E078E6DD1}"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2025151781"/>
      </p:ext>
    </p:extLst>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8AE31B-21A9-4422-B789-B53E078E6DD1}"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3337652179"/>
      </p:ext>
    </p:extLst>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8AE31B-21A9-4422-B789-B53E078E6DD1}"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1990635719"/>
      </p:ext>
    </p:extLst>
  </p:cSld>
  <p:clrMapOvr>
    <a:masterClrMapping/>
  </p:clrMapOvr>
  <p:transition spd="slow">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8AE31B-21A9-4422-B789-B53E078E6DD1}" type="datetimeFigureOut">
              <a:rPr lang="en-US" smtClean="0"/>
              <a:t>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2090971473"/>
      </p:ext>
    </p:extLst>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8AE31B-21A9-4422-B789-B53E078E6DD1}" type="datetimeFigureOut">
              <a:rPr lang="en-US" smtClean="0"/>
              <a:t>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3533438618"/>
      </p:ext>
    </p:extLst>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8AE31B-21A9-4422-B789-B53E078E6DD1}" type="datetimeFigureOut">
              <a:rPr lang="en-US" smtClean="0"/>
              <a:t>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1519088829"/>
      </p:ext>
    </p:extLst>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AE31B-21A9-4422-B789-B53E078E6DD1}"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198919877"/>
      </p:ext>
    </p:extLst>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AE31B-21A9-4422-B789-B53E078E6DD1}"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87B51-D142-4368-AA67-4B34295EC218}" type="slidenum">
              <a:rPr lang="en-US" smtClean="0"/>
              <a:t>‹#›</a:t>
            </a:fld>
            <a:endParaRPr lang="en-US"/>
          </a:p>
        </p:txBody>
      </p:sp>
    </p:spTree>
    <p:extLst>
      <p:ext uri="{BB962C8B-B14F-4D97-AF65-F5344CB8AC3E}">
        <p14:creationId xmlns:p14="http://schemas.microsoft.com/office/powerpoint/2010/main" val="2111659796"/>
      </p:ext>
    </p:extLst>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AE31B-21A9-4422-B789-B53E078E6DD1}" type="datetimeFigureOut">
              <a:rPr lang="en-US" smtClean="0"/>
              <a:t>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87B51-D142-4368-AA67-4B34295EC218}" type="slidenum">
              <a:rPr lang="en-US" smtClean="0"/>
              <a:t>‹#›</a:t>
            </a:fld>
            <a:endParaRPr lang="en-US"/>
          </a:p>
        </p:txBody>
      </p:sp>
    </p:spTree>
    <p:extLst>
      <p:ext uri="{BB962C8B-B14F-4D97-AF65-F5344CB8AC3E}">
        <p14:creationId xmlns:p14="http://schemas.microsoft.com/office/powerpoint/2010/main" val="1730454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5AA6A4C-2FB5-4157-93BE-C2E72098661E}"/>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57720" y="2001997"/>
            <a:ext cx="6049107" cy="4085112"/>
          </a:xfrm>
          <a:prstGeom prst="rect">
            <a:avLst/>
          </a:prstGeom>
          <a:ln>
            <a:noFill/>
          </a:ln>
          <a:effectLst>
            <a:softEdge rad="112500"/>
          </a:effectLst>
        </p:spPr>
      </p:pic>
      <p:pic>
        <p:nvPicPr>
          <p:cNvPr id="5" name="Picture 4">
            <a:extLst>
              <a:ext uri="{FF2B5EF4-FFF2-40B4-BE49-F238E27FC236}">
                <a16:creationId xmlns:a16="http://schemas.microsoft.com/office/drawing/2014/main" id="{593F613B-0E67-4A04-96D3-EF122BDC36D1}"/>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673149" y="21515"/>
            <a:ext cx="5518851" cy="6836485"/>
          </a:xfrm>
          <a:prstGeom prst="rect">
            <a:avLst/>
          </a:prstGeom>
          <a:ln>
            <a:noFill/>
          </a:ln>
          <a:effectLst>
            <a:softEdge rad="112500"/>
          </a:effectLst>
        </p:spPr>
      </p:pic>
      <p:sp>
        <p:nvSpPr>
          <p:cNvPr id="8" name="TextBox 7">
            <a:extLst>
              <a:ext uri="{FF2B5EF4-FFF2-40B4-BE49-F238E27FC236}">
                <a16:creationId xmlns:a16="http://schemas.microsoft.com/office/drawing/2014/main" id="{6CE10A15-DF86-4A3C-9035-82D892BC3490}"/>
              </a:ext>
            </a:extLst>
          </p:cNvPr>
          <p:cNvSpPr txBox="1"/>
          <p:nvPr/>
        </p:nvSpPr>
        <p:spPr>
          <a:xfrm>
            <a:off x="135614" y="237192"/>
            <a:ext cx="6293321" cy="1938992"/>
          </a:xfrm>
          <a:prstGeom prst="rect">
            <a:avLst/>
          </a:prstGeom>
          <a:noFill/>
        </p:spPr>
        <p:txBody>
          <a:bodyPr wrap="square" rtlCol="0">
            <a:spAutoFit/>
          </a:bodyPr>
          <a:lstStyle/>
          <a:p>
            <a:pPr algn="ctr"/>
            <a:r>
              <a:rPr lang="en-US" sz="6000" b="1" dirty="0">
                <a:latin typeface="Ink Free" panose="03080402000500000000" pitchFamily="66" charset="0"/>
              </a:rPr>
              <a:t>More than conquerors</a:t>
            </a:r>
          </a:p>
        </p:txBody>
      </p:sp>
      <p:sp>
        <p:nvSpPr>
          <p:cNvPr id="9" name="TextBox 8">
            <a:extLst>
              <a:ext uri="{FF2B5EF4-FFF2-40B4-BE49-F238E27FC236}">
                <a16:creationId xmlns:a16="http://schemas.microsoft.com/office/drawing/2014/main" id="{84A22CF5-82A3-452E-A934-5B28B42068E0}"/>
              </a:ext>
            </a:extLst>
          </p:cNvPr>
          <p:cNvSpPr txBox="1"/>
          <p:nvPr/>
        </p:nvSpPr>
        <p:spPr>
          <a:xfrm>
            <a:off x="2511057" y="6025763"/>
            <a:ext cx="4187687" cy="707886"/>
          </a:xfrm>
          <a:prstGeom prst="rect">
            <a:avLst/>
          </a:prstGeom>
          <a:noFill/>
        </p:spPr>
        <p:txBody>
          <a:bodyPr wrap="square" rtlCol="0">
            <a:spAutoFit/>
          </a:bodyPr>
          <a:lstStyle/>
          <a:p>
            <a:pPr algn="ctr"/>
            <a:r>
              <a:rPr lang="en-US" sz="4000" b="1" dirty="0">
                <a:effectLst>
                  <a:outerShdw blurRad="50800" dist="50800" dir="5400000" algn="ctr" rotWithShape="0">
                    <a:schemeClr val="bg1"/>
                  </a:outerShdw>
                </a:effectLst>
                <a:latin typeface="Ink Free" panose="03080402000500000000" pitchFamily="66" charset="0"/>
              </a:rPr>
              <a:t>Romans 8:37-39</a:t>
            </a:r>
          </a:p>
        </p:txBody>
      </p:sp>
    </p:spTree>
    <p:extLst>
      <p:ext uri="{BB962C8B-B14F-4D97-AF65-F5344CB8AC3E}">
        <p14:creationId xmlns:p14="http://schemas.microsoft.com/office/powerpoint/2010/main" val="3116917215"/>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611799-3A22-4764-AE25-0223E56BC796}"/>
              </a:ext>
            </a:extLst>
          </p:cNvPr>
          <p:cNvSpPr txBox="1"/>
          <p:nvPr/>
        </p:nvSpPr>
        <p:spPr>
          <a:xfrm>
            <a:off x="0" y="1723620"/>
            <a:ext cx="12191999" cy="2859757"/>
          </a:xfrm>
          <a:prstGeom prst="rect">
            <a:avLst/>
          </a:prstGeom>
          <a:noFill/>
          <a:ln w="28575">
            <a:noFill/>
          </a:ln>
        </p:spPr>
        <p:txBody>
          <a:bodyPr wrap="square">
            <a:spAutoFit/>
          </a:bodyPr>
          <a:lstStyle/>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In view of all these things, what is left to be said?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Since God’s focus is on our interest and for our betterment, does it matter a whit who opposes us?</a:t>
            </a:r>
          </a:p>
          <a:p>
            <a:pPr marL="0" marR="0" algn="ctr">
              <a:lnSpc>
                <a:spcPct val="107000"/>
              </a:lnSpc>
              <a:spcBef>
                <a:spcPts val="0"/>
              </a:spcBef>
              <a:spcAft>
                <a:spcPts val="800"/>
              </a:spcAft>
            </a:pPr>
            <a:r>
              <a:rPr lang="en-US" sz="2400" b="1" dirty="0">
                <a:latin typeface="Tempus Sans ITC" panose="04020404030D07020202" pitchFamily="82" charset="0"/>
                <a:ea typeface="Calibri" panose="020F0502020204030204" pitchFamily="34" charset="0"/>
                <a:cs typeface="Times New Roman" panose="02020603050405020304" pitchFamily="18" charset="0"/>
              </a:rPr>
              <a:t>~31~</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592762"/>
      </p:ext>
    </p:extLst>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A2E442-A604-4661-94A3-70E096AC3D3B}"/>
              </a:ext>
            </a:extLst>
          </p:cNvPr>
          <p:cNvSpPr txBox="1"/>
          <p:nvPr/>
        </p:nvSpPr>
        <p:spPr>
          <a:xfrm>
            <a:off x="0" y="612393"/>
            <a:ext cx="12192000" cy="5341014"/>
          </a:xfrm>
          <a:prstGeom prst="rect">
            <a:avLst/>
          </a:prstGeom>
          <a:noFill/>
        </p:spPr>
        <p:txBody>
          <a:bodyPr wrap="square">
            <a:spAutoFit/>
          </a:bodyPr>
          <a:lstStyle/>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Grasp this! God did not cling to his own,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specially loved, and divine Son. But he turned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him over, gave him up for each one of us.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How could One with such sacrificial generosity, not graciously give us, along with him,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the totality of what we now need?</a:t>
            </a:r>
          </a:p>
          <a:p>
            <a:pPr marL="0" marR="0" algn="ctr">
              <a:lnSpc>
                <a:spcPct val="107000"/>
              </a:lnSpc>
              <a:spcBef>
                <a:spcPts val="0"/>
              </a:spcBef>
              <a:spcAft>
                <a:spcPts val="800"/>
              </a:spcAft>
            </a:pPr>
            <a:r>
              <a:rPr lang="en-US" sz="2400" b="1" dirty="0">
                <a:latin typeface="Tempus Sans ITC" panose="04020404030D07020202" pitchFamily="82" charset="0"/>
                <a:ea typeface="Calibri" panose="020F0502020204030204" pitchFamily="34" charset="0"/>
                <a:cs typeface="Times New Roman" panose="02020603050405020304" pitchFamily="18" charset="0"/>
              </a:rPr>
              <a:t>~32~ </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1830794"/>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431742-1193-4008-86BB-99A8845FB34A}"/>
              </a:ext>
            </a:extLst>
          </p:cNvPr>
          <p:cNvSpPr txBox="1"/>
          <p:nvPr/>
        </p:nvSpPr>
        <p:spPr>
          <a:xfrm>
            <a:off x="0" y="1655522"/>
            <a:ext cx="12192000" cy="3170099"/>
          </a:xfrm>
          <a:prstGeom prst="rect">
            <a:avLst/>
          </a:prstGeom>
          <a:noFill/>
        </p:spPr>
        <p:txBody>
          <a:bodyPr wrap="square">
            <a:spAutoFit/>
          </a:bodyPr>
          <a:lstStyle/>
          <a:p>
            <a:pPr algn="ctr"/>
            <a:r>
              <a:rPr lang="en-US" sz="4400" b="1" dirty="0">
                <a:effectLst/>
                <a:latin typeface="Tempus Sans ITC" panose="04020404030D07020202" pitchFamily="82" charset="0"/>
                <a:ea typeface="Calibri" panose="020F0502020204030204" pitchFamily="34" charset="0"/>
              </a:rPr>
              <a:t>Who will bring an indictment with charges </a:t>
            </a:r>
          </a:p>
          <a:p>
            <a:pPr algn="ctr"/>
            <a:r>
              <a:rPr lang="en-US" sz="4400" b="1" dirty="0">
                <a:effectLst/>
                <a:latin typeface="Tempus Sans ITC" panose="04020404030D07020202" pitchFamily="82" charset="0"/>
                <a:ea typeface="Calibri" panose="020F0502020204030204" pitchFamily="34" charset="0"/>
              </a:rPr>
              <a:t>against the choice ones of God? </a:t>
            </a:r>
          </a:p>
          <a:p>
            <a:pPr algn="ctr"/>
            <a:r>
              <a:rPr lang="en-US" sz="4400" b="1" dirty="0">
                <a:effectLst/>
                <a:latin typeface="Tempus Sans ITC" panose="04020404030D07020202" pitchFamily="82" charset="0"/>
                <a:ea typeface="Calibri" panose="020F0502020204030204" pitchFamily="34" charset="0"/>
              </a:rPr>
              <a:t>God Himself continually renders the </a:t>
            </a:r>
          </a:p>
          <a:p>
            <a:pPr algn="ctr"/>
            <a:r>
              <a:rPr lang="en-US" sz="4400" b="1" dirty="0">
                <a:effectLst/>
                <a:latin typeface="Tempus Sans ITC" panose="04020404030D07020202" pitchFamily="82" charset="0"/>
                <a:ea typeface="Calibri" panose="020F0502020204030204" pitchFamily="34" charset="0"/>
              </a:rPr>
              <a:t>verdict “right-with-God.”</a:t>
            </a:r>
          </a:p>
          <a:p>
            <a:pPr algn="ctr"/>
            <a:r>
              <a:rPr lang="en-US" sz="2400" b="1" dirty="0">
                <a:latin typeface="Tempus Sans ITC" panose="04020404030D07020202" pitchFamily="82" charset="0"/>
              </a:rPr>
              <a:t>~33~</a:t>
            </a:r>
          </a:p>
        </p:txBody>
      </p:sp>
    </p:spTree>
    <p:extLst>
      <p:ext uri="{BB962C8B-B14F-4D97-AF65-F5344CB8AC3E}">
        <p14:creationId xmlns:p14="http://schemas.microsoft.com/office/powerpoint/2010/main" val="1821698662"/>
      </p:ext>
    </p:extLst>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EBEE87-B34A-4F4D-929A-1F3624C3E480}"/>
              </a:ext>
            </a:extLst>
          </p:cNvPr>
          <p:cNvSpPr txBox="1"/>
          <p:nvPr/>
        </p:nvSpPr>
        <p:spPr>
          <a:xfrm>
            <a:off x="1" y="1325924"/>
            <a:ext cx="12191999" cy="4206151"/>
          </a:xfrm>
          <a:prstGeom prst="rect">
            <a:avLst/>
          </a:prstGeom>
          <a:noFill/>
        </p:spPr>
        <p:txBody>
          <a:bodyPr wrap="square">
            <a:spAutoFit/>
          </a:bodyPr>
          <a:lstStyle/>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Who are the ones crying out for a guilty verdict? Christ Jesus died and even more, was raised out of death! Now he is in partnership with God ruling the universe. He represents us, speaking and praying on our behalf.</a:t>
            </a:r>
          </a:p>
          <a:p>
            <a:pPr marL="0" marR="0" algn="ctr">
              <a:lnSpc>
                <a:spcPct val="107000"/>
              </a:lnSpc>
              <a:spcBef>
                <a:spcPts val="0"/>
              </a:spcBef>
              <a:spcAft>
                <a:spcPts val="800"/>
              </a:spcAft>
            </a:pPr>
            <a:r>
              <a:rPr lang="en-US" sz="2400" b="1" dirty="0">
                <a:latin typeface="Tempus Sans ITC" panose="04020404030D07020202" pitchFamily="82" charset="0"/>
                <a:ea typeface="Calibri" panose="020F0502020204030204" pitchFamily="34" charset="0"/>
                <a:cs typeface="Times New Roman" panose="02020603050405020304" pitchFamily="18" charset="0"/>
              </a:rPr>
              <a:t>~34~</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0639087"/>
      </p:ext>
    </p:extLst>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C9FEAF-824A-484D-BAC7-F15CE9CD1EAF}"/>
              </a:ext>
            </a:extLst>
          </p:cNvPr>
          <p:cNvSpPr txBox="1"/>
          <p:nvPr/>
        </p:nvSpPr>
        <p:spPr>
          <a:xfrm>
            <a:off x="0" y="367168"/>
            <a:ext cx="12192000" cy="6123664"/>
          </a:xfrm>
          <a:prstGeom prst="rect">
            <a:avLst/>
          </a:prstGeom>
          <a:noFill/>
        </p:spPr>
        <p:txBody>
          <a:bodyPr wrap="square">
            <a:spAutoFit/>
          </a:bodyPr>
          <a:lstStyle/>
          <a:p>
            <a:pPr marL="0" marR="0" algn="ctr">
              <a:spcBef>
                <a:spcPts val="0"/>
              </a:spcBef>
              <a:spcAft>
                <a:spcPts val="80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Who will serve us divorce papers from the love of Christ? When the pressures of life lay heavy on you? When life’s walls seem to close in on you and crush you filling you with great turmoil, anguish, or anxiety? Or when others pursue you like a wild animal seeking your doom or when you’re hungry and find the cupboard bare or perhaps when you don’t even have a stitch of clothing? What if you were in absolute peril, your life in jeopardy with someone about to lop your head off?</a:t>
            </a:r>
          </a:p>
          <a:p>
            <a:pPr marL="0" marR="0" algn="ctr">
              <a:lnSpc>
                <a:spcPct val="107000"/>
              </a:lnSpc>
              <a:spcBef>
                <a:spcPts val="0"/>
              </a:spcBef>
              <a:spcAft>
                <a:spcPts val="800"/>
              </a:spcAft>
            </a:pPr>
            <a:r>
              <a:rPr lang="en-US" sz="2400" b="1" dirty="0">
                <a:latin typeface="Tempus Sans ITC" panose="04020404030D07020202" pitchFamily="82" charset="0"/>
                <a:ea typeface="Calibri" panose="020F0502020204030204" pitchFamily="34" charset="0"/>
                <a:cs typeface="Times New Roman" panose="02020603050405020304" pitchFamily="18" charset="0"/>
              </a:rPr>
              <a:t>~35~</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9531019"/>
      </p:ext>
    </p:extLst>
  </p:cSld>
  <p:clrMapOvr>
    <a:masterClrMapping/>
  </p:clrMapOvr>
  <p:transition spd="slow">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FB6E7F-0B9F-410C-8165-067E1EE96FFF}"/>
              </a:ext>
            </a:extLst>
          </p:cNvPr>
          <p:cNvSpPr txBox="1"/>
          <p:nvPr/>
        </p:nvSpPr>
        <p:spPr>
          <a:xfrm>
            <a:off x="0" y="346865"/>
            <a:ext cx="12192000" cy="3457357"/>
          </a:xfrm>
          <a:prstGeom prst="rect">
            <a:avLst/>
          </a:prstGeom>
          <a:noFill/>
        </p:spPr>
        <p:txBody>
          <a:bodyPr wrap="square">
            <a:spAutoFit/>
          </a:bodyPr>
          <a:lstStyle/>
          <a:p>
            <a:pPr marL="0" marR="0" algn="ctr">
              <a:spcBef>
                <a:spcPts val="0"/>
              </a:spcBef>
              <a:spcAft>
                <a:spcPts val="800"/>
              </a:spcAft>
            </a:pPr>
            <a:r>
              <a:rPr lang="en-US" sz="4200" b="1" dirty="0">
                <a:effectLst/>
                <a:latin typeface="Tempus Sans ITC" panose="04020404030D07020202" pitchFamily="82" charset="0"/>
                <a:ea typeface="Calibri" panose="020F0502020204030204" pitchFamily="34" charset="0"/>
                <a:cs typeface="Times New Roman" panose="02020603050405020304" pitchFamily="18" charset="0"/>
              </a:rPr>
              <a:t>The Scripture laid it all out in black and white </a:t>
            </a:r>
          </a:p>
          <a:p>
            <a:pPr marL="0" marR="0" algn="ctr">
              <a:spcBef>
                <a:spcPts val="0"/>
              </a:spcBef>
              <a:spcAft>
                <a:spcPts val="800"/>
              </a:spcAft>
            </a:pPr>
            <a:r>
              <a:rPr lang="en-US" sz="4200" b="1" dirty="0">
                <a:effectLst/>
                <a:latin typeface="Tempus Sans ITC" panose="04020404030D07020202" pitchFamily="82" charset="0"/>
                <a:ea typeface="Calibri" panose="020F0502020204030204" pitchFamily="34" charset="0"/>
                <a:cs typeface="Times New Roman" panose="02020603050405020304" pitchFamily="18" charset="0"/>
              </a:rPr>
              <a:t>long ago: “For your sake, Lord, we stare death </a:t>
            </a:r>
          </a:p>
          <a:p>
            <a:pPr marL="0" marR="0" algn="ctr">
              <a:spcBef>
                <a:spcPts val="0"/>
              </a:spcBef>
              <a:spcAft>
                <a:spcPts val="800"/>
              </a:spcAft>
            </a:pPr>
            <a:r>
              <a:rPr lang="en-US" sz="4200" b="1" dirty="0">
                <a:effectLst/>
                <a:latin typeface="Tempus Sans ITC" panose="04020404030D07020202" pitchFamily="82" charset="0"/>
                <a:ea typeface="Calibri" panose="020F0502020204030204" pitchFamily="34" charset="0"/>
                <a:cs typeface="Times New Roman" panose="02020603050405020304" pitchFamily="18" charset="0"/>
              </a:rPr>
              <a:t>in the face day in and day out. We are only </a:t>
            </a:r>
          </a:p>
          <a:p>
            <a:pPr marL="0" marR="0" algn="ctr">
              <a:spcBef>
                <a:spcPts val="0"/>
              </a:spcBef>
              <a:spcAft>
                <a:spcPts val="800"/>
              </a:spcAft>
            </a:pPr>
            <a:r>
              <a:rPr lang="en-US" sz="4200" b="1" dirty="0">
                <a:effectLst/>
                <a:latin typeface="Tempus Sans ITC" panose="04020404030D07020202" pitchFamily="82" charset="0"/>
                <a:ea typeface="Calibri" panose="020F0502020204030204" pitchFamily="34" charset="0"/>
                <a:cs typeface="Times New Roman" panose="02020603050405020304" pitchFamily="18" charset="0"/>
              </a:rPr>
              <a:t>thought of as slaughter-sheep</a:t>
            </a:r>
            <a:r>
              <a:rPr lang="en-US" sz="4200" b="1" dirty="0">
                <a:solidFill>
                  <a:srgbClr val="000000"/>
                </a:solidFill>
                <a:effectLst/>
                <a:latin typeface="Tempus Sans ITC" panose="04020404030D07020202" pitchFamily="82" charset="0"/>
                <a:ea typeface="Calibri" panose="020F0502020204030204" pitchFamily="34" charset="0"/>
                <a:cs typeface="Times New Roman" panose="02020603050405020304" pitchFamily="18" charset="0"/>
              </a:rPr>
              <a:t>.</a:t>
            </a:r>
          </a:p>
          <a:p>
            <a:pPr marL="0" marR="0" algn="ctr">
              <a:spcBef>
                <a:spcPts val="0"/>
              </a:spcBef>
              <a:spcAft>
                <a:spcPts val="800"/>
              </a:spcAft>
            </a:pPr>
            <a:r>
              <a:rPr lang="en-US" sz="2400" b="1" dirty="0">
                <a:solidFill>
                  <a:srgbClr val="000000"/>
                </a:solidFill>
                <a:latin typeface="Tempus Sans ITC" panose="04020404030D07020202" pitchFamily="82" charset="0"/>
                <a:ea typeface="Calibri" panose="020F0502020204030204" pitchFamily="34" charset="0"/>
                <a:cs typeface="Times New Roman" panose="02020603050405020304" pitchFamily="18" charset="0"/>
              </a:rPr>
              <a:t>!</a:t>
            </a:r>
            <a:r>
              <a:rPr lang="en-US" sz="2400" b="1" dirty="0">
                <a:latin typeface="Tempus Sans ITC" panose="04020404030D07020202" pitchFamily="82" charset="0"/>
                <a:ea typeface="Calibri" panose="020F0502020204030204" pitchFamily="34" charset="0"/>
                <a:cs typeface="Times New Roman" panose="02020603050405020304" pitchFamily="18" charset="0"/>
              </a:rPr>
              <a:t>~36~</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AE50B4D-9712-4CAE-BE88-D0D1455FCD8B}"/>
              </a:ext>
            </a:extLst>
          </p:cNvPr>
          <p:cNvSpPr txBox="1"/>
          <p:nvPr/>
        </p:nvSpPr>
        <p:spPr>
          <a:xfrm>
            <a:off x="0" y="4004726"/>
            <a:ext cx="12192000" cy="2605842"/>
          </a:xfrm>
          <a:prstGeom prst="rect">
            <a:avLst/>
          </a:prstGeom>
          <a:noFill/>
        </p:spPr>
        <p:txBody>
          <a:bodyPr wrap="square">
            <a:spAutoFit/>
          </a:bodyPr>
          <a:lstStyle/>
          <a:p>
            <a:pPr marL="0" marR="0" algn="ctr">
              <a:spcBef>
                <a:spcPts val="0"/>
              </a:spcBef>
              <a:spcAft>
                <a:spcPts val="800"/>
              </a:spcAft>
            </a:pPr>
            <a:r>
              <a:rPr lang="en-US" sz="4200" b="1" dirty="0">
                <a:effectLst/>
                <a:latin typeface="Tempus Sans ITC" panose="04020404030D07020202" pitchFamily="82" charset="0"/>
                <a:ea typeface="Calibri" panose="020F0502020204030204" pitchFamily="34" charset="0"/>
                <a:cs typeface="Times New Roman" panose="02020603050405020304" pitchFamily="18" charset="0"/>
              </a:rPr>
              <a:t>But God turns that all on its head. </a:t>
            </a:r>
          </a:p>
          <a:p>
            <a:pPr marL="0" marR="0" algn="ctr">
              <a:spcBef>
                <a:spcPts val="0"/>
              </a:spcBef>
              <a:spcAft>
                <a:spcPts val="800"/>
              </a:spcAft>
            </a:pPr>
            <a:r>
              <a:rPr lang="en-US" sz="4200" b="1" dirty="0">
                <a:effectLst/>
                <a:latin typeface="Tempus Sans ITC" panose="04020404030D07020202" pitchFamily="82" charset="0"/>
                <a:ea typeface="Calibri" panose="020F0502020204030204" pitchFamily="34" charset="0"/>
                <a:cs typeface="Times New Roman" panose="02020603050405020304" pitchFamily="18" charset="0"/>
              </a:rPr>
              <a:t>In all these things we are super-conquerors, victors above them all, through the One who loved us.</a:t>
            </a:r>
          </a:p>
          <a:p>
            <a:pPr marL="0" marR="0" algn="ctr">
              <a:spcBef>
                <a:spcPts val="0"/>
              </a:spcBef>
              <a:spcAft>
                <a:spcPts val="800"/>
              </a:spcAft>
            </a:pPr>
            <a:r>
              <a:rPr lang="en-US" sz="2400" b="1" dirty="0">
                <a:latin typeface="Tempus Sans ITC" panose="04020404030D07020202" pitchFamily="82" charset="0"/>
                <a:ea typeface="Calibri" panose="020F0502020204030204" pitchFamily="34" charset="0"/>
                <a:cs typeface="Times New Roman" panose="02020603050405020304" pitchFamily="18" charset="0"/>
              </a:rPr>
              <a:t>~37~</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1294303"/>
      </p:ext>
    </p:extLst>
  </p:cSld>
  <p:clrMapOvr>
    <a:masterClrMapping/>
  </p:clrMapOvr>
  <p:transition spd="slow">
    <p:push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A619D1-AF94-411E-976B-BA4BCA736A73}"/>
              </a:ext>
            </a:extLst>
          </p:cNvPr>
          <p:cNvSpPr txBox="1"/>
          <p:nvPr/>
        </p:nvSpPr>
        <p:spPr>
          <a:xfrm>
            <a:off x="0" y="163401"/>
            <a:ext cx="12192000" cy="3642023"/>
          </a:xfrm>
          <a:prstGeom prst="rect">
            <a:avLst/>
          </a:prstGeom>
          <a:noFill/>
        </p:spPr>
        <p:txBody>
          <a:bodyPr wrap="square">
            <a:spAutoFit/>
          </a:bodyPr>
          <a:lstStyle/>
          <a:p>
            <a:pPr marL="0" marR="0" algn="ctr">
              <a:spcBef>
                <a:spcPts val="0"/>
              </a:spcBef>
              <a:spcAft>
                <a:spcPts val="80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For I am absolutely sure, beyond a shadow of doubt, that neither death nor the rigors of life, angelic hosts nor earthly rulers, whatever is happening now or whatever will happen later, not weather calamities of the harshest kind, </a:t>
            </a:r>
          </a:p>
          <a:p>
            <a:pPr marL="0" marR="0" algn="ctr">
              <a:spcBef>
                <a:spcPts val="0"/>
              </a:spcBef>
              <a:spcAft>
                <a:spcPts val="800"/>
              </a:spcAft>
            </a:pPr>
            <a:r>
              <a:rPr lang="en-US" sz="2400" b="1" dirty="0">
                <a:latin typeface="Tempus Sans ITC" panose="04020404030D07020202" pitchFamily="82" charset="0"/>
                <a:ea typeface="Calibri" panose="020F0502020204030204" pitchFamily="34" charset="0"/>
                <a:cs typeface="Times New Roman" panose="02020603050405020304" pitchFamily="18" charset="0"/>
              </a:rPr>
              <a:t>~38~</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89901D2-B6AA-4005-8CFA-364A5029AF8C}"/>
              </a:ext>
            </a:extLst>
          </p:cNvPr>
          <p:cNvSpPr txBox="1"/>
          <p:nvPr/>
        </p:nvSpPr>
        <p:spPr>
          <a:xfrm>
            <a:off x="0" y="3819492"/>
            <a:ext cx="12192000" cy="3026470"/>
          </a:xfrm>
          <a:prstGeom prst="rect">
            <a:avLst/>
          </a:prstGeom>
          <a:noFill/>
        </p:spPr>
        <p:txBody>
          <a:bodyPr wrap="square">
            <a:spAutoFit/>
          </a:bodyPr>
          <a:lstStyle/>
          <a:p>
            <a:pPr marL="0" marR="0" algn="ctr">
              <a:spcBef>
                <a:spcPts val="0"/>
              </a:spcBef>
              <a:spcAft>
                <a:spcPts val="80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nothing from the highest peak to the lowest depth nor anything else on God’s green earth has the strength or power to pry God’s love away from us. It all resides in Christ Jesus our Master!</a:t>
            </a:r>
          </a:p>
          <a:p>
            <a:pPr marL="0" marR="0" algn="ctr">
              <a:spcBef>
                <a:spcPts val="0"/>
              </a:spcBef>
              <a:spcAft>
                <a:spcPts val="800"/>
              </a:spcAft>
            </a:pPr>
            <a:r>
              <a:rPr lang="en-US" sz="2400" b="1" dirty="0">
                <a:latin typeface="Tempus Sans ITC" panose="04020404030D07020202" pitchFamily="82" charset="0"/>
                <a:ea typeface="Calibri" panose="020F0502020204030204" pitchFamily="34" charset="0"/>
                <a:cs typeface="Times New Roman" panose="02020603050405020304" pitchFamily="18" charset="0"/>
              </a:rPr>
              <a:t>~39~</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7118907"/>
      </p:ext>
    </p:extLst>
  </p:cSld>
  <p:clrMapOvr>
    <a:masterClrMapping/>
  </p:clrMapOvr>
  <p:transition spd="slow">
    <p:push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4546361"/>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68930-3DC2-40D5-AEC0-E19A6E58A54E}"/>
              </a:ext>
            </a:extLst>
          </p:cNvPr>
          <p:cNvSpPr txBox="1"/>
          <p:nvPr/>
        </p:nvSpPr>
        <p:spPr>
          <a:xfrm>
            <a:off x="0" y="551289"/>
            <a:ext cx="12192000" cy="5755422"/>
          </a:xfrm>
          <a:prstGeom prst="rect">
            <a:avLst/>
          </a:prstGeom>
          <a:noFill/>
        </p:spPr>
        <p:txBody>
          <a:bodyPr wrap="square" rtlCol="0">
            <a:spAutoFit/>
          </a:bodyPr>
          <a:lstStyle/>
          <a:p>
            <a:pPr algn="ctr"/>
            <a:r>
              <a:rPr lang="en-US" sz="4600" b="1" dirty="0">
                <a:latin typeface="Ink Free" panose="03080402000500000000" pitchFamily="66" charset="0"/>
              </a:rPr>
              <a:t>No, in all these things we are more than conquerors through him who loved us. </a:t>
            </a:r>
          </a:p>
          <a:p>
            <a:pPr algn="ctr"/>
            <a:r>
              <a:rPr lang="en-US" sz="4600" b="1" dirty="0">
                <a:latin typeface="Ink Free" panose="03080402000500000000" pitchFamily="66" charset="0"/>
              </a:rPr>
              <a:t>For I am convinced that neither death nor life, neither angels nor demons, neither the present nor the future, nor any powers, neither height nor depth, nor anything else in all creation, will be able to separate us from the love of God that is in Christ Jesus our Lord.</a:t>
            </a:r>
          </a:p>
        </p:txBody>
      </p:sp>
    </p:spTree>
    <p:extLst>
      <p:ext uri="{BB962C8B-B14F-4D97-AF65-F5344CB8AC3E}">
        <p14:creationId xmlns:p14="http://schemas.microsoft.com/office/powerpoint/2010/main" val="4059358879"/>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FE44213-8CAE-483E-8189-E5B7BB6DE9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1"/>
            <a:ext cx="12192001" cy="6858001"/>
          </a:xfrm>
          <a:prstGeom prst="rect">
            <a:avLst/>
          </a:prstGeom>
          <a:ln>
            <a:noFill/>
          </a:ln>
          <a:effectLst>
            <a:softEdge rad="112500"/>
          </a:effectLst>
        </p:spPr>
      </p:pic>
      <p:sp>
        <p:nvSpPr>
          <p:cNvPr id="3" name="TextBox 2">
            <a:extLst>
              <a:ext uri="{FF2B5EF4-FFF2-40B4-BE49-F238E27FC236}">
                <a16:creationId xmlns:a16="http://schemas.microsoft.com/office/drawing/2014/main" id="{4442AB59-C13B-402B-ABA3-671CFFB79C3E}"/>
              </a:ext>
            </a:extLst>
          </p:cNvPr>
          <p:cNvSpPr txBox="1"/>
          <p:nvPr/>
        </p:nvSpPr>
        <p:spPr>
          <a:xfrm>
            <a:off x="337623" y="189548"/>
            <a:ext cx="4895557" cy="869790"/>
          </a:xfrm>
          <a:prstGeom prst="rect">
            <a:avLst/>
          </a:prstGeom>
          <a:noFill/>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800" b="1" dirty="0">
                <a:effectLst>
                  <a:glow rad="228600">
                    <a:schemeClr val="accent3">
                      <a:satMod val="175000"/>
                      <a:alpha val="40000"/>
                    </a:schemeClr>
                  </a:glow>
                </a:effectLst>
                <a:latin typeface="Tempus Sans ITC" panose="04020404030D07020202" pitchFamily="82" charset="0"/>
                <a:ea typeface="Calibri" panose="020F0502020204030204" pitchFamily="34" charset="0"/>
                <a:cs typeface="Times New Roman" panose="02020603050405020304" pitchFamily="18" charset="0"/>
              </a:rPr>
              <a:t>Super-conquerors</a:t>
            </a:r>
            <a:endParaRPr lang="en-US" sz="4800" dirty="0">
              <a:effectLst>
                <a:glow rad="228600">
                  <a:schemeClr val="accent3">
                    <a:satMod val="175000"/>
                    <a:alpha val="40000"/>
                  </a:schemeClr>
                </a:glow>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730B41F-1C71-4F04-AA59-8F175AB6BDB1}"/>
              </a:ext>
            </a:extLst>
          </p:cNvPr>
          <p:cNvSpPr txBox="1"/>
          <p:nvPr/>
        </p:nvSpPr>
        <p:spPr>
          <a:xfrm>
            <a:off x="4005775" y="2790125"/>
            <a:ext cx="3661118" cy="2585323"/>
          </a:xfrm>
          <a:prstGeom prst="rect">
            <a:avLst/>
          </a:prstGeom>
          <a:noFill/>
          <a:effectLst>
            <a:outerShdw blurRad="50800" dist="50800" dir="5400000" algn="ctr" rotWithShape="0">
              <a:schemeClr val="bg1"/>
            </a:outerShdw>
          </a:effectLst>
        </p:spPr>
        <p:txBody>
          <a:bodyPr wrap="square">
            <a:spAutoFit/>
          </a:bodyPr>
          <a:lstStyle/>
          <a:p>
            <a:pPr algn="ctr"/>
            <a:r>
              <a:rPr lang="en-US" sz="5400" b="1" dirty="0">
                <a:effectLst>
                  <a:glow rad="228600">
                    <a:schemeClr val="accent6">
                      <a:satMod val="175000"/>
                      <a:alpha val="40000"/>
                    </a:schemeClr>
                  </a:glow>
                </a:effectLst>
                <a:latin typeface="Ink Free" panose="03080402000500000000" pitchFamily="66" charset="0"/>
                <a:ea typeface="Calibri" panose="020F0502020204030204" pitchFamily="34" charset="0"/>
              </a:rPr>
              <a:t>A holy arrogance of victory</a:t>
            </a:r>
            <a:endParaRPr lang="en-US" sz="5400" b="1" dirty="0">
              <a:effectLst>
                <a:glow rad="228600">
                  <a:schemeClr val="accent6">
                    <a:satMod val="175000"/>
                    <a:alpha val="40000"/>
                  </a:schemeClr>
                </a:glow>
              </a:effectLst>
              <a:latin typeface="Ink Free" panose="03080402000500000000" pitchFamily="66" charset="0"/>
            </a:endParaRPr>
          </a:p>
        </p:txBody>
      </p:sp>
      <p:sp>
        <p:nvSpPr>
          <p:cNvPr id="7" name="TextBox 6">
            <a:extLst>
              <a:ext uri="{FF2B5EF4-FFF2-40B4-BE49-F238E27FC236}">
                <a16:creationId xmlns:a16="http://schemas.microsoft.com/office/drawing/2014/main" id="{C312D0BD-6CC3-4701-8C99-93068823516D}"/>
              </a:ext>
            </a:extLst>
          </p:cNvPr>
          <p:cNvSpPr txBox="1"/>
          <p:nvPr/>
        </p:nvSpPr>
        <p:spPr>
          <a:xfrm>
            <a:off x="-2" y="6133956"/>
            <a:ext cx="12191999" cy="724044"/>
          </a:xfrm>
          <a:prstGeom prst="rect">
            <a:avLst/>
          </a:prstGeom>
          <a:noFill/>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900" b="1" dirty="0">
                <a:effectLst>
                  <a:glow rad="228600">
                    <a:schemeClr val="accent3">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The focus of victory is only in the work and love of Christ</a:t>
            </a:r>
          </a:p>
        </p:txBody>
      </p:sp>
    </p:spTree>
    <p:extLst>
      <p:ext uri="{BB962C8B-B14F-4D97-AF65-F5344CB8AC3E}">
        <p14:creationId xmlns:p14="http://schemas.microsoft.com/office/powerpoint/2010/main" val="27167157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AE243E-517F-4D6D-ABA0-F78DDDC791A7}"/>
              </a:ext>
            </a:extLst>
          </p:cNvPr>
          <p:cNvSpPr txBox="1"/>
          <p:nvPr/>
        </p:nvSpPr>
        <p:spPr>
          <a:xfrm>
            <a:off x="137159" y="256093"/>
            <a:ext cx="5124158" cy="805029"/>
          </a:xfrm>
          <a:prstGeom prst="rect">
            <a:avLst/>
          </a:prstGeom>
          <a:noFill/>
        </p:spPr>
        <p:txBody>
          <a:bodyPr wrap="square">
            <a:spAutoFit/>
          </a:bodyPr>
          <a:lstStyle/>
          <a:p>
            <a:pPr marR="0" lvl="0" algn="ctr">
              <a:lnSpc>
                <a:spcPct val="107000"/>
              </a:lnSpc>
              <a:spcBef>
                <a:spcPts val="0"/>
              </a:spcBef>
              <a:spcAft>
                <a:spcPts val="0"/>
              </a:spcAft>
            </a:pPr>
            <a:r>
              <a:rPr lang="en-US" sz="44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“In these things”</a:t>
            </a:r>
            <a:endParaRPr lang="en-US" sz="44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1C81FCA-1643-4201-9500-047C0E22874C}"/>
              </a:ext>
            </a:extLst>
          </p:cNvPr>
          <p:cNvSpPr txBox="1"/>
          <p:nvPr/>
        </p:nvSpPr>
        <p:spPr>
          <a:xfrm>
            <a:off x="0" y="5334000"/>
            <a:ext cx="5261317" cy="1398844"/>
          </a:xfrm>
          <a:prstGeom prst="rect">
            <a:avLst/>
          </a:prstGeom>
          <a:noFill/>
        </p:spPr>
        <p:txBody>
          <a:bodyPr wrap="square">
            <a:spAutoFit/>
          </a:bodyPr>
          <a:lstStyle/>
          <a:p>
            <a:pPr marR="0" lvl="0" algn="ctr">
              <a:lnSpc>
                <a:spcPct val="107000"/>
              </a:lnSpc>
              <a:spcBef>
                <a:spcPts val="0"/>
              </a:spcBef>
              <a:spcAft>
                <a:spcPts val="0"/>
              </a:spcAft>
            </a:pPr>
            <a:r>
              <a:rPr lang="en-US" sz="4000" b="1" dirty="0">
                <a:effectLst/>
                <a:latin typeface="Ink Free" panose="03080402000500000000" pitchFamily="66" charset="0"/>
                <a:ea typeface="Calibri" panose="020F0502020204030204" pitchFamily="34" charset="0"/>
                <a:cs typeface="Times New Roman" panose="02020603050405020304" pitchFamily="18" charset="0"/>
              </a:rPr>
              <a:t>From troubles to death </a:t>
            </a:r>
          </a:p>
          <a:p>
            <a:pPr marR="0" lvl="0" algn="ctr">
              <a:lnSpc>
                <a:spcPct val="107000"/>
              </a:lnSpc>
              <a:spcBef>
                <a:spcPts val="0"/>
              </a:spcBef>
              <a:spcAft>
                <a:spcPts val="0"/>
              </a:spcAft>
            </a:pPr>
            <a:r>
              <a:rPr lang="en-US" sz="4000" b="1" dirty="0">
                <a:effectLst/>
                <a:latin typeface="Ink Free" panose="03080402000500000000" pitchFamily="66" charset="0"/>
                <a:ea typeface="Calibri" panose="020F0502020204030204" pitchFamily="34" charset="0"/>
                <a:cs typeface="Times New Roman" panose="02020603050405020304" pitchFamily="18" charset="0"/>
              </a:rPr>
              <a:t>(v. 35,36)</a:t>
            </a:r>
          </a:p>
        </p:txBody>
      </p:sp>
      <p:pic>
        <p:nvPicPr>
          <p:cNvPr id="7" name="Picture 6">
            <a:extLst>
              <a:ext uri="{FF2B5EF4-FFF2-40B4-BE49-F238E27FC236}">
                <a16:creationId xmlns:a16="http://schemas.microsoft.com/office/drawing/2014/main" id="{471F3AAB-B0D0-4EEE-ADA1-BB303DCE63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799" y="1061122"/>
            <a:ext cx="4272878" cy="4272878"/>
          </a:xfrm>
          <a:prstGeom prst="rect">
            <a:avLst/>
          </a:prstGeom>
          <a:ln>
            <a:noFill/>
          </a:ln>
          <a:effectLst>
            <a:softEdge rad="112500"/>
          </a:effectLst>
        </p:spPr>
      </p:pic>
      <p:pic>
        <p:nvPicPr>
          <p:cNvPr id="9" name="Picture 8">
            <a:extLst>
              <a:ext uri="{FF2B5EF4-FFF2-40B4-BE49-F238E27FC236}">
                <a16:creationId xmlns:a16="http://schemas.microsoft.com/office/drawing/2014/main" id="{668AE833-D592-4012-9A96-33CCA01F4E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920061">
            <a:off x="5530759" y="525535"/>
            <a:ext cx="3044483" cy="3044483"/>
          </a:xfrm>
          <a:prstGeom prst="rect">
            <a:avLst/>
          </a:prstGeom>
        </p:spPr>
      </p:pic>
      <p:sp>
        <p:nvSpPr>
          <p:cNvPr id="11" name="TextBox 10">
            <a:extLst>
              <a:ext uri="{FF2B5EF4-FFF2-40B4-BE49-F238E27FC236}">
                <a16:creationId xmlns:a16="http://schemas.microsoft.com/office/drawing/2014/main" id="{5EC09E07-7AA2-4B5C-98DB-8AD1953273FA}"/>
              </a:ext>
            </a:extLst>
          </p:cNvPr>
          <p:cNvSpPr txBox="1"/>
          <p:nvPr/>
        </p:nvSpPr>
        <p:spPr>
          <a:xfrm>
            <a:off x="7673548" y="0"/>
            <a:ext cx="3583367" cy="1323439"/>
          </a:xfrm>
          <a:prstGeom prst="rect">
            <a:avLst/>
          </a:prstGeom>
          <a:noFill/>
        </p:spPr>
        <p:txBody>
          <a:bodyPr wrap="square">
            <a:spAutoFit/>
          </a:bodyPr>
          <a:lstStyle/>
          <a:p>
            <a:r>
              <a:rPr lang="en-US" sz="4000" b="1" dirty="0">
                <a:effectLst/>
                <a:latin typeface="Tempus Sans ITC" panose="04020404030D07020202" pitchFamily="82" charset="0"/>
                <a:ea typeface="Calibri" panose="020F0502020204030204" pitchFamily="34" charset="0"/>
              </a:rPr>
              <a:t>getting around Christ”</a:t>
            </a:r>
            <a:endParaRPr lang="en-US" sz="4000" b="1" dirty="0">
              <a:latin typeface="Tempus Sans ITC" panose="04020404030D07020202" pitchFamily="82" charset="0"/>
            </a:endParaRPr>
          </a:p>
        </p:txBody>
      </p:sp>
      <p:sp>
        <p:nvSpPr>
          <p:cNvPr id="12" name="Arrow: Right 11">
            <a:extLst>
              <a:ext uri="{FF2B5EF4-FFF2-40B4-BE49-F238E27FC236}">
                <a16:creationId xmlns:a16="http://schemas.microsoft.com/office/drawing/2014/main" id="{66144A6E-CA20-454C-8992-586CA3461441}"/>
              </a:ext>
            </a:extLst>
          </p:cNvPr>
          <p:cNvSpPr/>
          <p:nvPr/>
        </p:nvSpPr>
        <p:spPr>
          <a:xfrm>
            <a:off x="5980057" y="3981157"/>
            <a:ext cx="5808669" cy="1777266"/>
          </a:xfrm>
          <a:prstGeom prst="rightArrow">
            <a:avLst/>
          </a:prstGeom>
          <a:scene3d>
            <a:camera prst="orthographicFront"/>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1ABA3673-F36A-4ED7-A445-C0E1CB9AB965}"/>
              </a:ext>
            </a:extLst>
          </p:cNvPr>
          <p:cNvSpPr txBox="1"/>
          <p:nvPr/>
        </p:nvSpPr>
        <p:spPr>
          <a:xfrm>
            <a:off x="5980057" y="4546624"/>
            <a:ext cx="5808669" cy="646331"/>
          </a:xfrm>
          <a:prstGeom prst="rect">
            <a:avLst/>
          </a:prstGeom>
          <a:noFill/>
          <a:effectLst>
            <a:outerShdw blurRad="50800" dist="50800" dir="5400000" algn="ctr" rotWithShape="0">
              <a:schemeClr val="bg1"/>
            </a:outerShdw>
          </a:effectLst>
        </p:spPr>
        <p:txBody>
          <a:bodyPr wrap="square">
            <a:spAutoFit/>
          </a:bodyPr>
          <a:lstStyle/>
          <a:p>
            <a:r>
              <a:rPr lang="en-US" sz="3600" b="1" i="1" dirty="0">
                <a:effectLst>
                  <a:glow rad="228600">
                    <a:schemeClr val="accent5">
                      <a:satMod val="175000"/>
                      <a:alpha val="40000"/>
                    </a:schemeClr>
                  </a:glow>
                </a:effectLst>
                <a:latin typeface="Ink Free" panose="03080402000500000000" pitchFamily="66" charset="0"/>
                <a:ea typeface="Calibri" panose="020F0502020204030204" pitchFamily="34" charset="0"/>
              </a:rPr>
              <a:t>through</a:t>
            </a:r>
            <a:r>
              <a:rPr lang="en-US" sz="3600" b="1" dirty="0">
                <a:effectLst>
                  <a:glow rad="228600">
                    <a:schemeClr val="accent5">
                      <a:satMod val="175000"/>
                      <a:alpha val="40000"/>
                    </a:schemeClr>
                  </a:glow>
                </a:effectLst>
                <a:latin typeface="Ink Free" panose="03080402000500000000" pitchFamily="66" charset="0"/>
                <a:ea typeface="Calibri" panose="020F0502020204030204" pitchFamily="34" charset="0"/>
              </a:rPr>
              <a:t> the love of Christ</a:t>
            </a:r>
            <a:endParaRPr lang="en-US" sz="3600" b="1" dirty="0">
              <a:effectLst>
                <a:glow rad="228600">
                  <a:schemeClr val="accent5">
                    <a:satMod val="175000"/>
                    <a:alpha val="40000"/>
                  </a:schemeClr>
                </a:glow>
              </a:effectLst>
              <a:latin typeface="Ink Free" panose="03080402000500000000" pitchFamily="66" charset="0"/>
            </a:endParaRPr>
          </a:p>
        </p:txBody>
      </p:sp>
    </p:spTree>
    <p:extLst>
      <p:ext uri="{BB962C8B-B14F-4D97-AF65-F5344CB8AC3E}">
        <p14:creationId xmlns:p14="http://schemas.microsoft.com/office/powerpoint/2010/main" val="94359541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2"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3326FB-E347-4E28-8C25-4948D8C677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05713">
            <a:off x="218797" y="1275001"/>
            <a:ext cx="4572000" cy="2441448"/>
          </a:xfrm>
          <a:prstGeom prst="rect">
            <a:avLst/>
          </a:prstGeom>
          <a:ln>
            <a:noFill/>
          </a:ln>
          <a:effectLst>
            <a:softEdge rad="112500"/>
          </a:effectLst>
        </p:spPr>
      </p:pic>
      <p:sp>
        <p:nvSpPr>
          <p:cNvPr id="3" name="TextBox 2">
            <a:extLst>
              <a:ext uri="{FF2B5EF4-FFF2-40B4-BE49-F238E27FC236}">
                <a16:creationId xmlns:a16="http://schemas.microsoft.com/office/drawing/2014/main" id="{6C155251-C77F-4116-AB53-892AF720B702}"/>
              </a:ext>
            </a:extLst>
          </p:cNvPr>
          <p:cNvSpPr txBox="1"/>
          <p:nvPr/>
        </p:nvSpPr>
        <p:spPr>
          <a:xfrm>
            <a:off x="-1" y="227959"/>
            <a:ext cx="4881489" cy="805029"/>
          </a:xfrm>
          <a:prstGeom prst="rect">
            <a:avLst/>
          </a:prstGeom>
          <a:noFill/>
        </p:spPr>
        <p:txBody>
          <a:bodyPr wrap="square">
            <a:spAutoFit/>
          </a:bodyPr>
          <a:lstStyle/>
          <a:p>
            <a:pPr marR="0" lvl="0" algn="ctr">
              <a:lnSpc>
                <a:spcPct val="107000"/>
              </a:lnSpc>
              <a:spcBef>
                <a:spcPts val="0"/>
              </a:spcBef>
              <a:spcAft>
                <a:spcPts val="0"/>
              </a:spcAft>
            </a:pPr>
            <a:r>
              <a:rPr lang="en-US" sz="44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“I am convinced”</a:t>
            </a:r>
            <a:endParaRPr lang="en-US" sz="44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67E243B9-4974-47AA-8FBA-9D1760B2C4E1}"/>
              </a:ext>
            </a:extLst>
          </p:cNvPr>
          <p:cNvSpPr txBox="1"/>
          <p:nvPr/>
        </p:nvSpPr>
        <p:spPr>
          <a:xfrm>
            <a:off x="4867097" y="1650210"/>
            <a:ext cx="4023686" cy="769441"/>
          </a:xfrm>
          <a:prstGeom prst="rect">
            <a:avLst/>
          </a:prstGeom>
          <a:noFill/>
        </p:spPr>
        <p:txBody>
          <a:bodyPr wrap="square">
            <a:spAutoFit/>
          </a:bodyPr>
          <a:lstStyle/>
          <a:p>
            <a:pPr algn="ctr"/>
            <a:r>
              <a:rPr lang="en-US" sz="4400" b="1" dirty="0">
                <a:latin typeface="Ink Free" panose="03080402000500000000" pitchFamily="66" charset="0"/>
              </a:rPr>
              <a:t>Angels</a:t>
            </a:r>
          </a:p>
        </p:txBody>
      </p:sp>
      <p:sp>
        <p:nvSpPr>
          <p:cNvPr id="10" name="TextBox 9">
            <a:extLst>
              <a:ext uri="{FF2B5EF4-FFF2-40B4-BE49-F238E27FC236}">
                <a16:creationId xmlns:a16="http://schemas.microsoft.com/office/drawing/2014/main" id="{9C2CD922-781A-4701-B76F-F0237A1CA3F3}"/>
              </a:ext>
            </a:extLst>
          </p:cNvPr>
          <p:cNvSpPr txBox="1"/>
          <p:nvPr/>
        </p:nvSpPr>
        <p:spPr>
          <a:xfrm>
            <a:off x="4347827" y="476709"/>
            <a:ext cx="5119143" cy="769441"/>
          </a:xfrm>
          <a:prstGeom prst="rect">
            <a:avLst/>
          </a:prstGeom>
          <a:noFill/>
        </p:spPr>
        <p:txBody>
          <a:bodyPr wrap="square">
            <a:spAutoFit/>
          </a:bodyPr>
          <a:lstStyle/>
          <a:p>
            <a:pPr algn="ctr"/>
            <a:r>
              <a:rPr lang="en-US" sz="4400" b="1" dirty="0">
                <a:effectLst/>
                <a:latin typeface="Ink Free" panose="03080402000500000000" pitchFamily="66" charset="0"/>
                <a:ea typeface="Calibri" panose="020F0502020204030204" pitchFamily="34" charset="0"/>
              </a:rPr>
              <a:t>Death</a:t>
            </a:r>
            <a:endParaRPr lang="en-US" sz="4400" b="1" dirty="0">
              <a:latin typeface="Ink Free" panose="03080402000500000000" pitchFamily="66" charset="0"/>
            </a:endParaRPr>
          </a:p>
        </p:txBody>
      </p:sp>
      <p:sp>
        <p:nvSpPr>
          <p:cNvPr id="11" name="TextBox 10">
            <a:extLst>
              <a:ext uri="{FF2B5EF4-FFF2-40B4-BE49-F238E27FC236}">
                <a16:creationId xmlns:a16="http://schemas.microsoft.com/office/drawing/2014/main" id="{5395A6A3-0AA0-45B2-BB7C-90B35520B8AD}"/>
              </a:ext>
            </a:extLst>
          </p:cNvPr>
          <p:cNvSpPr txBox="1"/>
          <p:nvPr/>
        </p:nvSpPr>
        <p:spPr>
          <a:xfrm>
            <a:off x="16998" y="5920353"/>
            <a:ext cx="12175002" cy="769441"/>
          </a:xfrm>
          <a:prstGeom prst="rect">
            <a:avLst/>
          </a:prstGeom>
          <a:noFill/>
        </p:spPr>
        <p:txBody>
          <a:bodyPr wrap="square">
            <a:spAutoFit/>
          </a:bodyPr>
          <a:lstStyle/>
          <a:p>
            <a:pPr algn="ctr"/>
            <a:r>
              <a:rPr lang="en-US" sz="4400" b="1" dirty="0">
                <a:solidFill>
                  <a:srgbClr val="FFFF00"/>
                </a:solidFill>
                <a:effectLst/>
                <a:latin typeface="Ink Free" panose="03080402000500000000" pitchFamily="66" charset="0"/>
                <a:ea typeface="Calibri" panose="020F0502020204030204" pitchFamily="34" charset="0"/>
              </a:rPr>
              <a:t>Anything else in all creation</a:t>
            </a:r>
            <a:endParaRPr lang="en-US" sz="4400" b="1" dirty="0">
              <a:solidFill>
                <a:srgbClr val="FFFF00"/>
              </a:solidFill>
              <a:latin typeface="Ink Free" panose="03080402000500000000" pitchFamily="66" charset="0"/>
            </a:endParaRPr>
          </a:p>
        </p:txBody>
      </p:sp>
      <p:sp>
        <p:nvSpPr>
          <p:cNvPr id="12" name="TextBox 11">
            <a:extLst>
              <a:ext uri="{FF2B5EF4-FFF2-40B4-BE49-F238E27FC236}">
                <a16:creationId xmlns:a16="http://schemas.microsoft.com/office/drawing/2014/main" id="{3E6D6D49-81EE-4852-A713-FAA4D82E7A10}"/>
              </a:ext>
            </a:extLst>
          </p:cNvPr>
          <p:cNvSpPr txBox="1"/>
          <p:nvPr/>
        </p:nvSpPr>
        <p:spPr>
          <a:xfrm>
            <a:off x="6505186" y="831012"/>
            <a:ext cx="5669815" cy="769441"/>
          </a:xfrm>
          <a:prstGeom prst="rect">
            <a:avLst/>
          </a:prstGeom>
          <a:noFill/>
        </p:spPr>
        <p:txBody>
          <a:bodyPr wrap="square">
            <a:spAutoFit/>
          </a:bodyPr>
          <a:lstStyle/>
          <a:p>
            <a:pPr algn="ctr"/>
            <a:r>
              <a:rPr lang="en-US" sz="4400" b="1" dirty="0">
                <a:latin typeface="Ink Free" panose="03080402000500000000" pitchFamily="66" charset="0"/>
              </a:rPr>
              <a:t>Life</a:t>
            </a:r>
          </a:p>
        </p:txBody>
      </p:sp>
      <p:sp>
        <p:nvSpPr>
          <p:cNvPr id="13" name="TextBox 12">
            <a:extLst>
              <a:ext uri="{FF2B5EF4-FFF2-40B4-BE49-F238E27FC236}">
                <a16:creationId xmlns:a16="http://schemas.microsoft.com/office/drawing/2014/main" id="{BAB8E8CB-9808-407C-889A-14787D49AF41}"/>
              </a:ext>
            </a:extLst>
          </p:cNvPr>
          <p:cNvSpPr txBox="1"/>
          <p:nvPr/>
        </p:nvSpPr>
        <p:spPr>
          <a:xfrm>
            <a:off x="7395795" y="3438061"/>
            <a:ext cx="4142348" cy="769441"/>
          </a:xfrm>
          <a:prstGeom prst="rect">
            <a:avLst/>
          </a:prstGeom>
          <a:noFill/>
        </p:spPr>
        <p:txBody>
          <a:bodyPr wrap="square">
            <a:spAutoFit/>
          </a:bodyPr>
          <a:lstStyle/>
          <a:p>
            <a:pPr algn="ctr"/>
            <a:r>
              <a:rPr lang="en-US" sz="4400" b="1" dirty="0">
                <a:latin typeface="Ink Free" panose="03080402000500000000" pitchFamily="66" charset="0"/>
              </a:rPr>
              <a:t>Future</a:t>
            </a:r>
          </a:p>
        </p:txBody>
      </p:sp>
      <p:sp>
        <p:nvSpPr>
          <p:cNvPr id="14" name="TextBox 13">
            <a:extLst>
              <a:ext uri="{FF2B5EF4-FFF2-40B4-BE49-F238E27FC236}">
                <a16:creationId xmlns:a16="http://schemas.microsoft.com/office/drawing/2014/main" id="{EF3B6E34-4343-4F50-A574-43580C868465}"/>
              </a:ext>
            </a:extLst>
          </p:cNvPr>
          <p:cNvSpPr txBox="1"/>
          <p:nvPr/>
        </p:nvSpPr>
        <p:spPr>
          <a:xfrm>
            <a:off x="7213421" y="2056695"/>
            <a:ext cx="4507097" cy="769441"/>
          </a:xfrm>
          <a:prstGeom prst="rect">
            <a:avLst/>
          </a:prstGeom>
          <a:noFill/>
        </p:spPr>
        <p:txBody>
          <a:bodyPr wrap="square">
            <a:spAutoFit/>
          </a:bodyPr>
          <a:lstStyle/>
          <a:p>
            <a:pPr algn="ctr"/>
            <a:r>
              <a:rPr lang="en-US" sz="4400" b="1" dirty="0">
                <a:effectLst/>
                <a:latin typeface="Ink Free" panose="03080402000500000000" pitchFamily="66" charset="0"/>
                <a:ea typeface="Calibri" panose="020F0502020204030204" pitchFamily="34" charset="0"/>
              </a:rPr>
              <a:t>Demons</a:t>
            </a:r>
            <a:endParaRPr lang="en-US" sz="4400" b="1" dirty="0">
              <a:latin typeface="Ink Free" panose="03080402000500000000" pitchFamily="66" charset="0"/>
            </a:endParaRPr>
          </a:p>
        </p:txBody>
      </p:sp>
      <p:sp>
        <p:nvSpPr>
          <p:cNvPr id="15" name="TextBox 14">
            <a:extLst>
              <a:ext uri="{FF2B5EF4-FFF2-40B4-BE49-F238E27FC236}">
                <a16:creationId xmlns:a16="http://schemas.microsoft.com/office/drawing/2014/main" id="{DE3F904C-1E1B-4BE8-A1C7-42C7A60225FA}"/>
              </a:ext>
            </a:extLst>
          </p:cNvPr>
          <p:cNvSpPr txBox="1"/>
          <p:nvPr/>
        </p:nvSpPr>
        <p:spPr>
          <a:xfrm>
            <a:off x="4966803" y="3003925"/>
            <a:ext cx="3881189" cy="769441"/>
          </a:xfrm>
          <a:prstGeom prst="rect">
            <a:avLst/>
          </a:prstGeom>
          <a:noFill/>
        </p:spPr>
        <p:txBody>
          <a:bodyPr wrap="square">
            <a:spAutoFit/>
          </a:bodyPr>
          <a:lstStyle/>
          <a:p>
            <a:pPr algn="ctr"/>
            <a:r>
              <a:rPr lang="en-US" sz="4400" b="1" dirty="0">
                <a:effectLst/>
                <a:latin typeface="Ink Free" panose="03080402000500000000" pitchFamily="66" charset="0"/>
                <a:ea typeface="Calibri" panose="020F0502020204030204" pitchFamily="34" charset="0"/>
              </a:rPr>
              <a:t>Present</a:t>
            </a:r>
            <a:endParaRPr lang="en-US" sz="4400" b="1" dirty="0">
              <a:latin typeface="Ink Free" panose="03080402000500000000" pitchFamily="66" charset="0"/>
            </a:endParaRPr>
          </a:p>
        </p:txBody>
      </p:sp>
      <p:sp>
        <p:nvSpPr>
          <p:cNvPr id="17" name="TextBox 16">
            <a:extLst>
              <a:ext uri="{FF2B5EF4-FFF2-40B4-BE49-F238E27FC236}">
                <a16:creationId xmlns:a16="http://schemas.microsoft.com/office/drawing/2014/main" id="{BF2F0C17-6E9F-464C-9062-6AEEC8C3A3E6}"/>
              </a:ext>
            </a:extLst>
          </p:cNvPr>
          <p:cNvSpPr txBox="1"/>
          <p:nvPr/>
        </p:nvSpPr>
        <p:spPr>
          <a:xfrm>
            <a:off x="4725146" y="4297861"/>
            <a:ext cx="4364502" cy="769441"/>
          </a:xfrm>
          <a:prstGeom prst="rect">
            <a:avLst/>
          </a:prstGeom>
          <a:noFill/>
        </p:spPr>
        <p:txBody>
          <a:bodyPr wrap="square">
            <a:spAutoFit/>
          </a:bodyPr>
          <a:lstStyle/>
          <a:p>
            <a:pPr algn="ctr"/>
            <a:r>
              <a:rPr lang="en-US" sz="4400" b="1" dirty="0">
                <a:latin typeface="Ink Free" panose="03080402000500000000" pitchFamily="66" charset="0"/>
              </a:rPr>
              <a:t>Powers</a:t>
            </a:r>
          </a:p>
        </p:txBody>
      </p:sp>
      <p:sp>
        <p:nvSpPr>
          <p:cNvPr id="18" name="TextBox 17">
            <a:extLst>
              <a:ext uri="{FF2B5EF4-FFF2-40B4-BE49-F238E27FC236}">
                <a16:creationId xmlns:a16="http://schemas.microsoft.com/office/drawing/2014/main" id="{87D23F94-3753-4FCF-BBBF-B88E89212731}"/>
              </a:ext>
            </a:extLst>
          </p:cNvPr>
          <p:cNvSpPr txBox="1"/>
          <p:nvPr/>
        </p:nvSpPr>
        <p:spPr>
          <a:xfrm>
            <a:off x="7153743" y="4916747"/>
            <a:ext cx="5038257" cy="769441"/>
          </a:xfrm>
          <a:prstGeom prst="rect">
            <a:avLst/>
          </a:prstGeom>
          <a:noFill/>
        </p:spPr>
        <p:txBody>
          <a:bodyPr wrap="square">
            <a:spAutoFit/>
          </a:bodyPr>
          <a:lstStyle/>
          <a:p>
            <a:pPr algn="ctr"/>
            <a:r>
              <a:rPr lang="en-US" sz="4400" b="1" dirty="0">
                <a:effectLst/>
                <a:latin typeface="Ink Free" panose="03080402000500000000" pitchFamily="66" charset="0"/>
                <a:ea typeface="Calibri" panose="020F0502020204030204" pitchFamily="34" charset="0"/>
              </a:rPr>
              <a:t>Height/Depth</a:t>
            </a:r>
            <a:endParaRPr lang="en-US" sz="4400" b="1" dirty="0">
              <a:latin typeface="Ink Free" panose="03080402000500000000" pitchFamily="66" charset="0"/>
            </a:endParaRPr>
          </a:p>
        </p:txBody>
      </p:sp>
    </p:spTree>
    <p:extLst>
      <p:ext uri="{BB962C8B-B14F-4D97-AF65-F5344CB8AC3E}">
        <p14:creationId xmlns:p14="http://schemas.microsoft.com/office/powerpoint/2010/main" val="319089898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1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arn(inVertical)">
                                      <p:cBhvr>
                                        <p:cTn id="27" dur="1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arn(inVertical)">
                                      <p:cBhvr>
                                        <p:cTn id="37" dur="1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arn(inVertical)">
                                      <p:cBhvr>
                                        <p:cTn id="42" dur="10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arn(inVertical)">
                                      <p:cBhvr>
                                        <p:cTn id="4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2" grpId="0"/>
      <p:bldP spid="13" grpId="0"/>
      <p:bldP spid="14" grpId="0"/>
      <p:bldP spid="15"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595D1B-1A42-472F-A0D7-A79AEFC1610C}"/>
              </a:ext>
            </a:extLst>
          </p:cNvPr>
          <p:cNvSpPr txBox="1"/>
          <p:nvPr/>
        </p:nvSpPr>
        <p:spPr>
          <a:xfrm>
            <a:off x="2166425" y="-5418"/>
            <a:ext cx="9884898" cy="6863417"/>
          </a:xfrm>
          <a:prstGeom prst="rect">
            <a:avLst/>
          </a:prstGeom>
          <a:noFill/>
          <a:effectLst>
            <a:outerShdw blurRad="50800" dist="50800" dir="5400000" algn="ctr" rotWithShape="0">
              <a:schemeClr val="bg1"/>
            </a:outerShdw>
          </a:effectLst>
        </p:spPr>
        <p:txBody>
          <a:bodyPr wrap="square">
            <a:spAutoFit/>
          </a:bodyPr>
          <a:lstStyle/>
          <a:p>
            <a:pPr algn="ctr"/>
            <a:r>
              <a:rPr lang="en-US" sz="4000" b="1" dirty="0">
                <a:effectLst/>
                <a:latin typeface="Tempus Sans ITC" panose="04020404030D07020202" pitchFamily="82" charset="0"/>
                <a:ea typeface="Calibri" panose="020F0502020204030204" pitchFamily="34" charset="0"/>
              </a:rPr>
              <a:t>“I would look about us as Betsie read, watching the light leap from face to face. More than conquerors. It was not a wish. It was a fact. We knew it, we experienced it minute by minute in an ever widening circle of help and hope. Life at </a:t>
            </a:r>
            <a:r>
              <a:rPr lang="en-US" sz="4000" b="1" dirty="0" err="1">
                <a:effectLst/>
                <a:latin typeface="Tempus Sans ITC" panose="04020404030D07020202" pitchFamily="82" charset="0"/>
                <a:ea typeface="Calibri" panose="020F0502020204030204" pitchFamily="34" charset="0"/>
              </a:rPr>
              <a:t>Ravensbruck</a:t>
            </a:r>
            <a:r>
              <a:rPr lang="en-US" sz="4000" b="1" dirty="0">
                <a:effectLst/>
                <a:latin typeface="Tempus Sans ITC" panose="04020404030D07020202" pitchFamily="82" charset="0"/>
                <a:ea typeface="Calibri" panose="020F0502020204030204" pitchFamily="34" charset="0"/>
              </a:rPr>
              <a:t> took place on two separate levels. One, the observable, external life, grew every day more horrible. The other, the life we lived with God, grew daily better, truth upon truth, glory upon glory”</a:t>
            </a:r>
            <a:endParaRPr lang="en-US" sz="4000" b="1" dirty="0">
              <a:latin typeface="Tempus Sans ITC" panose="04020404030D07020202" pitchFamily="82" charset="0"/>
            </a:endParaRPr>
          </a:p>
        </p:txBody>
      </p:sp>
      <p:pic>
        <p:nvPicPr>
          <p:cNvPr id="5" name="Picture 4">
            <a:extLst>
              <a:ext uri="{FF2B5EF4-FFF2-40B4-BE49-F238E27FC236}">
                <a16:creationId xmlns:a16="http://schemas.microsoft.com/office/drawing/2014/main" id="{CFC6817B-39E5-447A-8435-C3B4BE9352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2546411" cy="2799470"/>
          </a:xfrm>
          <a:prstGeom prst="rect">
            <a:avLst/>
          </a:prstGeom>
          <a:ln>
            <a:noFill/>
          </a:ln>
          <a:effectLst>
            <a:softEdge rad="112500"/>
          </a:effectLst>
        </p:spPr>
      </p:pic>
    </p:spTree>
    <p:extLst>
      <p:ext uri="{BB962C8B-B14F-4D97-AF65-F5344CB8AC3E}">
        <p14:creationId xmlns:p14="http://schemas.microsoft.com/office/powerpoint/2010/main" val="4288906377"/>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28B40B-1687-4843-A60F-7C16850BA725}"/>
              </a:ext>
            </a:extLst>
          </p:cNvPr>
          <p:cNvSpPr txBox="1"/>
          <p:nvPr/>
        </p:nvSpPr>
        <p:spPr>
          <a:xfrm>
            <a:off x="0" y="128388"/>
            <a:ext cx="12192000" cy="6790000"/>
          </a:xfrm>
          <a:prstGeom prst="rect">
            <a:avLst/>
          </a:prstGeom>
          <a:noFill/>
        </p:spPr>
        <p:txBody>
          <a:bodyPr wrap="square">
            <a:spAutoFit/>
          </a:bodyPr>
          <a:lstStyle/>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On top of all this we know that God blends together everything in our lives; all the ups and downs, from the best of times to the worst of times and like a Master Chef his final product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for us is “Good.” This is for God-lovers,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those who have heard God’s call and are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day-by-day and step-by-step moving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resolutely toward his ultimate purpose.</a:t>
            </a:r>
          </a:p>
          <a:p>
            <a:pPr marL="0" marR="0" algn="ctr">
              <a:lnSpc>
                <a:spcPct val="107000"/>
              </a:lnSpc>
              <a:spcBef>
                <a:spcPts val="0"/>
              </a:spcBef>
              <a:spcAft>
                <a:spcPts val="800"/>
              </a:spcAft>
            </a:pPr>
            <a:r>
              <a:rPr lang="en-US" sz="2400" b="1" dirty="0">
                <a:latin typeface="Tempus Sans ITC" panose="04020404030D07020202" pitchFamily="82" charset="0"/>
                <a:ea typeface="Calibri" panose="020F0502020204030204" pitchFamily="34" charset="0"/>
                <a:cs typeface="Times New Roman" panose="02020603050405020304" pitchFamily="18" charset="0"/>
              </a:rPr>
              <a:t>~28~</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1766171"/>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6BEA2F-F831-4148-8FFF-59B3C2AF5520}"/>
              </a:ext>
            </a:extLst>
          </p:cNvPr>
          <p:cNvSpPr txBox="1"/>
          <p:nvPr/>
        </p:nvSpPr>
        <p:spPr>
          <a:xfrm>
            <a:off x="0" y="1144151"/>
            <a:ext cx="12192000" cy="4206151"/>
          </a:xfrm>
          <a:prstGeom prst="rect">
            <a:avLst/>
          </a:prstGeom>
          <a:noFill/>
        </p:spPr>
        <p:txBody>
          <a:bodyPr wrap="square">
            <a:spAutoFit/>
          </a:bodyPr>
          <a:lstStyle/>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Here’s proof: observe those God knew in times past.  He determined that their behavior would change into a mirror-like resemblance of his Son. His Son would thus lead a numberless family of brothers and sisters who would follow in his wake.</a:t>
            </a:r>
          </a:p>
          <a:p>
            <a:pPr marL="0" marR="0" algn="ctr">
              <a:lnSpc>
                <a:spcPct val="107000"/>
              </a:lnSpc>
              <a:spcBef>
                <a:spcPts val="0"/>
              </a:spcBef>
              <a:spcAft>
                <a:spcPts val="800"/>
              </a:spcAft>
            </a:pPr>
            <a:r>
              <a:rPr lang="en-US" sz="2400" b="1" dirty="0">
                <a:latin typeface="Tempus Sans ITC" panose="04020404030D07020202" pitchFamily="82" charset="0"/>
                <a:ea typeface="Calibri" panose="020F0502020204030204" pitchFamily="34" charset="0"/>
                <a:cs typeface="Times New Roman" panose="02020603050405020304" pitchFamily="18" charset="0"/>
              </a:rPr>
              <a:t>~29~</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694548"/>
      </p:ext>
    </p:extLst>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867ECC-4EBD-400A-B313-1D267A0936E5}"/>
              </a:ext>
            </a:extLst>
          </p:cNvPr>
          <p:cNvSpPr txBox="1"/>
          <p:nvPr/>
        </p:nvSpPr>
        <p:spPr>
          <a:xfrm>
            <a:off x="0" y="387543"/>
            <a:ext cx="12192000" cy="5962914"/>
          </a:xfrm>
          <a:prstGeom prst="rect">
            <a:avLst/>
          </a:prstGeom>
          <a:noFill/>
        </p:spPr>
        <p:txBody>
          <a:bodyPr wrap="square">
            <a:spAutoFit/>
          </a:bodyPr>
          <a:lstStyle/>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These ones whom God previously determined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to live in such a way, he invited and summoned them into this relationship.  Those “called ones”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he thus credited them with the status of </a:t>
            </a:r>
          </a:p>
          <a:p>
            <a:pPr marL="0" marR="0" algn="ctr">
              <a:lnSpc>
                <a:spcPct val="107000"/>
              </a:lnSpc>
              <a:spcBef>
                <a:spcPts val="0"/>
              </a:spcBef>
              <a:spcAft>
                <a:spcPts val="80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“just-as-if-they-had-never-sinned” and these “saved ones” he deemed “glorious,” highly esteemed and of great value. </a:t>
            </a:r>
          </a:p>
          <a:p>
            <a:pPr marL="0" marR="0" algn="ctr">
              <a:lnSpc>
                <a:spcPct val="107000"/>
              </a:lnSpc>
              <a:spcBef>
                <a:spcPts val="0"/>
              </a:spcBef>
              <a:spcAft>
                <a:spcPts val="800"/>
              </a:spcAft>
            </a:pPr>
            <a:r>
              <a:rPr lang="en-US" sz="2400" b="1" dirty="0">
                <a:latin typeface="Tempus Sans ITC" panose="04020404030D07020202" pitchFamily="82" charset="0"/>
                <a:ea typeface="Calibri" panose="020F0502020204030204" pitchFamily="34" charset="0"/>
                <a:cs typeface="Times New Roman" panose="02020603050405020304" pitchFamily="18" charset="0"/>
              </a:rPr>
              <a:t>~30~</a:t>
            </a:r>
            <a:endParaRPr lang="en-US" sz="24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943790"/>
      </p:ext>
    </p:extLst>
  </p:cSld>
  <p:clrMapOvr>
    <a:masterClrMapping/>
  </p:clrMapOvr>
  <p:transition spd="slow">
    <p:push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2578</TotalTime>
  <Words>877</Words>
  <Application>Microsoft Office PowerPoint</Application>
  <PresentationFormat>Widescreen</PresentationFormat>
  <Paragraphs>83</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Ink Free</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AV Team</cp:lastModifiedBy>
  <cp:revision>22</cp:revision>
  <cp:lastPrinted>2021-01-10T01:55:55Z</cp:lastPrinted>
  <dcterms:created xsi:type="dcterms:W3CDTF">2021-01-07T22:15:55Z</dcterms:created>
  <dcterms:modified xsi:type="dcterms:W3CDTF">2021-01-10T02:05:30Z</dcterms:modified>
</cp:coreProperties>
</file>