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E30B7D-7F07-4781-BC0F-81798CFFC8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B9F16-AD5A-4D67-86E3-2A9705C73A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27E64-BC4F-4932-889D-ACFB35849DA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9E4F8-2D3C-46C4-BB28-A2A7369841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78DE71F7-B81B-4EFB-B5AF-ED92F2C377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40AE9-9206-4B34-9624-FAE3A54C45A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 descr="Box1">
            <a:extLst>
              <a:ext uri="{FF2B5EF4-FFF2-40B4-BE49-F238E27FC236}">
                <a16:creationId xmlns:a16="http://schemas.microsoft.com/office/drawing/2014/main" id="{AC66F62B-0668-4024-8F34-B5C470B2D6E1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 descr="Box2">
            <a:extLst>
              <a:ext uri="{FF2B5EF4-FFF2-40B4-BE49-F238E27FC236}">
                <a16:creationId xmlns:a16="http://schemas.microsoft.com/office/drawing/2014/main" id="{42C093B7-12F6-4B78-9665-6DB3F8C77CC5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 descr="Box3">
            <a:extLst>
              <a:ext uri="{FF2B5EF4-FFF2-40B4-BE49-F238E27FC236}">
                <a16:creationId xmlns:a16="http://schemas.microsoft.com/office/drawing/2014/main" id="{5015040C-5DA1-4BEC-BB7C-B471EC32D83D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 descr="Box4">
            <a:extLst>
              <a:ext uri="{FF2B5EF4-FFF2-40B4-BE49-F238E27FC236}">
                <a16:creationId xmlns:a16="http://schemas.microsoft.com/office/drawing/2014/main" id="{D0F20E7F-D7E4-47F9-A5BD-A322726010EE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 descr="Box5">
            <a:extLst>
              <a:ext uri="{FF2B5EF4-FFF2-40B4-BE49-F238E27FC236}">
                <a16:creationId xmlns:a16="http://schemas.microsoft.com/office/drawing/2014/main" id="{A5F42152-DA79-48C0-B8A2-4796EF2A752A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 descr="Box6">
            <a:extLst>
              <a:ext uri="{FF2B5EF4-FFF2-40B4-BE49-F238E27FC236}">
                <a16:creationId xmlns:a16="http://schemas.microsoft.com/office/drawing/2014/main" id="{B6CFB0D5-EEEA-4770-9F4A-1DB5E19896A6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 descr="Box7">
            <a:extLst>
              <a:ext uri="{FF2B5EF4-FFF2-40B4-BE49-F238E27FC236}">
                <a16:creationId xmlns:a16="http://schemas.microsoft.com/office/drawing/2014/main" id="{65E2AFAA-995A-4627-992C-906534C58BDC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1687403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A85EC-3305-4EE0-A968-02DDB12F457D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CEA5E-21B6-45D5-8932-CFBC06F54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3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9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87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1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6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7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3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0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1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28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CEA5E-21B6-45D5-8932-CFBC06F545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1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7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0BD69-1698-4142-B850-F6970311C27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C20F7-97F6-405B-99FE-6DDB774C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4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A690C-DCB2-4669-B738-D93A41619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8" y="268065"/>
            <a:ext cx="9068973" cy="603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5FF25-1552-4B29-A6BD-75F06CB37F4F}"/>
              </a:ext>
            </a:extLst>
          </p:cNvPr>
          <p:cNvSpPr txBox="1"/>
          <p:nvPr/>
        </p:nvSpPr>
        <p:spPr>
          <a:xfrm>
            <a:off x="112540" y="225862"/>
            <a:ext cx="24618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Ink Free" panose="03080402000500000000" pitchFamily="66" charset="0"/>
              </a:rPr>
              <a:t>Where’s The Good in All the Bad?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8B29C-0764-4A2F-8BE7-45CC5257E4D3}"/>
              </a:ext>
            </a:extLst>
          </p:cNvPr>
          <p:cNvSpPr txBox="1"/>
          <p:nvPr/>
        </p:nvSpPr>
        <p:spPr>
          <a:xfrm>
            <a:off x="112541" y="5266496"/>
            <a:ext cx="2461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</a:rPr>
              <a:t>Romans 8:28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BA1631-54A8-4B7E-89EF-012D4E5D7880}"/>
              </a:ext>
            </a:extLst>
          </p:cNvPr>
          <p:cNvCxnSpPr/>
          <p:nvPr/>
        </p:nvCxnSpPr>
        <p:spPr>
          <a:xfrm>
            <a:off x="2743200" y="1217609"/>
            <a:ext cx="0" cy="4135902"/>
          </a:xfrm>
          <a:prstGeom prst="line">
            <a:avLst/>
          </a:prstGeom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2201C7-0FE1-4F72-BF60-BA39958E4722}"/>
              </a:ext>
            </a:extLst>
          </p:cNvPr>
          <p:cNvSpPr txBox="1"/>
          <p:nvPr/>
        </p:nvSpPr>
        <p:spPr>
          <a:xfrm>
            <a:off x="3038622" y="534598"/>
            <a:ext cx="8764172" cy="2554545"/>
          </a:xfrm>
          <a:prstGeom prst="rect">
            <a:avLst/>
          </a:prstGeom>
          <a:noFill/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empus Sans ITC" panose="04020404030D07020202" pitchFamily="82" charset="0"/>
              </a:rPr>
              <a:t>And we know that in all things </a:t>
            </a:r>
          </a:p>
          <a:p>
            <a:pPr algn="ctr"/>
            <a:r>
              <a:rPr lang="en-US" sz="40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Tempus Sans ITC" panose="04020404030D07020202" pitchFamily="82" charset="0"/>
              </a:rPr>
              <a:t>God works for the good of those who love him, who have been called according to his purpose.</a:t>
            </a:r>
          </a:p>
        </p:txBody>
      </p:sp>
    </p:spTree>
    <p:extLst>
      <p:ext uri="{BB962C8B-B14F-4D97-AF65-F5344CB8AC3E}">
        <p14:creationId xmlns:p14="http://schemas.microsoft.com/office/powerpoint/2010/main" val="6659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CB90B3-85D6-4416-86F3-29735C269546}"/>
              </a:ext>
            </a:extLst>
          </p:cNvPr>
          <p:cNvSpPr/>
          <p:nvPr/>
        </p:nvSpPr>
        <p:spPr>
          <a:xfrm>
            <a:off x="0" y="829924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On top of all this, we know that God blends</a:t>
            </a:r>
          </a:p>
          <a:p>
            <a:pPr algn="ctr"/>
            <a:r>
              <a:rPr lang="en-U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 together everything in our lives; all the ups and downs, from the sublime to the horrid and like </a:t>
            </a:r>
          </a:p>
          <a:p>
            <a:pPr algn="ctr"/>
            <a:r>
              <a:rPr lang="en-U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a Master </a:t>
            </a:r>
            <a:r>
              <a:rPr lang="en-US" sz="4400" b="1">
                <a:latin typeface="Ink Free" panose="03080402000500000000" pitchFamily="66" charset="0"/>
                <a:ea typeface="Calibri" panose="020F0502020204030204" pitchFamily="34" charset="0"/>
              </a:rPr>
              <a:t>Chef his </a:t>
            </a:r>
            <a:r>
              <a:rPr lang="en-U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final product for us is “Good.” This is for God-lovers, those who have heard God’s call and are day-by-day and step-by-step moving resolutely toward his ultimate purpose.</a:t>
            </a:r>
            <a:endParaRPr lang="en-US" sz="44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F97EA4D9-9749-4EEB-BFAC-4B3ADB145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492F1A68-034C-442E-9134-94BE7AB13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8"/>
            <a:ext cx="12191999" cy="6418881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39000"/>
                </a:schemeClr>
              </a:gs>
              <a:gs pos="100000">
                <a:schemeClr val="accent1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3821" y="-864"/>
            <a:ext cx="3608179" cy="6858864"/>
          </a:xfrm>
          <a:prstGeom prst="rect">
            <a:avLst/>
          </a:prstGeom>
          <a:gradFill>
            <a:gsLst>
              <a:gs pos="1400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54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07401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rgbClr val="000000">
                  <a:alpha val="600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46877-8530-4425-9EDD-B3043B4E4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56" y="0"/>
            <a:ext cx="8148582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63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34515-CA2A-4CC4-991A-0B609A54F168}"/>
              </a:ext>
            </a:extLst>
          </p:cNvPr>
          <p:cNvSpPr txBox="1"/>
          <p:nvPr/>
        </p:nvSpPr>
        <p:spPr>
          <a:xfrm>
            <a:off x="4982746" y="2869809"/>
            <a:ext cx="3000364" cy="843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FFFF00"/>
                </a:solidFill>
                <a:latin typeface="Tempus Sans ITC" panose="04020404030D07020202" pitchFamily="82" charset="0"/>
                <a:ea typeface="+mj-ea"/>
                <a:cs typeface="+mj-cs"/>
              </a:rPr>
              <a:t>We Know!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A5287-0F55-4E38-A637-B0F634AE04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" r="-2" b="8023"/>
          <a:stretch/>
        </p:blipFill>
        <p:spPr>
          <a:xfrm>
            <a:off x="8580508" y="770965"/>
            <a:ext cx="2460039" cy="4993530"/>
          </a:xfrm>
          <a:custGeom>
            <a:avLst/>
            <a:gdLst/>
            <a:ahLst/>
            <a:cxnLst/>
            <a:rect l="l" t="t" r="r" b="b"/>
            <a:pathLst>
              <a:path w="2460039" h="5001428">
                <a:moveTo>
                  <a:pt x="0" y="0"/>
                </a:moveTo>
                <a:lnTo>
                  <a:pt x="213067" y="10759"/>
                </a:lnTo>
                <a:cubicBezTo>
                  <a:pt x="1475158" y="138931"/>
                  <a:pt x="2460039" y="1204807"/>
                  <a:pt x="2460039" y="2500714"/>
                </a:cubicBezTo>
                <a:cubicBezTo>
                  <a:pt x="2460039" y="3796621"/>
                  <a:pt x="1475158" y="4862497"/>
                  <a:pt x="213067" y="4990669"/>
                </a:cubicBezTo>
                <a:lnTo>
                  <a:pt x="0" y="5001428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452943-48B1-4979-AEFD-F654ED1EA68E}"/>
              </a:ext>
            </a:extLst>
          </p:cNvPr>
          <p:cNvSpPr/>
          <p:nvPr/>
        </p:nvSpPr>
        <p:spPr>
          <a:xfrm>
            <a:off x="416342" y="254881"/>
            <a:ext cx="8164166" cy="1323439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We don’t necessarily know </a:t>
            </a:r>
          </a:p>
          <a:p>
            <a:pPr algn="ctr"/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from experience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BD2A8E-3587-43D8-B8F7-E3E7621E1FF4}"/>
              </a:ext>
            </a:extLst>
          </p:cNvPr>
          <p:cNvSpPr/>
          <p:nvPr/>
        </p:nvSpPr>
        <p:spPr>
          <a:xfrm>
            <a:off x="445656" y="5047305"/>
            <a:ext cx="8164166" cy="1323439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Know – “See”</a:t>
            </a:r>
          </a:p>
          <a:p>
            <a:pPr algn="ctr"/>
            <a:r>
              <a:rPr lang="en-US" sz="4000" b="1" dirty="0">
                <a:latin typeface="Ink Free" panose="03080402000500000000" pitchFamily="66" charset="0"/>
              </a:rPr>
              <a:t>“Now I see what you mean”</a:t>
            </a:r>
          </a:p>
        </p:txBody>
      </p:sp>
    </p:spTree>
    <p:extLst>
      <p:ext uri="{BB962C8B-B14F-4D97-AF65-F5344CB8AC3E}">
        <p14:creationId xmlns:p14="http://schemas.microsoft.com/office/powerpoint/2010/main" val="6576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206 video for sermon">
            <a:hlinkClick r:id="" action="ppaction://media"/>
            <a:extLst>
              <a:ext uri="{FF2B5EF4-FFF2-40B4-BE49-F238E27FC236}">
                <a16:creationId xmlns:a16="http://schemas.microsoft.com/office/drawing/2014/main" id="{DA8D6C7A-3FF8-4DF1-835F-F06918FDD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7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7EA4D9-9749-4EEB-BFAC-4B3ADB145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2F1A68-034C-442E-9134-94BE7AB13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8"/>
            <a:ext cx="12191999" cy="6418881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39000"/>
                </a:schemeClr>
              </a:gs>
              <a:gs pos="100000">
                <a:schemeClr val="accent1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3821" y="-864"/>
            <a:ext cx="3608179" cy="6858864"/>
          </a:xfrm>
          <a:prstGeom prst="rect">
            <a:avLst/>
          </a:prstGeom>
          <a:gradFill>
            <a:gsLst>
              <a:gs pos="1400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54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07401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rgbClr val="000000">
                  <a:alpha val="6000"/>
                </a:srgb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146877-8530-4425-9EDD-B3043B4E4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56" y="0"/>
            <a:ext cx="8148582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63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A03E3-9DA9-4AF5-9014-C8B77F4CC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" r="-2" b="8023"/>
          <a:stretch/>
        </p:blipFill>
        <p:spPr>
          <a:xfrm>
            <a:off x="8580508" y="770965"/>
            <a:ext cx="2460039" cy="4993530"/>
          </a:xfrm>
          <a:custGeom>
            <a:avLst/>
            <a:gdLst/>
            <a:ahLst/>
            <a:cxnLst/>
            <a:rect l="l" t="t" r="r" b="b"/>
            <a:pathLst>
              <a:path w="2460039" h="5001428">
                <a:moveTo>
                  <a:pt x="0" y="0"/>
                </a:moveTo>
                <a:lnTo>
                  <a:pt x="213067" y="10759"/>
                </a:lnTo>
                <a:cubicBezTo>
                  <a:pt x="1475158" y="138931"/>
                  <a:pt x="2460039" y="1204807"/>
                  <a:pt x="2460039" y="2500714"/>
                </a:cubicBezTo>
                <a:cubicBezTo>
                  <a:pt x="2460039" y="3796621"/>
                  <a:pt x="1475158" y="4862497"/>
                  <a:pt x="213067" y="4990669"/>
                </a:cubicBezTo>
                <a:lnTo>
                  <a:pt x="0" y="5001428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422F6-F29B-4046-A688-4FA751FAC0FB}"/>
              </a:ext>
            </a:extLst>
          </p:cNvPr>
          <p:cNvSpPr txBox="1"/>
          <p:nvPr/>
        </p:nvSpPr>
        <p:spPr>
          <a:xfrm>
            <a:off x="4982746" y="2869809"/>
            <a:ext cx="3000364" cy="843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FFFF00"/>
                </a:solidFill>
                <a:latin typeface="Tempus Sans ITC" panose="04020404030D07020202" pitchFamily="82" charset="0"/>
                <a:ea typeface="+mj-ea"/>
                <a:cs typeface="+mj-cs"/>
              </a:rPr>
              <a:t>We Know!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682FC2-B335-4D44-83FC-48964F32E1AF}"/>
              </a:ext>
            </a:extLst>
          </p:cNvPr>
          <p:cNvSpPr/>
          <p:nvPr/>
        </p:nvSpPr>
        <p:spPr>
          <a:xfrm>
            <a:off x="3241967" y="4240056"/>
            <a:ext cx="535227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based in faith</a:t>
            </a:r>
          </a:p>
          <a:p>
            <a:pPr algn="ctr">
              <a:spcAft>
                <a:spcPts val="600"/>
              </a:spcAft>
            </a:pPr>
            <a:r>
              <a:rPr lang="en-US" sz="4000" b="1" dirty="0">
                <a:latin typeface="Ink Free" panose="03080402000500000000" pitchFamily="66" charset="0"/>
              </a:rPr>
              <a:t>based in </a:t>
            </a:r>
            <a:r>
              <a:rPr lang="en-US" sz="4000" b="1" dirty="0">
                <a:solidFill>
                  <a:srgbClr val="FFFF00"/>
                </a:solidFill>
                <a:latin typeface="Ink Free" panose="03080402000500000000" pitchFamily="66" charset="0"/>
              </a:rPr>
              <a:t>who</a:t>
            </a:r>
            <a:r>
              <a:rPr lang="en-US" sz="4000" b="1" dirty="0">
                <a:latin typeface="Ink Free" panose="03080402000500000000" pitchFamily="66" charset="0"/>
              </a:rPr>
              <a:t> said it</a:t>
            </a:r>
          </a:p>
        </p:txBody>
      </p:sp>
    </p:spTree>
    <p:extLst>
      <p:ext uri="{BB962C8B-B14F-4D97-AF65-F5344CB8AC3E}">
        <p14:creationId xmlns:p14="http://schemas.microsoft.com/office/powerpoint/2010/main" val="41944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A39944-0352-46CE-823B-58503B15DC54}"/>
              </a:ext>
            </a:extLst>
          </p:cNvPr>
          <p:cNvSpPr/>
          <p:nvPr/>
        </p:nvSpPr>
        <p:spPr>
          <a:xfrm>
            <a:off x="6119006" y="5416015"/>
            <a:ext cx="6175966" cy="1305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Ink Free" panose="03080402000500000000" pitchFamily="66" charset="0"/>
                <a:ea typeface="+mj-ea"/>
                <a:cs typeface="+mj-cs"/>
              </a:rPr>
              <a:t>All things work </a:t>
            </a:r>
          </a:p>
          <a:p>
            <a:pPr marR="0"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Ink Free" panose="03080402000500000000" pitchFamily="66" charset="0"/>
                <a:ea typeface="+mj-ea"/>
                <a:cs typeface="+mj-cs"/>
              </a:rPr>
              <a:t>together for good </a:t>
            </a:r>
            <a:endParaRPr lang="en-US" sz="4000" dirty="0">
              <a:latin typeface="Ink Free" panose="03080402000500000000" pitchFamily="66" charset="0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picture containing text, sign, sky, person&#10;&#10;Description automatically generated">
            <a:extLst>
              <a:ext uri="{FF2B5EF4-FFF2-40B4-BE49-F238E27FC236}">
                <a16:creationId xmlns:a16="http://schemas.microsoft.com/office/drawing/2014/main" id="{91C523FD-E800-445D-88B7-A6A3D8D51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004BA8-2C8D-48E7-9C82-09890889F9DF}"/>
              </a:ext>
            </a:extLst>
          </p:cNvPr>
          <p:cNvSpPr/>
          <p:nvPr/>
        </p:nvSpPr>
        <p:spPr>
          <a:xfrm>
            <a:off x="1106500" y="4310293"/>
            <a:ext cx="4196983" cy="70788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Where’s the focus?</a:t>
            </a:r>
            <a:endParaRPr lang="en-US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E03D6D-7041-49D0-92CB-A25D4334E391}"/>
              </a:ext>
            </a:extLst>
          </p:cNvPr>
          <p:cNvSpPr/>
          <p:nvPr/>
        </p:nvSpPr>
        <p:spPr>
          <a:xfrm>
            <a:off x="6125528" y="317844"/>
            <a:ext cx="6095999" cy="641692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R="0"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latin typeface="Ink Free" panose="03080402000500000000" pitchFamily="66" charset="0"/>
                <a:ea typeface="+mj-ea"/>
                <a:cs typeface="+mj-cs"/>
              </a:rPr>
              <a:t>In the things?</a:t>
            </a:r>
            <a:endParaRPr lang="en-US" sz="4000" dirty="0">
              <a:solidFill>
                <a:srgbClr val="FFFF00"/>
              </a:solidFill>
              <a:latin typeface="Ink Free" panose="03080402000500000000" pitchFamily="66" charset="0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D996F6-E89E-4C3F-AC5B-8F3456B19FA8}"/>
              </a:ext>
            </a:extLst>
          </p:cNvPr>
          <p:cNvSpPr/>
          <p:nvPr/>
        </p:nvSpPr>
        <p:spPr>
          <a:xfrm>
            <a:off x="6110764" y="1428187"/>
            <a:ext cx="6095999" cy="641692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R="0"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latin typeface="Ink Free" panose="03080402000500000000" pitchFamily="66" charset="0"/>
                <a:ea typeface="+mj-ea"/>
                <a:cs typeface="+mj-cs"/>
              </a:rPr>
              <a:t>In the work?</a:t>
            </a:r>
            <a:endParaRPr lang="en-US" sz="4000" dirty="0">
              <a:solidFill>
                <a:srgbClr val="FFFF00"/>
              </a:solidFill>
              <a:latin typeface="Ink Free" panose="03080402000500000000" pitchFamily="66" charset="0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8A7E69-9AB9-4C82-BCB9-EEB6DA0DD125}"/>
              </a:ext>
            </a:extLst>
          </p:cNvPr>
          <p:cNvSpPr/>
          <p:nvPr/>
        </p:nvSpPr>
        <p:spPr>
          <a:xfrm>
            <a:off x="6103382" y="2538530"/>
            <a:ext cx="6095999" cy="641692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R="0"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00"/>
                </a:solidFill>
                <a:latin typeface="Ink Free" panose="03080402000500000000" pitchFamily="66" charset="0"/>
                <a:ea typeface="+mj-ea"/>
                <a:cs typeface="+mj-cs"/>
              </a:rPr>
              <a:t>In the good?</a:t>
            </a:r>
            <a:endParaRPr lang="en-US" sz="4000" dirty="0">
              <a:solidFill>
                <a:srgbClr val="FFFF00"/>
              </a:solidFill>
              <a:latin typeface="Ink Free" panose="03080402000500000000" pitchFamily="66" charset="0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DB7C1A-8786-4013-AE09-6318A5027308}"/>
              </a:ext>
            </a:extLst>
          </p:cNvPr>
          <p:cNvSpPr/>
          <p:nvPr/>
        </p:nvSpPr>
        <p:spPr>
          <a:xfrm>
            <a:off x="6086453" y="4212584"/>
            <a:ext cx="6095999" cy="641692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/>
          <a:p>
            <a:pPr marR="0"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+mj-ea"/>
                <a:cs typeface="+mj-cs"/>
              </a:rPr>
              <a:t>GOD!</a:t>
            </a:r>
            <a:endParaRPr lang="en-US" sz="6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F39145-EAAB-4956-8704-C593BF035D2A}"/>
              </a:ext>
            </a:extLst>
          </p:cNvPr>
          <p:cNvCxnSpPr>
            <a:cxnSpLocks/>
          </p:cNvCxnSpPr>
          <p:nvPr/>
        </p:nvCxnSpPr>
        <p:spPr>
          <a:xfrm>
            <a:off x="7900703" y="5250407"/>
            <a:ext cx="2743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809FD-E6D6-4F03-ACA3-0D1FE88163F8}"/>
              </a:ext>
            </a:extLst>
          </p:cNvPr>
          <p:cNvSpPr/>
          <p:nvPr/>
        </p:nvSpPr>
        <p:spPr>
          <a:xfrm>
            <a:off x="0" y="5980099"/>
            <a:ext cx="1219199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Ink Free" panose="03080402000500000000" pitchFamily="66" charset="0"/>
                <a:ea typeface="+mj-ea"/>
                <a:cs typeface="+mj-cs"/>
              </a:rPr>
              <a:t>To those loving God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B137569-5122-404F-B76F-F6B45E2AF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B7A0F930-0D81-469C-8662-465B67419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38824"/>
            <a:ext cx="5455917" cy="3573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E5F21-A81D-4DE0-B057-0A80E6704F09}"/>
              </a:ext>
            </a:extLst>
          </p:cNvPr>
          <p:cNvSpPr/>
          <p:nvPr/>
        </p:nvSpPr>
        <p:spPr>
          <a:xfrm>
            <a:off x="356325" y="213671"/>
            <a:ext cx="11479350" cy="139884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Loving God is a characteristic rather than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one’s current condition</a:t>
            </a:r>
          </a:p>
        </p:txBody>
      </p:sp>
    </p:spTree>
    <p:extLst>
      <p:ext uri="{BB962C8B-B14F-4D97-AF65-F5344CB8AC3E}">
        <p14:creationId xmlns:p14="http://schemas.microsoft.com/office/powerpoint/2010/main" val="31404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ep, stone, tiled&#10;&#10;Description automatically generated">
            <a:extLst>
              <a:ext uri="{FF2B5EF4-FFF2-40B4-BE49-F238E27FC236}">
                <a16:creationId xmlns:a16="http://schemas.microsoft.com/office/drawing/2014/main" id="{32736743-397B-4CE9-A431-1D53844C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1DF559-D178-49C9-A59E-1F3194073C01}"/>
              </a:ext>
            </a:extLst>
          </p:cNvPr>
          <p:cNvSpPr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Tempus Sans ITC" panose="04020404030D07020202" pitchFamily="82" charset="0"/>
                <a:ea typeface="+mj-ea"/>
                <a:cs typeface="+mj-cs"/>
              </a:rPr>
              <a:t>What is the “good?”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2BF164A-0AF3-409D-9344-99B52E645A21}"/>
              </a:ext>
            </a:extLst>
          </p:cNvPr>
          <p:cNvSpPr/>
          <p:nvPr/>
        </p:nvSpPr>
        <p:spPr>
          <a:xfrm>
            <a:off x="2233974" y="5568357"/>
            <a:ext cx="90138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to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F20D0-2A28-4FFB-9214-D6D606F818B4}"/>
              </a:ext>
            </a:extLst>
          </p:cNvPr>
          <p:cNvSpPr/>
          <p:nvPr/>
        </p:nvSpPr>
        <p:spPr>
          <a:xfrm>
            <a:off x="4694006" y="3803442"/>
            <a:ext cx="238017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</a:rPr>
              <a:t>PURPOSE</a:t>
            </a:r>
            <a:endParaRPr lang="en-US" sz="4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61B72-AB0E-4C59-A94B-F49B7AC38BB9}"/>
              </a:ext>
            </a:extLst>
          </p:cNvPr>
          <p:cNvSpPr/>
          <p:nvPr/>
        </p:nvSpPr>
        <p:spPr>
          <a:xfrm>
            <a:off x="7351696" y="2112742"/>
            <a:ext cx="813043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his</a:t>
            </a: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8C5E57-8836-4563-B198-30D380D5A98A}"/>
              </a:ext>
            </a:extLst>
          </p:cNvPr>
          <p:cNvSpPr/>
          <p:nvPr/>
        </p:nvSpPr>
        <p:spPr>
          <a:xfrm>
            <a:off x="6638912" y="1158956"/>
            <a:ext cx="657552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to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74220-A93A-4FB2-8DA4-8689274D1BDD}"/>
              </a:ext>
            </a:extLst>
          </p:cNvPr>
          <p:cNvSpPr/>
          <p:nvPr/>
        </p:nvSpPr>
        <p:spPr>
          <a:xfrm>
            <a:off x="4429868" y="710989"/>
            <a:ext cx="2334293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according 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DF5BAC-D24B-4E7D-BFDF-E2720A40C5EE}"/>
              </a:ext>
            </a:extLst>
          </p:cNvPr>
          <p:cNvSpPr/>
          <p:nvPr/>
        </p:nvSpPr>
        <p:spPr>
          <a:xfrm>
            <a:off x="856553" y="3795016"/>
            <a:ext cx="1287176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who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07E0BA-43FD-4AA8-ADEE-309A979C4935}"/>
              </a:ext>
            </a:extLst>
          </p:cNvPr>
          <p:cNvSpPr/>
          <p:nvPr/>
        </p:nvSpPr>
        <p:spPr>
          <a:xfrm>
            <a:off x="1150856" y="2831584"/>
            <a:ext cx="140730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have 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0297F-B891-4B02-B99A-108095743CC4}"/>
              </a:ext>
            </a:extLst>
          </p:cNvPr>
          <p:cNvSpPr/>
          <p:nvPr/>
        </p:nvSpPr>
        <p:spPr>
          <a:xfrm>
            <a:off x="1855503" y="1858598"/>
            <a:ext cx="140730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been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BE5DF0-7A82-42FA-9466-17088C32307E}"/>
              </a:ext>
            </a:extLst>
          </p:cNvPr>
          <p:cNvSpPr/>
          <p:nvPr/>
        </p:nvSpPr>
        <p:spPr>
          <a:xfrm>
            <a:off x="2814532" y="1077050"/>
            <a:ext cx="1538997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called 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46BD00-2AFE-4BF9-AC29-4261DE749FFE}"/>
              </a:ext>
            </a:extLst>
          </p:cNvPr>
          <p:cNvSpPr/>
          <p:nvPr/>
        </p:nvSpPr>
        <p:spPr>
          <a:xfrm>
            <a:off x="909043" y="4853640"/>
            <a:ext cx="1407309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</a:rPr>
              <a:t>those</a:t>
            </a:r>
            <a:endParaRPr lang="en-US" sz="4000" b="1" dirty="0">
              <a:latin typeface="Ink Free" panose="030804020005000000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D318EC-CA48-4F6A-A94A-DE5C12EF0414}"/>
              </a:ext>
            </a:extLst>
          </p:cNvPr>
          <p:cNvSpPr/>
          <p:nvPr/>
        </p:nvSpPr>
        <p:spPr>
          <a:xfrm>
            <a:off x="7661244" y="5320883"/>
            <a:ext cx="4530736" cy="1137619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“to be conformed to the likeness of his son.”</a:t>
            </a:r>
          </a:p>
        </p:txBody>
      </p:sp>
    </p:spTree>
    <p:extLst>
      <p:ext uri="{BB962C8B-B14F-4D97-AF65-F5344CB8AC3E}">
        <p14:creationId xmlns:p14="http://schemas.microsoft.com/office/powerpoint/2010/main" val="11247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7" grpId="0"/>
      <p:bldP spid="31" grpId="0"/>
      <p:bldP spid="33" grpId="0"/>
      <p:bldP spid="35" grpId="0"/>
      <p:bldP spid="37" grpId="0"/>
      <p:bldP spid="3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outdoor, way&#10;&#10;Description automatically generated">
            <a:extLst>
              <a:ext uri="{FF2B5EF4-FFF2-40B4-BE49-F238E27FC236}">
                <a16:creationId xmlns:a16="http://schemas.microsoft.com/office/drawing/2014/main" id="{7CA0EB8D-860A-4628-867D-C11CE5156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357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58CDA0-445B-48A2-A8A6-978A3FC0EE35}"/>
              </a:ext>
            </a:extLst>
          </p:cNvPr>
          <p:cNvSpPr/>
          <p:nvPr/>
        </p:nvSpPr>
        <p:spPr>
          <a:xfrm>
            <a:off x="0" y="155988"/>
            <a:ext cx="6629400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Psalms 73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53FB3-BE1C-4642-BB10-3E1353C7EEE1}"/>
              </a:ext>
            </a:extLst>
          </p:cNvPr>
          <p:cNvSpPr/>
          <p:nvPr/>
        </p:nvSpPr>
        <p:spPr>
          <a:xfrm>
            <a:off x="0" y="865112"/>
            <a:ext cx="3798277" cy="610680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Surely </a:t>
            </a:r>
            <a:r>
              <a:rPr lang="en-US" sz="32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God is good…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8A8BE4-E865-4AFA-99D7-39D0ADB04106}"/>
              </a:ext>
            </a:extLst>
          </p:cNvPr>
          <p:cNvSpPr/>
          <p:nvPr/>
        </p:nvSpPr>
        <p:spPr>
          <a:xfrm>
            <a:off x="154744" y="2484797"/>
            <a:ext cx="6629400" cy="1137619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But as for me, my feet almost slipped, I had nearly lost my foothold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255EA0-157A-4F7F-8A56-14AA0B54FDB8}"/>
              </a:ext>
            </a:extLst>
          </p:cNvPr>
          <p:cNvSpPr/>
          <p:nvPr/>
        </p:nvSpPr>
        <p:spPr>
          <a:xfrm rot="21267951">
            <a:off x="-10509" y="3727397"/>
            <a:ext cx="5133166" cy="610680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For I envied the arrogant…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480B7B-5C99-4D6A-B5DE-D6250029B420}"/>
              </a:ext>
            </a:extLst>
          </p:cNvPr>
          <p:cNvSpPr/>
          <p:nvPr/>
        </p:nvSpPr>
        <p:spPr>
          <a:xfrm rot="245896">
            <a:off x="1741882" y="4375370"/>
            <a:ext cx="4871925" cy="610680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They have no struggles…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5CD0E9-9BE3-46B8-B590-2DAC0CDDBE81}"/>
              </a:ext>
            </a:extLst>
          </p:cNvPr>
          <p:cNvSpPr/>
          <p:nvPr/>
        </p:nvSpPr>
        <p:spPr>
          <a:xfrm rot="435729">
            <a:off x="-37950" y="4856248"/>
            <a:ext cx="7079609" cy="610680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they are not plagued by human ills…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B181AE-C315-4363-8FCC-3512AD6B2578}"/>
              </a:ext>
            </a:extLst>
          </p:cNvPr>
          <p:cNvSpPr/>
          <p:nvPr/>
        </p:nvSpPr>
        <p:spPr>
          <a:xfrm>
            <a:off x="-183551" y="5633786"/>
            <a:ext cx="7370809" cy="1137619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C000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This is what the wicked are like – always carefree, they increase in wealth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EBFC23-4A9E-4E97-AFFB-4DB7D40DB082}"/>
              </a:ext>
            </a:extLst>
          </p:cNvPr>
          <p:cNvCxnSpPr/>
          <p:nvPr/>
        </p:nvCxnSpPr>
        <p:spPr>
          <a:xfrm>
            <a:off x="7020753" y="865112"/>
            <a:ext cx="0" cy="51724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C9707-D1AC-4C8F-A84C-A7E5C0669F8A}"/>
              </a:ext>
            </a:extLst>
          </p:cNvPr>
          <p:cNvSpPr/>
          <p:nvPr/>
        </p:nvSpPr>
        <p:spPr>
          <a:xfrm>
            <a:off x="7051862" y="1135274"/>
            <a:ext cx="5004742" cy="469205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When I tried to understand all this, it was oppressive to me </a:t>
            </a:r>
            <a:r>
              <a:rPr lang="en-US" sz="4000" b="1" dirty="0" err="1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 entered the sanctuary of God; then I understood their final destiny</a:t>
            </a:r>
          </a:p>
        </p:txBody>
      </p:sp>
    </p:spTree>
    <p:extLst>
      <p:ext uri="{BB962C8B-B14F-4D97-AF65-F5344CB8AC3E}">
        <p14:creationId xmlns:p14="http://schemas.microsoft.com/office/powerpoint/2010/main" val="3012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936A6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C2EDF-E269-42FE-956A-50511B89F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59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96697-3EA4-41EE-8926-4A824FFADCA9}"/>
              </a:ext>
            </a:extLst>
          </p:cNvPr>
          <p:cNvSpPr/>
          <p:nvPr/>
        </p:nvSpPr>
        <p:spPr>
          <a:xfrm>
            <a:off x="251012" y="265396"/>
            <a:ext cx="2300164" cy="6407010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But as for me, it is </a:t>
            </a:r>
            <a:r>
              <a:rPr lang="en-US" sz="3200" b="1" dirty="0">
                <a:solidFill>
                  <a:srgbClr val="FFFF00"/>
                </a:solidFill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en-US" sz="32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to be near God . I have made the Sovereign Lord my refuge; I will tell of all your deeds</a:t>
            </a:r>
          </a:p>
        </p:txBody>
      </p:sp>
    </p:spTree>
    <p:extLst>
      <p:ext uri="{BB962C8B-B14F-4D97-AF65-F5344CB8AC3E}">
        <p14:creationId xmlns:p14="http://schemas.microsoft.com/office/powerpoint/2010/main" val="27381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334</Words>
  <Application>Microsoft Office PowerPoint</Application>
  <PresentationFormat>Widescreen</PresentationFormat>
  <Paragraphs>57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Ink Free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Ministry1 - Office</dc:creator>
  <cp:lastModifiedBy>AV Team</cp:lastModifiedBy>
  <cp:revision>10</cp:revision>
  <cp:lastPrinted>2020-12-06T14:14:16Z</cp:lastPrinted>
  <dcterms:created xsi:type="dcterms:W3CDTF">2020-12-06T00:40:36Z</dcterms:created>
  <dcterms:modified xsi:type="dcterms:W3CDTF">2020-12-06T14:15:46Z</dcterms:modified>
</cp:coreProperties>
</file>