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1"/>
  </p:notesMasterIdLst>
  <p:handoutMasterIdLst>
    <p:handoutMasterId r:id="rId12"/>
  </p:handoutMasterIdLst>
  <p:sldIdLst>
    <p:sldId id="256" r:id="rId3"/>
    <p:sldId id="405" r:id="rId4"/>
    <p:sldId id="406" r:id="rId5"/>
    <p:sldId id="407" r:id="rId6"/>
    <p:sldId id="418" r:id="rId7"/>
    <p:sldId id="419" r:id="rId8"/>
    <p:sldId id="420" r:id="rId9"/>
    <p:sldId id="417" r:id="rId10"/>
  </p:sldIdLst>
  <p:sldSz cx="12192000" cy="6858000"/>
  <p:notesSz cx="6858000" cy="9144000"/>
  <p:embeddedFontLst>
    <p:embeddedFont>
      <p:font typeface="Arial Black" panose="020B0A04020102020204" pitchFamily="34" charset="0"/>
      <p:bold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Open Sans" panose="020B0604020202020204" charset="0"/>
      <p:regular r:id="rId20"/>
      <p:bold r:id="rId21"/>
      <p:italic r:id="rId22"/>
      <p:boldItalic r:id="rId23"/>
    </p:embeddedFont>
    <p:embeddedFont>
      <p:font typeface="Raleway" panose="020B06040202020202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8" d="100"/>
          <a:sy n="98" d="100"/>
        </p:scale>
        <p:origin x="96" y="3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18D8FA-98E1-410D-858F-1378F3D7F3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72ABB3-0B90-452E-B7D7-C5232A323B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E63D53-FB7C-4274-A990-0550954EBD7F}" type="datetimeFigureOut">
              <a:rPr lang="en-US" smtClean="0"/>
              <a:t>12/5/2020</a:t>
            </a:fld>
            <a:endParaRPr lang="en-US"/>
          </a:p>
        </p:txBody>
      </p:sp>
      <p:sp>
        <p:nvSpPr>
          <p:cNvPr id="4" name="Footer Placeholder 3">
            <a:extLst>
              <a:ext uri="{FF2B5EF4-FFF2-40B4-BE49-F238E27FC236}">
                <a16:creationId xmlns:a16="http://schemas.microsoft.com/office/drawing/2014/main" id="{2CB02598-4CB3-4837-A283-FBC018E048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AF8A370E-B3D2-46B3-A498-9BC4F08D33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A45F12-80A8-48ED-BC97-2B99465E2B25}" type="slidenum">
              <a:rPr lang="en-US" smtClean="0"/>
              <a:t>‹#›</a:t>
            </a:fld>
            <a:endParaRPr lang="en-US"/>
          </a:p>
        </p:txBody>
      </p:sp>
      <p:sp>
        <p:nvSpPr>
          <p:cNvPr id="6" name="TextBox 5" descr="Box1">
            <a:extLst>
              <a:ext uri="{FF2B5EF4-FFF2-40B4-BE49-F238E27FC236}">
                <a16:creationId xmlns:a16="http://schemas.microsoft.com/office/drawing/2014/main" id="{5041E0F3-F52C-42FE-A842-4B866E5D8400}"/>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7" name="TextBox 6" descr="Box2">
            <a:extLst>
              <a:ext uri="{FF2B5EF4-FFF2-40B4-BE49-F238E27FC236}">
                <a16:creationId xmlns:a16="http://schemas.microsoft.com/office/drawing/2014/main" id="{11723F19-E286-4B9E-8DE5-8CCE86F69E9B}"/>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8" name="TextBox 7" descr="Box3">
            <a:extLst>
              <a:ext uri="{FF2B5EF4-FFF2-40B4-BE49-F238E27FC236}">
                <a16:creationId xmlns:a16="http://schemas.microsoft.com/office/drawing/2014/main" id="{85193B4E-4583-4659-95D8-CA8F4A385E10}"/>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9" name="TextBox 8" descr="Box4">
            <a:extLst>
              <a:ext uri="{FF2B5EF4-FFF2-40B4-BE49-F238E27FC236}">
                <a16:creationId xmlns:a16="http://schemas.microsoft.com/office/drawing/2014/main" id="{C01F6E7D-016E-42D9-A63B-0DF6047E0C2C}"/>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0" name="TextBox 9" descr="Box5">
            <a:extLst>
              <a:ext uri="{FF2B5EF4-FFF2-40B4-BE49-F238E27FC236}">
                <a16:creationId xmlns:a16="http://schemas.microsoft.com/office/drawing/2014/main" id="{AFF5BA7C-599E-4229-8748-4ECA858D7A13}"/>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1" name="TextBox 10" descr="Box6">
            <a:extLst>
              <a:ext uri="{FF2B5EF4-FFF2-40B4-BE49-F238E27FC236}">
                <a16:creationId xmlns:a16="http://schemas.microsoft.com/office/drawing/2014/main" id="{4463B9D2-8F6B-4D68-BA6A-DE28A6A46A27}"/>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2" name="TextBox 11" descr="Box7">
            <a:extLst>
              <a:ext uri="{FF2B5EF4-FFF2-40B4-BE49-F238E27FC236}">
                <a16:creationId xmlns:a16="http://schemas.microsoft.com/office/drawing/2014/main" id="{4CBF7CCF-F523-4E41-AE07-6880A4BC1743}"/>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42813087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a:t>
            </a:fld>
            <a:endParaRPr lang="en-US"/>
          </a:p>
        </p:txBody>
      </p:sp>
    </p:spTree>
    <p:extLst>
      <p:ext uri="{BB962C8B-B14F-4D97-AF65-F5344CB8AC3E}">
        <p14:creationId xmlns:p14="http://schemas.microsoft.com/office/powerpoint/2010/main" val="21452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6753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2613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0653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7551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4696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66352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2375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15338382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1617600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9737653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097447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8726905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652468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39901296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188134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55705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636691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8636080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798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81558538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9184969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169873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11999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2A2C4B-F088-4B51-AE74-EFB85BA71A02}"/>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0" y="-717452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C20B5F-4688-46F9-AE99-0B172BFF086A}"/>
              </a:ext>
            </a:extLst>
          </p:cNvPr>
          <p:cNvPicPr>
            <a:picLocks noChangeAspect="1"/>
          </p:cNvPicPr>
          <p:nvPr userDrawn="1"/>
        </p:nvPicPr>
        <p:blipFill rotWithShape="1">
          <a:blip r:embed="rId3">
            <a:alphaModFix amt="35000"/>
          </a:blip>
          <a:srcRect t="6790" b="7180"/>
          <a:stretch/>
        </p:blipFill>
        <p:spPr>
          <a:xfrm>
            <a:off x="8689322" y="2974694"/>
            <a:ext cx="3385447" cy="3883306"/>
          </a:xfrm>
          <a:prstGeom prst="rect">
            <a:avLst/>
          </a:prstGeom>
        </p:spPr>
      </p:pic>
    </p:spTree>
    <p:extLst>
      <p:ext uri="{BB962C8B-B14F-4D97-AF65-F5344CB8AC3E}">
        <p14:creationId xmlns:p14="http://schemas.microsoft.com/office/powerpoint/2010/main" val="18201936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9668578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411906702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12/5/2020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615092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0799769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2558172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501221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4155713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jpeg"/><Relationship Id="rId4" Type="http://schemas.openxmlformats.org/officeDocument/2006/relationships/image" Target="../media/image11.png"/><Relationship Id="rId9" Type="http://schemas.microsoft.com/office/2007/relationships/hdphoto" Target="../media/hdphoto2.wdp"/><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1501815"/>
            <a:ext cx="12192000" cy="3854370"/>
          </a:xfrm>
          <a:prstGeom prst="rect">
            <a:avLst/>
          </a:prstGeom>
          <a:noFill/>
        </p:spPr>
        <p:txBody>
          <a:bodyPr wrap="square" lIns="274320" rIns="365760" anchor="ctr" anchorCtr="0">
            <a:noAutofit/>
          </a:bodyPr>
          <a:lstStyle/>
          <a:p>
            <a:pPr algn="ct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What is </a:t>
            </a: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p>
        </p:txBody>
      </p:sp>
    </p:spTree>
    <p:extLst>
      <p:ext uri="{BB962C8B-B14F-4D97-AF65-F5344CB8AC3E}">
        <p14:creationId xmlns:p14="http://schemas.microsoft.com/office/powerpoint/2010/main" val="49524978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55494" y="1428597"/>
            <a:ext cx="11631705" cy="2862322"/>
          </a:xfrm>
          <a:prstGeom prst="rect">
            <a:avLst/>
          </a:prstGeom>
        </p:spPr>
        <p:txBody>
          <a:bodyPr wrap="square">
            <a:spAutoFit/>
          </a:bodyPr>
          <a:lstStyle/>
          <a:p>
            <a:r>
              <a:rPr lang="en-US" sz="6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 as the image of God, reveals God’s Nature</a:t>
            </a:r>
          </a:p>
          <a:p>
            <a:r>
              <a:rPr lang="en-US" sz="6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60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Hebrews 1:3</a:t>
            </a:r>
          </a:p>
        </p:txBody>
      </p:sp>
    </p:spTree>
    <p:extLst>
      <p:ext uri="{BB962C8B-B14F-4D97-AF65-F5344CB8AC3E}">
        <p14:creationId xmlns:p14="http://schemas.microsoft.com/office/powerpoint/2010/main" val="98376744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247650" y="2269108"/>
            <a:ext cx="12192000" cy="2025567"/>
          </a:xfrm>
          <a:prstGeom prst="rect">
            <a:avLst/>
          </a:prstGeom>
          <a:noFill/>
        </p:spPr>
        <p:txBody>
          <a:bodyPr wrap="square" lIns="274320" rIns="365760" anchor="ctr" anchorCtr="0">
            <a:noAutofit/>
          </a:bodyPr>
          <a:lstStyle/>
          <a:p>
            <a:pPr algn="ctr"/>
            <a:r>
              <a:rPr lang="en-US" sz="80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He became like us that</a:t>
            </a:r>
            <a:br>
              <a:rPr lang="en-US" sz="80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br>
            <a:r>
              <a:rPr lang="en-US" sz="80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we could become like Him</a:t>
            </a:r>
          </a:p>
        </p:txBody>
      </p:sp>
    </p:spTree>
    <p:extLst>
      <p:ext uri="{BB962C8B-B14F-4D97-AF65-F5344CB8AC3E}">
        <p14:creationId xmlns:p14="http://schemas.microsoft.com/office/powerpoint/2010/main" val="193639238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48759"/>
            <a:ext cx="12192000" cy="1403555"/>
          </a:xfrm>
          <a:prstGeom prst="rect">
            <a:avLst/>
          </a:prstGeom>
          <a:noFill/>
        </p:spPr>
        <p:txBody>
          <a:bodyPr wrap="square" lIns="274320" rIns="365760" anchor="ctr" anchorCtr="0">
            <a:noAutofit/>
          </a:bodyPr>
          <a:lstStyle/>
          <a:p>
            <a:pPr algn="ctr"/>
            <a:r>
              <a:rPr lang="en-US" sz="54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How Do We Become Like Him?</a:t>
            </a:r>
          </a:p>
        </p:txBody>
      </p:sp>
      <p:sp>
        <p:nvSpPr>
          <p:cNvPr id="4" name="Rectangle 3">
            <a:extLst>
              <a:ext uri="{FF2B5EF4-FFF2-40B4-BE49-F238E27FC236}">
                <a16:creationId xmlns:a16="http://schemas.microsoft.com/office/drawing/2014/main" id="{63261B6F-4049-4101-AB8B-5000D54E079F}"/>
              </a:ext>
            </a:extLst>
          </p:cNvPr>
          <p:cNvSpPr/>
          <p:nvPr/>
        </p:nvSpPr>
        <p:spPr>
          <a:xfrm>
            <a:off x="3220561" y="1209436"/>
            <a:ext cx="8117711" cy="819628"/>
          </a:xfrm>
          <a:prstGeom prst="rect">
            <a:avLst/>
          </a:prstGeom>
          <a:noFill/>
        </p:spPr>
        <p:txBody>
          <a:bodyPr wrap="square" lIns="274320" rIns="365760" anchor="ctr" anchorCtr="0">
            <a:noAutofit/>
          </a:bodyPr>
          <a:lstStyle/>
          <a:p>
            <a:r>
              <a:rPr lang="en-US" sz="66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66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Birth</a:t>
            </a:r>
          </a:p>
        </p:txBody>
      </p:sp>
      <p:sp>
        <p:nvSpPr>
          <p:cNvPr id="5" name="Rectangle 4">
            <a:extLst>
              <a:ext uri="{FF2B5EF4-FFF2-40B4-BE49-F238E27FC236}">
                <a16:creationId xmlns:a16="http://schemas.microsoft.com/office/drawing/2014/main" id="{5D6CA8A3-B214-4B65-B740-058E986C0BE4}"/>
              </a:ext>
            </a:extLst>
          </p:cNvPr>
          <p:cNvSpPr/>
          <p:nvPr/>
        </p:nvSpPr>
        <p:spPr>
          <a:xfrm>
            <a:off x="368460" y="2780766"/>
            <a:ext cx="11122212" cy="2062103"/>
          </a:xfrm>
          <a:prstGeom prst="rect">
            <a:avLst/>
          </a:prstGeom>
        </p:spPr>
        <p:txBody>
          <a:bodyPr wrap="square" anchor="ctr" anchorCtr="0">
            <a:spAutoFit/>
          </a:bodyPr>
          <a:lstStyle/>
          <a:p>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Blessed be the God and Father of our Lord Jesus Christ! According to his great mercy, he has caused us to be born again to a living hope through the resurrection of Jesus Christ from the dead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1 Peter 1:3</a:t>
            </a:r>
          </a:p>
        </p:txBody>
      </p:sp>
      <p:sp>
        <p:nvSpPr>
          <p:cNvPr id="6" name="Rectangle 5">
            <a:extLst>
              <a:ext uri="{FF2B5EF4-FFF2-40B4-BE49-F238E27FC236}">
                <a16:creationId xmlns:a16="http://schemas.microsoft.com/office/drawing/2014/main" id="{5D6CA8A3-B214-4B65-B740-058E986C0BE4}"/>
              </a:ext>
            </a:extLst>
          </p:cNvPr>
          <p:cNvSpPr/>
          <p:nvPr/>
        </p:nvSpPr>
        <p:spPr>
          <a:xfrm>
            <a:off x="368460" y="3287259"/>
            <a:ext cx="11975940" cy="1569660"/>
          </a:xfrm>
          <a:prstGeom prst="rect">
            <a:avLst/>
          </a:prstGeom>
        </p:spPr>
        <p:txBody>
          <a:bodyPr wrap="square" anchor="ctr" anchorCtr="0">
            <a:spAutoFit/>
          </a:bodyPr>
          <a:lstStyle/>
          <a:p>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For in Christ Jesus you are all sons of God, through faith. For as many of you as were baptized into Christ have put on Christ.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Galatians 3:26,27</a:t>
            </a:r>
          </a:p>
        </p:txBody>
      </p:sp>
      <p:sp>
        <p:nvSpPr>
          <p:cNvPr id="9" name="Rectangle 8">
            <a:extLst>
              <a:ext uri="{FF2B5EF4-FFF2-40B4-BE49-F238E27FC236}">
                <a16:creationId xmlns:a16="http://schemas.microsoft.com/office/drawing/2014/main" id="{5D6CA8A3-B214-4B65-B740-058E986C0BE4}"/>
              </a:ext>
            </a:extLst>
          </p:cNvPr>
          <p:cNvSpPr/>
          <p:nvPr/>
        </p:nvSpPr>
        <p:spPr>
          <a:xfrm>
            <a:off x="450916" y="3455034"/>
            <a:ext cx="10957299" cy="1446550"/>
          </a:xfrm>
          <a:prstGeom prst="rect">
            <a:avLst/>
          </a:prstGeom>
        </p:spPr>
        <p:txBody>
          <a:bodyPr wrap="square" anchor="ctr" anchorCtr="0">
            <a:spAutoFit/>
          </a:bodyPr>
          <a:lstStyle/>
          <a:p>
            <a:pPr algn="ctr"/>
            <a:r>
              <a:rPr lang="en-US" sz="4400" dirty="0">
                <a:solidFill>
                  <a:schemeClr val="accent1">
                    <a:lumMod val="60000"/>
                    <a:lumOff val="4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As</a:t>
            </a:r>
            <a:r>
              <a:rPr lang="en-US" sz="4400" dirty="0">
                <a:solidFill>
                  <a:srgbClr val="996633"/>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He</a:t>
            </a:r>
            <a:r>
              <a:rPr lang="en-US" sz="4400" dirty="0">
                <a:solidFill>
                  <a:srgbClr val="996633"/>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400" dirty="0">
                <a:solidFill>
                  <a:schemeClr val="accent1">
                    <a:lumMod val="60000"/>
                    <a:lumOff val="4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was clothed in </a:t>
            </a:r>
            <a:r>
              <a:rPr lang="en-US" sz="4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our flesh,</a:t>
            </a:r>
            <a:r>
              <a:rPr lang="en-US" sz="4400" dirty="0">
                <a:solidFill>
                  <a:srgbClr val="996633"/>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we</a:t>
            </a:r>
            <a:r>
              <a:rPr lang="en-US" sz="4400" dirty="0">
                <a:solidFill>
                  <a:schemeClr val="accent1">
                    <a:lumMod val="60000"/>
                    <a:lumOff val="4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are now clothed in </a:t>
            </a:r>
            <a:r>
              <a:rPr lang="en-US" sz="4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His divinity</a:t>
            </a:r>
            <a:endParaRPr lang="en-US" sz="4400" dirty="0">
              <a:solidFill>
                <a:srgbClr val="996633"/>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7811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12910"/>
            <a:ext cx="12192000" cy="1403555"/>
          </a:xfrm>
          <a:prstGeom prst="rect">
            <a:avLst/>
          </a:prstGeom>
          <a:noFill/>
        </p:spPr>
        <p:txBody>
          <a:bodyPr wrap="square" lIns="274320" rIns="365760" anchor="ctr" anchorCtr="0">
            <a:noAutofit/>
          </a:bodyPr>
          <a:lstStyle/>
          <a:p>
            <a:pPr algn="ctr"/>
            <a:r>
              <a:rPr lang="en-US" sz="54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How Do We Become Like Him?</a:t>
            </a:r>
          </a:p>
        </p:txBody>
      </p:sp>
      <p:sp>
        <p:nvSpPr>
          <p:cNvPr id="4" name="Rectangle 3">
            <a:extLst>
              <a:ext uri="{FF2B5EF4-FFF2-40B4-BE49-F238E27FC236}">
                <a16:creationId xmlns:a16="http://schemas.microsoft.com/office/drawing/2014/main" id="{63261B6F-4049-4101-AB8B-5000D54E079F}"/>
              </a:ext>
            </a:extLst>
          </p:cNvPr>
          <p:cNvSpPr/>
          <p:nvPr/>
        </p:nvSpPr>
        <p:spPr>
          <a:xfrm>
            <a:off x="3253218" y="1113052"/>
            <a:ext cx="8117711" cy="819628"/>
          </a:xfrm>
          <a:prstGeom prst="rect">
            <a:avLst/>
          </a:prstGeom>
          <a:noFill/>
        </p:spPr>
        <p:txBody>
          <a:bodyPr wrap="square" lIns="274320" rIns="365760" anchor="ctr" anchorCtr="0">
            <a:noAutofit/>
          </a:bodyPr>
          <a:lstStyle/>
          <a:p>
            <a:r>
              <a:rPr lang="en-US" sz="44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44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BIRTH</a:t>
            </a:r>
          </a:p>
        </p:txBody>
      </p:sp>
      <p:sp>
        <p:nvSpPr>
          <p:cNvPr id="5" name="Rectangle 4">
            <a:extLst>
              <a:ext uri="{FF2B5EF4-FFF2-40B4-BE49-F238E27FC236}">
                <a16:creationId xmlns:a16="http://schemas.microsoft.com/office/drawing/2014/main" id="{5D6CA8A3-B214-4B65-B740-058E986C0BE4}"/>
              </a:ext>
            </a:extLst>
          </p:cNvPr>
          <p:cNvSpPr/>
          <p:nvPr/>
        </p:nvSpPr>
        <p:spPr>
          <a:xfrm>
            <a:off x="216060" y="3097630"/>
            <a:ext cx="11975940" cy="1569660"/>
          </a:xfrm>
          <a:prstGeom prst="rect">
            <a:avLst/>
          </a:prstGeom>
        </p:spPr>
        <p:txBody>
          <a:bodyPr wrap="square" anchor="ctr" anchorCtr="0">
            <a:spAutoFit/>
          </a:bodyPr>
          <a:lstStyle/>
          <a:p>
            <a:r>
              <a:rPr lang="en-US" sz="3200" dirty="0"/>
              <a:t>Do not be conformed to this world, but be transformed by the renewal of your mind, that by testing you may discern what is the will of God, what is good and acceptable and perfect</a:t>
            </a:r>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Romans 12:2</a:t>
            </a:r>
          </a:p>
        </p:txBody>
      </p:sp>
      <p:sp>
        <p:nvSpPr>
          <p:cNvPr id="8" name="Rectangle 7">
            <a:extLst>
              <a:ext uri="{FF2B5EF4-FFF2-40B4-BE49-F238E27FC236}">
                <a16:creationId xmlns:a16="http://schemas.microsoft.com/office/drawing/2014/main" id="{63261B6F-4049-4101-AB8B-5000D54E079F}"/>
              </a:ext>
            </a:extLst>
          </p:cNvPr>
          <p:cNvSpPr/>
          <p:nvPr/>
        </p:nvSpPr>
        <p:spPr>
          <a:xfrm>
            <a:off x="3253217" y="1950024"/>
            <a:ext cx="8117711" cy="819628"/>
          </a:xfrm>
          <a:prstGeom prst="rect">
            <a:avLst/>
          </a:prstGeom>
          <a:noFill/>
        </p:spPr>
        <p:txBody>
          <a:bodyPr wrap="square" lIns="274320" rIns="365760" anchor="ctr" anchorCtr="0">
            <a:noAutofit/>
          </a:bodyPr>
          <a:lstStyle/>
          <a:p>
            <a:r>
              <a:rPr lang="en-US" sz="44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44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MIND</a:t>
            </a:r>
          </a:p>
        </p:txBody>
      </p:sp>
      <p:sp>
        <p:nvSpPr>
          <p:cNvPr id="10" name="Rectangle 9">
            <a:extLst>
              <a:ext uri="{FF2B5EF4-FFF2-40B4-BE49-F238E27FC236}">
                <a16:creationId xmlns:a16="http://schemas.microsoft.com/office/drawing/2014/main" id="{5D6CA8A3-B214-4B65-B740-058E986C0BE4}"/>
              </a:ext>
            </a:extLst>
          </p:cNvPr>
          <p:cNvSpPr/>
          <p:nvPr/>
        </p:nvSpPr>
        <p:spPr>
          <a:xfrm>
            <a:off x="2248140" y="3495485"/>
            <a:ext cx="8303638" cy="584775"/>
          </a:xfrm>
          <a:prstGeom prst="rect">
            <a:avLst/>
          </a:prstGeom>
        </p:spPr>
        <p:txBody>
          <a:bodyPr wrap="square" anchor="ctr" anchorCtr="0">
            <a:spAutoFit/>
          </a:bodyPr>
          <a:lstStyle/>
          <a:p>
            <a:r>
              <a:rPr lang="en-US" sz="3200" dirty="0">
                <a:latin typeface="Arial Black" panose="020B0A04020102020204" pitchFamily="34" charset="0"/>
              </a:rPr>
              <a:t>1.  </a:t>
            </a:r>
            <a:r>
              <a:rPr lang="en-US" sz="3200" dirty="0">
                <a:solidFill>
                  <a:srgbClr val="996633"/>
                </a:solidFill>
                <a:latin typeface="Arial Black" panose="020B0A04020102020204" pitchFamily="34" charset="0"/>
              </a:rPr>
              <a:t>CONFORM</a:t>
            </a:r>
            <a:r>
              <a:rPr lang="en-US" sz="3200" dirty="0">
                <a:latin typeface="Arial Black" panose="020B0A04020102020204" pitchFamily="34" charset="0"/>
              </a:rPr>
              <a:t>      – “Form With”</a:t>
            </a:r>
            <a:endPar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5D6CA8A3-B214-4B65-B740-058E986C0BE4}"/>
              </a:ext>
            </a:extLst>
          </p:cNvPr>
          <p:cNvSpPr/>
          <p:nvPr/>
        </p:nvSpPr>
        <p:spPr>
          <a:xfrm>
            <a:off x="2248140" y="3998198"/>
            <a:ext cx="8303638" cy="584775"/>
          </a:xfrm>
          <a:prstGeom prst="rect">
            <a:avLst/>
          </a:prstGeom>
        </p:spPr>
        <p:txBody>
          <a:bodyPr wrap="square" anchor="ctr" anchorCtr="0">
            <a:spAutoFit/>
          </a:bodyPr>
          <a:lstStyle/>
          <a:p>
            <a:r>
              <a:rPr lang="en-US" sz="3200" dirty="0">
                <a:latin typeface="Arial Black" panose="020B0A04020102020204" pitchFamily="34" charset="0"/>
              </a:rPr>
              <a:t>2.  </a:t>
            </a:r>
            <a:r>
              <a:rPr lang="en-US" sz="3200" dirty="0">
                <a:solidFill>
                  <a:srgbClr val="996633"/>
                </a:solidFill>
                <a:latin typeface="Arial Black" panose="020B0A04020102020204" pitchFamily="34" charset="0"/>
              </a:rPr>
              <a:t>REFORM</a:t>
            </a:r>
            <a:r>
              <a:rPr lang="en-US" sz="3200" dirty="0">
                <a:latin typeface="Arial Black" panose="020B0A04020102020204" pitchFamily="34" charset="0"/>
              </a:rPr>
              <a:t>         – “Form Again”</a:t>
            </a:r>
            <a:endPar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5D6CA8A3-B214-4B65-B740-058E986C0BE4}"/>
              </a:ext>
            </a:extLst>
          </p:cNvPr>
          <p:cNvSpPr/>
          <p:nvPr/>
        </p:nvSpPr>
        <p:spPr>
          <a:xfrm>
            <a:off x="2248140" y="4500911"/>
            <a:ext cx="8303638" cy="584775"/>
          </a:xfrm>
          <a:prstGeom prst="rect">
            <a:avLst/>
          </a:prstGeom>
        </p:spPr>
        <p:txBody>
          <a:bodyPr wrap="square" anchor="ctr" anchorCtr="0">
            <a:spAutoFit/>
          </a:bodyPr>
          <a:lstStyle/>
          <a:p>
            <a:r>
              <a:rPr lang="en-US" sz="3200" dirty="0">
                <a:latin typeface="Arial Black" panose="020B0A04020102020204" pitchFamily="34" charset="0"/>
              </a:rPr>
              <a:t>3.  </a:t>
            </a:r>
            <a:r>
              <a:rPr lang="en-US" sz="3200" dirty="0">
                <a:solidFill>
                  <a:srgbClr val="996633"/>
                </a:solidFill>
                <a:latin typeface="Arial Black" panose="020B0A04020102020204" pitchFamily="34" charset="0"/>
              </a:rPr>
              <a:t>TRANSFORM</a:t>
            </a:r>
            <a:r>
              <a:rPr lang="en-US" sz="3200" dirty="0">
                <a:latin typeface="Arial Black" panose="020B0A04020102020204" pitchFamily="34" charset="0"/>
              </a:rPr>
              <a:t> – “Form Anew”</a:t>
            </a:r>
            <a:endPar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5D6CA8A3-B214-4B65-B740-058E986C0BE4}"/>
              </a:ext>
            </a:extLst>
          </p:cNvPr>
          <p:cNvSpPr/>
          <p:nvPr/>
        </p:nvSpPr>
        <p:spPr>
          <a:xfrm>
            <a:off x="273450" y="3968999"/>
            <a:ext cx="11975940" cy="2062103"/>
          </a:xfrm>
          <a:prstGeom prst="rect">
            <a:avLst/>
          </a:prstGeom>
        </p:spPr>
        <p:txBody>
          <a:bodyPr wrap="square" anchor="ctr" anchorCtr="0">
            <a:spAutoFit/>
          </a:bodyPr>
          <a:lstStyle/>
          <a:p>
            <a:r>
              <a:rPr lang="en-US" sz="3200" dirty="0"/>
              <a:t>And we all, with unveiled face, beholding the glory of the Lord, are being transformed into the same image from one degree of glory to another.  For this comes from the Lord who is the Spirit.</a:t>
            </a:r>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2 Corinthians 3:18</a:t>
            </a:r>
          </a:p>
        </p:txBody>
      </p:sp>
    </p:spTree>
    <p:extLst>
      <p:ext uri="{BB962C8B-B14F-4D97-AF65-F5344CB8AC3E}">
        <p14:creationId xmlns:p14="http://schemas.microsoft.com/office/powerpoint/2010/main" val="2910475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4" presetClass="exit" presetSubtype="10" fill="hold" grpId="1" nodeType="withEffect">
                                  <p:stCondLst>
                                    <p:cond delay="0"/>
                                  </p:stCondLst>
                                  <p:childTnLst>
                                    <p:animEffect transition="out" filter="randombar(horizont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10" grpId="0"/>
      <p:bldP spid="10" grpId="1"/>
      <p:bldP spid="11" grpId="0"/>
      <p:bldP spid="11" grpId="1"/>
      <p:bldP spid="12" grpId="0"/>
      <p:bldP spid="12"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12910"/>
            <a:ext cx="12192000" cy="1403555"/>
          </a:xfrm>
          <a:prstGeom prst="rect">
            <a:avLst/>
          </a:prstGeom>
          <a:noFill/>
        </p:spPr>
        <p:txBody>
          <a:bodyPr wrap="square" lIns="274320" rIns="365760" anchor="ctr" anchorCtr="0">
            <a:noAutofit/>
          </a:bodyPr>
          <a:lstStyle/>
          <a:p>
            <a:pPr algn="ctr"/>
            <a:r>
              <a:rPr lang="en-US" sz="5400" cap="small" dirty="0">
                <a:solidFill>
                  <a:srgbClr val="948357"/>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How Do We Become Like Him?</a:t>
            </a:r>
          </a:p>
        </p:txBody>
      </p:sp>
      <p:sp>
        <p:nvSpPr>
          <p:cNvPr id="4" name="Rectangle 3">
            <a:extLst>
              <a:ext uri="{FF2B5EF4-FFF2-40B4-BE49-F238E27FC236}">
                <a16:creationId xmlns:a16="http://schemas.microsoft.com/office/drawing/2014/main" id="{63261B6F-4049-4101-AB8B-5000D54E079F}"/>
              </a:ext>
            </a:extLst>
          </p:cNvPr>
          <p:cNvSpPr/>
          <p:nvPr/>
        </p:nvSpPr>
        <p:spPr>
          <a:xfrm>
            <a:off x="3253218" y="1113052"/>
            <a:ext cx="8117711" cy="819628"/>
          </a:xfrm>
          <a:prstGeom prst="rect">
            <a:avLst/>
          </a:prstGeom>
          <a:noFill/>
        </p:spPr>
        <p:txBody>
          <a:bodyPr wrap="square" lIns="274320" rIns="365760" anchor="ctr" anchorCtr="0">
            <a:noAutofit/>
          </a:bodyPr>
          <a:lstStyle/>
          <a:p>
            <a:r>
              <a:rPr lang="en-US" sz="44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44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BIRTH</a:t>
            </a:r>
          </a:p>
        </p:txBody>
      </p:sp>
      <p:sp>
        <p:nvSpPr>
          <p:cNvPr id="5" name="Rectangle 4">
            <a:extLst>
              <a:ext uri="{FF2B5EF4-FFF2-40B4-BE49-F238E27FC236}">
                <a16:creationId xmlns:a16="http://schemas.microsoft.com/office/drawing/2014/main" id="{5D6CA8A3-B214-4B65-B740-058E986C0BE4}"/>
              </a:ext>
            </a:extLst>
          </p:cNvPr>
          <p:cNvSpPr/>
          <p:nvPr/>
        </p:nvSpPr>
        <p:spPr>
          <a:xfrm>
            <a:off x="216060" y="3903531"/>
            <a:ext cx="11975940" cy="1569660"/>
          </a:xfrm>
          <a:prstGeom prst="rect">
            <a:avLst/>
          </a:prstGeom>
        </p:spPr>
        <p:txBody>
          <a:bodyPr wrap="square" anchor="ctr" anchorCtr="0">
            <a:spAutoFit/>
          </a:bodyPr>
          <a:lstStyle/>
          <a:p>
            <a:r>
              <a:rPr lang="en-US" sz="3200" dirty="0"/>
              <a:t>Beloved, we are God's children now, and what we will be has not yet appeared; but we know that when he appears[a] we shall be like him, because we shall see him as he is.</a:t>
            </a:r>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1 John 3:2</a:t>
            </a:r>
          </a:p>
        </p:txBody>
      </p:sp>
      <p:sp>
        <p:nvSpPr>
          <p:cNvPr id="8" name="Rectangle 7">
            <a:extLst>
              <a:ext uri="{FF2B5EF4-FFF2-40B4-BE49-F238E27FC236}">
                <a16:creationId xmlns:a16="http://schemas.microsoft.com/office/drawing/2014/main" id="{63261B6F-4049-4101-AB8B-5000D54E079F}"/>
              </a:ext>
            </a:extLst>
          </p:cNvPr>
          <p:cNvSpPr/>
          <p:nvPr/>
        </p:nvSpPr>
        <p:spPr>
          <a:xfrm>
            <a:off x="3253217" y="1950024"/>
            <a:ext cx="8117711" cy="819628"/>
          </a:xfrm>
          <a:prstGeom prst="rect">
            <a:avLst/>
          </a:prstGeom>
          <a:noFill/>
        </p:spPr>
        <p:txBody>
          <a:bodyPr wrap="square" lIns="274320" rIns="365760" anchor="ctr" anchorCtr="0">
            <a:noAutofit/>
          </a:bodyPr>
          <a:lstStyle/>
          <a:p>
            <a:r>
              <a:rPr lang="en-US" sz="44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44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MIND</a:t>
            </a:r>
          </a:p>
        </p:txBody>
      </p:sp>
      <p:sp>
        <p:nvSpPr>
          <p:cNvPr id="14" name="Rectangle 13">
            <a:extLst>
              <a:ext uri="{FF2B5EF4-FFF2-40B4-BE49-F238E27FC236}">
                <a16:creationId xmlns:a16="http://schemas.microsoft.com/office/drawing/2014/main" id="{63261B6F-4049-4101-AB8B-5000D54E079F}"/>
              </a:ext>
            </a:extLst>
          </p:cNvPr>
          <p:cNvSpPr/>
          <p:nvPr/>
        </p:nvSpPr>
        <p:spPr>
          <a:xfrm>
            <a:off x="3253217" y="2756979"/>
            <a:ext cx="8117711" cy="819628"/>
          </a:xfrm>
          <a:prstGeom prst="rect">
            <a:avLst/>
          </a:prstGeom>
          <a:noFill/>
        </p:spPr>
        <p:txBody>
          <a:bodyPr wrap="square" lIns="274320" rIns="365760" anchor="ctr" anchorCtr="0">
            <a:noAutofit/>
          </a:bodyPr>
          <a:lstStyle/>
          <a:p>
            <a:r>
              <a:rPr lang="en-US" sz="4400" cap="small"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New</a:t>
            </a:r>
            <a:r>
              <a:rPr lang="en-US" sz="4400" cap="small"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MODEL</a:t>
            </a:r>
          </a:p>
        </p:txBody>
      </p:sp>
      <p:sp>
        <p:nvSpPr>
          <p:cNvPr id="15" name="Rectangle 14">
            <a:extLst>
              <a:ext uri="{FF2B5EF4-FFF2-40B4-BE49-F238E27FC236}">
                <a16:creationId xmlns:a16="http://schemas.microsoft.com/office/drawing/2014/main" id="{5D6CA8A3-B214-4B65-B740-058E986C0BE4}"/>
              </a:ext>
            </a:extLst>
          </p:cNvPr>
          <p:cNvSpPr/>
          <p:nvPr/>
        </p:nvSpPr>
        <p:spPr>
          <a:xfrm>
            <a:off x="216060" y="4466400"/>
            <a:ext cx="11975940" cy="1077218"/>
          </a:xfrm>
          <a:prstGeom prst="rect">
            <a:avLst/>
          </a:prstGeom>
        </p:spPr>
        <p:txBody>
          <a:bodyPr wrap="square" anchor="ctr" anchorCtr="0">
            <a:spAutoFit/>
          </a:bodyPr>
          <a:lstStyle/>
          <a:p>
            <a:r>
              <a:rPr lang="en-US" sz="3200" dirty="0">
                <a:solidFill>
                  <a:srgbClr val="FFFFFF"/>
                </a:solidFill>
                <a:effectLst>
                  <a:glow rad="127000">
                    <a:srgbClr val="000000">
                      <a:alpha val="90000"/>
                    </a:srgbClr>
                  </a:glow>
                </a:effectLst>
                <a:latin typeface="Calibri" panose="020F0502020204030204" pitchFamily="34" charset="0"/>
                <a:ea typeface="Open Sans" panose="020B0606030504020204" pitchFamily="34" charset="0"/>
                <a:cs typeface="Calibri" panose="020F0502020204030204" pitchFamily="34" charset="0"/>
              </a:rPr>
              <a:t>For all who are led by the Spirit of God are sons of God.	</a:t>
            </a:r>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Romans 8:14</a:t>
            </a:r>
          </a:p>
        </p:txBody>
      </p:sp>
      <p:sp>
        <p:nvSpPr>
          <p:cNvPr id="16" name="Rectangle 15">
            <a:extLst>
              <a:ext uri="{FF2B5EF4-FFF2-40B4-BE49-F238E27FC236}">
                <a16:creationId xmlns:a16="http://schemas.microsoft.com/office/drawing/2014/main" id="{5D6CA8A3-B214-4B65-B740-058E986C0BE4}"/>
              </a:ext>
            </a:extLst>
          </p:cNvPr>
          <p:cNvSpPr/>
          <p:nvPr/>
        </p:nvSpPr>
        <p:spPr>
          <a:xfrm>
            <a:off x="216060" y="4251486"/>
            <a:ext cx="11975940" cy="2062103"/>
          </a:xfrm>
          <a:prstGeom prst="rect">
            <a:avLst/>
          </a:prstGeom>
        </p:spPr>
        <p:txBody>
          <a:bodyPr wrap="square" anchor="ctr" anchorCtr="0">
            <a:spAutoFit/>
          </a:bodyPr>
          <a:lstStyle/>
          <a:p>
            <a:r>
              <a:rPr lang="en-US" sz="3200" dirty="0">
                <a:solidFill>
                  <a:srgbClr val="FFFFFF"/>
                </a:solidFill>
                <a:effectLst>
                  <a:glow rad="127000">
                    <a:srgbClr val="000000">
                      <a:alpha val="90000"/>
                    </a:srgbClr>
                  </a:glow>
                </a:effectLst>
                <a:latin typeface="Calibri" panose="020F0502020204030204" pitchFamily="34" charset="0"/>
                <a:ea typeface="Open Sans" panose="020B0606030504020204" pitchFamily="34" charset="0"/>
                <a:cs typeface="Calibri" panose="020F0502020204030204" pitchFamily="34" charset="0"/>
              </a:rPr>
              <a:t>But to all who did receive him, who believed in his name, he gave the right to become children of God, who were born, not of blood nor of the will of the flesh nor of the will of man, but of God.</a:t>
            </a:r>
            <a:r>
              <a:rPr lang="en-US" sz="32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ECEFF1">
                    <a:lumMod val="50000"/>
                  </a:srgbClr>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John 1:12,13</a:t>
            </a:r>
          </a:p>
        </p:txBody>
      </p:sp>
    </p:spTree>
    <p:extLst>
      <p:ext uri="{BB962C8B-B14F-4D97-AF65-F5344CB8AC3E}">
        <p14:creationId xmlns:p14="http://schemas.microsoft.com/office/powerpoint/2010/main" val="3358555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 grpId="0"/>
      <p:bldP spid="15" grpId="0"/>
      <p:bldP spid="15" grpId="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375557" y="1583458"/>
            <a:ext cx="11462657" cy="3854370"/>
          </a:xfrm>
          <a:prstGeom prst="rect">
            <a:avLst/>
          </a:prstGeom>
          <a:noFill/>
        </p:spPr>
        <p:txBody>
          <a:bodyPr wrap="square" lIns="274320" rIns="365760" anchor="ctr" anchorCtr="0">
            <a:noAutofit/>
          </a:bodyPr>
          <a:lstStyle/>
          <a:p>
            <a:pPr algn="ct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is God’s Original </a:t>
            </a: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for Us.</a:t>
            </a:r>
          </a:p>
        </p:txBody>
      </p:sp>
    </p:spTree>
    <p:extLst>
      <p:ext uri="{BB962C8B-B14F-4D97-AF65-F5344CB8AC3E}">
        <p14:creationId xmlns:p14="http://schemas.microsoft.com/office/powerpoint/2010/main" val="148597835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2683</TotalTime>
  <Words>456</Words>
  <Application>Microsoft Office PowerPoint</Application>
  <PresentationFormat>Widescreen</PresentationFormat>
  <Paragraphs>34</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 Black</vt:lpstr>
      <vt:lpstr>Times New Roman</vt:lpstr>
      <vt:lpstr>Arial</vt:lpstr>
      <vt:lpstr>Calibri</vt:lpstr>
      <vt:lpstr>Calibri Light</vt:lpstr>
      <vt:lpstr>Open Sans</vt:lpstr>
      <vt:lpstr>Raleway</vt:lpstr>
      <vt:lpstr>Office Theme</vt:lpstr>
      <vt:lpstr>1_His Way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239</cp:revision>
  <cp:lastPrinted>2020-12-05T19:41:29Z</cp:lastPrinted>
  <dcterms:created xsi:type="dcterms:W3CDTF">2020-10-14T20:38:48Z</dcterms:created>
  <dcterms:modified xsi:type="dcterms:W3CDTF">2020-12-05T20:19:51Z</dcterms:modified>
</cp:coreProperties>
</file>