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7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52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C0EC21F-0766-4475-9A3D-CBAA61F266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BBBDDCB-36D0-4F80-93E6-F560ADB318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437174-2CFC-43C6-B346-56FC7E932F89}" type="datetimeFigureOut">
              <a:rPr lang="en-US" smtClean="0"/>
              <a:t>11/29/2020</a:t>
            </a:fld>
            <a:endParaRPr lang="en-US"/>
          </a:p>
        </p:txBody>
      </p:sp>
      <p:sp>
        <p:nvSpPr>
          <p:cNvPr id="4" name="Footer Placeholder 3">
            <a:extLst>
              <a:ext uri="{FF2B5EF4-FFF2-40B4-BE49-F238E27FC236}">
                <a16:creationId xmlns:a16="http://schemas.microsoft.com/office/drawing/2014/main" id="{88CDF5BD-7637-403A-BEEF-72058D1529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F04E1ADB-9F9C-43B0-BAC9-BDD520DBB48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FC2E51-20C6-4802-AFD5-CE1E96F96A11}" type="slidenum">
              <a:rPr lang="en-US" smtClean="0"/>
              <a:t>‹#›</a:t>
            </a:fld>
            <a:endParaRPr lang="en-US"/>
          </a:p>
        </p:txBody>
      </p:sp>
      <p:sp>
        <p:nvSpPr>
          <p:cNvPr id="6" name="TextBox 5" descr="Box1">
            <a:extLst>
              <a:ext uri="{FF2B5EF4-FFF2-40B4-BE49-F238E27FC236}">
                <a16:creationId xmlns:a16="http://schemas.microsoft.com/office/drawing/2014/main" id="{6B64BC6C-09B7-41B2-B27D-56BBEF0D3A9A}"/>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F6D5B4C7-48E8-4AE7-8215-2B97ACF4DA29}"/>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5A28F7D4-CD35-4EE8-9554-0BED15191409}"/>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61ACE20D-C0CA-4B0E-8EFB-715B4AB834CB}"/>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ABFECA67-23CA-4B7B-B39A-1BC90BBA08C4}"/>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28E2F83B-6A78-4206-B7EC-3BF179C4B4CC}"/>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210D43AD-D519-460F-9CA1-07ED3BA39640}"/>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373247801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6DA391-2229-4FF6-B40A-03AF61A17127}" type="datetimeFigureOut">
              <a:rPr lang="en-US" smtClean="0"/>
              <a:t>11/29/2020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FBF91-0677-438A-B216-8CB3D00E72DC}" type="slidenum">
              <a:rPr lang="en-US" smtClean="0"/>
              <a:t>‹#›</a:t>
            </a:fld>
            <a:endParaRPr lang="en-US"/>
          </a:p>
        </p:txBody>
      </p:sp>
    </p:spTree>
    <p:extLst>
      <p:ext uri="{BB962C8B-B14F-4D97-AF65-F5344CB8AC3E}">
        <p14:creationId xmlns:p14="http://schemas.microsoft.com/office/powerpoint/2010/main" val="517604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1</a:t>
            </a:fld>
            <a:endParaRPr lang="en-US"/>
          </a:p>
        </p:txBody>
      </p:sp>
    </p:spTree>
    <p:extLst>
      <p:ext uri="{BB962C8B-B14F-4D97-AF65-F5344CB8AC3E}">
        <p14:creationId xmlns:p14="http://schemas.microsoft.com/office/powerpoint/2010/main" val="46934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10</a:t>
            </a:fld>
            <a:endParaRPr lang="en-US"/>
          </a:p>
        </p:txBody>
      </p:sp>
    </p:spTree>
    <p:extLst>
      <p:ext uri="{BB962C8B-B14F-4D97-AF65-F5344CB8AC3E}">
        <p14:creationId xmlns:p14="http://schemas.microsoft.com/office/powerpoint/2010/main" val="709024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11</a:t>
            </a:fld>
            <a:endParaRPr lang="en-US"/>
          </a:p>
        </p:txBody>
      </p:sp>
    </p:spTree>
    <p:extLst>
      <p:ext uri="{BB962C8B-B14F-4D97-AF65-F5344CB8AC3E}">
        <p14:creationId xmlns:p14="http://schemas.microsoft.com/office/powerpoint/2010/main" val="901473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2</a:t>
            </a:fld>
            <a:endParaRPr lang="en-US"/>
          </a:p>
        </p:txBody>
      </p:sp>
    </p:spTree>
    <p:extLst>
      <p:ext uri="{BB962C8B-B14F-4D97-AF65-F5344CB8AC3E}">
        <p14:creationId xmlns:p14="http://schemas.microsoft.com/office/powerpoint/2010/main" val="213875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3</a:t>
            </a:fld>
            <a:endParaRPr lang="en-US"/>
          </a:p>
        </p:txBody>
      </p:sp>
    </p:spTree>
    <p:extLst>
      <p:ext uri="{BB962C8B-B14F-4D97-AF65-F5344CB8AC3E}">
        <p14:creationId xmlns:p14="http://schemas.microsoft.com/office/powerpoint/2010/main" val="315679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4</a:t>
            </a:fld>
            <a:endParaRPr lang="en-US"/>
          </a:p>
        </p:txBody>
      </p:sp>
    </p:spTree>
    <p:extLst>
      <p:ext uri="{BB962C8B-B14F-4D97-AF65-F5344CB8AC3E}">
        <p14:creationId xmlns:p14="http://schemas.microsoft.com/office/powerpoint/2010/main" val="2939676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5</a:t>
            </a:fld>
            <a:endParaRPr lang="en-US"/>
          </a:p>
        </p:txBody>
      </p:sp>
    </p:spTree>
    <p:extLst>
      <p:ext uri="{BB962C8B-B14F-4D97-AF65-F5344CB8AC3E}">
        <p14:creationId xmlns:p14="http://schemas.microsoft.com/office/powerpoint/2010/main" val="2152432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6</a:t>
            </a:fld>
            <a:endParaRPr lang="en-US"/>
          </a:p>
        </p:txBody>
      </p:sp>
    </p:spTree>
    <p:extLst>
      <p:ext uri="{BB962C8B-B14F-4D97-AF65-F5344CB8AC3E}">
        <p14:creationId xmlns:p14="http://schemas.microsoft.com/office/powerpoint/2010/main" val="1209823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7</a:t>
            </a:fld>
            <a:endParaRPr lang="en-US"/>
          </a:p>
        </p:txBody>
      </p:sp>
    </p:spTree>
    <p:extLst>
      <p:ext uri="{BB962C8B-B14F-4D97-AF65-F5344CB8AC3E}">
        <p14:creationId xmlns:p14="http://schemas.microsoft.com/office/powerpoint/2010/main" val="836977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8</a:t>
            </a:fld>
            <a:endParaRPr lang="en-US"/>
          </a:p>
        </p:txBody>
      </p:sp>
    </p:spTree>
    <p:extLst>
      <p:ext uri="{BB962C8B-B14F-4D97-AF65-F5344CB8AC3E}">
        <p14:creationId xmlns:p14="http://schemas.microsoft.com/office/powerpoint/2010/main" val="3012128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2FBF91-0677-438A-B216-8CB3D00E72DC}" type="slidenum">
              <a:rPr lang="en-US" smtClean="0"/>
              <a:t>9</a:t>
            </a:fld>
            <a:endParaRPr lang="en-US"/>
          </a:p>
        </p:txBody>
      </p:sp>
    </p:spTree>
    <p:extLst>
      <p:ext uri="{BB962C8B-B14F-4D97-AF65-F5344CB8AC3E}">
        <p14:creationId xmlns:p14="http://schemas.microsoft.com/office/powerpoint/2010/main" val="3873063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FCA414-EAEB-494B-BA14-2BC9FD986047}"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141393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FCA414-EAEB-494B-BA14-2BC9FD986047}"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290455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FCA414-EAEB-494B-BA14-2BC9FD986047}"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352626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FCA414-EAEB-494B-BA14-2BC9FD986047}"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14343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CA414-EAEB-494B-BA14-2BC9FD986047}"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842682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FCA414-EAEB-494B-BA14-2BC9FD986047}"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286500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FCA414-EAEB-494B-BA14-2BC9FD986047}"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274277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FCA414-EAEB-494B-BA14-2BC9FD986047}"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279212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CA414-EAEB-494B-BA14-2BC9FD986047}"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3197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FCA414-EAEB-494B-BA14-2BC9FD986047}"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2526763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FCA414-EAEB-494B-BA14-2BC9FD986047}"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188FD-8BCD-45D2-A6DF-8237EC6F2B5F}" type="slidenum">
              <a:rPr lang="en-US" smtClean="0"/>
              <a:t>‹#›</a:t>
            </a:fld>
            <a:endParaRPr lang="en-US"/>
          </a:p>
        </p:txBody>
      </p:sp>
    </p:spTree>
    <p:extLst>
      <p:ext uri="{BB962C8B-B14F-4D97-AF65-F5344CB8AC3E}">
        <p14:creationId xmlns:p14="http://schemas.microsoft.com/office/powerpoint/2010/main" val="929047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CA414-EAEB-494B-BA14-2BC9FD986047}" type="datetimeFigureOut">
              <a:rPr lang="en-US" smtClean="0"/>
              <a:t>11/29/2020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188FD-8BCD-45D2-A6DF-8237EC6F2B5F}" type="slidenum">
              <a:rPr lang="en-US" smtClean="0"/>
              <a:t>‹#›</a:t>
            </a:fld>
            <a:endParaRPr lang="en-US"/>
          </a:p>
        </p:txBody>
      </p:sp>
    </p:spTree>
    <p:extLst>
      <p:ext uri="{BB962C8B-B14F-4D97-AF65-F5344CB8AC3E}">
        <p14:creationId xmlns:p14="http://schemas.microsoft.com/office/powerpoint/2010/main" val="22172739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5" name="Picture 4" descr="A picture containing person, building, wearing, teeth&#10;&#10;Description automatically generated">
            <a:extLst>
              <a:ext uri="{FF2B5EF4-FFF2-40B4-BE49-F238E27FC236}">
                <a16:creationId xmlns:a16="http://schemas.microsoft.com/office/drawing/2014/main" id="{2A2C2C4D-3969-4C2F-A894-48D7ADA9203E}"/>
              </a:ext>
            </a:extLst>
          </p:cNvPr>
          <p:cNvPicPr>
            <a:picLocks noChangeAspect="1"/>
          </p:cNvPicPr>
          <p:nvPr/>
        </p:nvPicPr>
        <p:blipFill rotWithShape="1">
          <a:blip r:embed="rId3">
            <a:extLst>
              <a:ext uri="{28A0092B-C50C-407E-A947-70E740481C1C}">
                <a14:useLocalDpi xmlns:a14="http://schemas.microsoft.com/office/drawing/2010/main" val="0"/>
              </a:ext>
            </a:extLst>
          </a:blip>
          <a:srcRect t="24302" r="-1" b="3948"/>
          <a:stretch/>
        </p:blipFill>
        <p:spPr>
          <a:xfrm>
            <a:off x="321733" y="279530"/>
            <a:ext cx="11548534" cy="6214534"/>
          </a:xfrm>
          <a:prstGeom prst="rect">
            <a:avLst/>
          </a:prstGeom>
        </p:spPr>
      </p:pic>
      <p:sp>
        <p:nvSpPr>
          <p:cNvPr id="6" name="Rectangle 5">
            <a:extLst>
              <a:ext uri="{FF2B5EF4-FFF2-40B4-BE49-F238E27FC236}">
                <a16:creationId xmlns:a16="http://schemas.microsoft.com/office/drawing/2014/main" id="{685597CE-41CF-4FDE-BEF5-9A278CE0699E}"/>
              </a:ext>
            </a:extLst>
          </p:cNvPr>
          <p:cNvSpPr/>
          <p:nvPr/>
        </p:nvSpPr>
        <p:spPr>
          <a:xfrm>
            <a:off x="321733" y="3839367"/>
            <a:ext cx="6096000" cy="805029"/>
          </a:xfrm>
          <a:prstGeom prst="rect">
            <a:avLst/>
          </a:prstGeom>
          <a:effectLst>
            <a:outerShdw blurRad="50800" dist="50800" dir="5400000" algn="ctr" rotWithShape="0">
              <a:schemeClr val="bg1"/>
            </a:outerShdw>
          </a:effectLst>
        </p:spPr>
        <p:txBody>
          <a:bodyPr>
            <a:spAutoFit/>
          </a:bodyPr>
          <a:lstStyle/>
          <a:p>
            <a:pPr algn="ctr">
              <a:lnSpc>
                <a:spcPct val="107000"/>
              </a:lnSpc>
            </a:pPr>
            <a:r>
              <a:rPr lang="en-US" sz="4400" b="1" dirty="0">
                <a:effectLst>
                  <a:glow rad="228600">
                    <a:schemeClr val="accent6">
                      <a:satMod val="175000"/>
                      <a:alpha val="40000"/>
                    </a:schemeClr>
                  </a:glow>
                  <a:outerShdw blurRad="50800" dist="50800" dir="5400000" algn="ctr" rotWithShape="0">
                    <a:schemeClr val="bg1"/>
                  </a:outerShdw>
                </a:effectLst>
                <a:latin typeface="Ink Free" panose="03080402000500000000" pitchFamily="66" charset="0"/>
                <a:ea typeface="Calibri" panose="020F0502020204030204" pitchFamily="34" charset="0"/>
                <a:cs typeface="Times New Roman" panose="02020603050405020304" pitchFamily="18" charset="0"/>
              </a:rPr>
              <a:t>What Am I To Pray?</a:t>
            </a:r>
          </a:p>
        </p:txBody>
      </p:sp>
      <p:sp>
        <p:nvSpPr>
          <p:cNvPr id="8" name="Rectangle 7">
            <a:extLst>
              <a:ext uri="{FF2B5EF4-FFF2-40B4-BE49-F238E27FC236}">
                <a16:creationId xmlns:a16="http://schemas.microsoft.com/office/drawing/2014/main" id="{AAD356DB-421C-4B4F-90C9-FB3DA1822E4A}"/>
              </a:ext>
            </a:extLst>
          </p:cNvPr>
          <p:cNvSpPr/>
          <p:nvPr/>
        </p:nvSpPr>
        <p:spPr>
          <a:xfrm>
            <a:off x="2908860" y="5642815"/>
            <a:ext cx="3942106" cy="740203"/>
          </a:xfrm>
          <a:prstGeom prst="rect">
            <a:avLst/>
          </a:prstGeom>
          <a:effectLst>
            <a:outerShdw blurRad="50800" dist="50800" dir="5400000" algn="ctr" rotWithShape="0">
              <a:schemeClr val="bg1"/>
            </a:outerShdw>
          </a:effectLst>
        </p:spPr>
        <p:txBody>
          <a:bodyPr wrap="none">
            <a:spAutoFit/>
          </a:bodyPr>
          <a:lstStyle/>
          <a:p>
            <a:pPr algn="ctr">
              <a:lnSpc>
                <a:spcPct val="107000"/>
              </a:lnSpc>
            </a:pPr>
            <a:r>
              <a:rPr lang="en-US" sz="4000" b="1" dirty="0">
                <a:effectLst>
                  <a:glow rad="228600">
                    <a:schemeClr val="accent6">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Romans 8:26-27</a:t>
            </a:r>
          </a:p>
        </p:txBody>
      </p:sp>
      <p:sp>
        <p:nvSpPr>
          <p:cNvPr id="11" name="TextBox 10">
            <a:extLst>
              <a:ext uri="{FF2B5EF4-FFF2-40B4-BE49-F238E27FC236}">
                <a16:creationId xmlns:a16="http://schemas.microsoft.com/office/drawing/2014/main" id="{6DEB8BDD-3F0F-4A85-B03C-0C968493E52C}"/>
              </a:ext>
            </a:extLst>
          </p:cNvPr>
          <p:cNvSpPr txBox="1"/>
          <p:nvPr/>
        </p:nvSpPr>
        <p:spPr>
          <a:xfrm>
            <a:off x="6850966" y="243512"/>
            <a:ext cx="5214425" cy="6370975"/>
          </a:xfrm>
          <a:prstGeom prst="rect">
            <a:avLst/>
          </a:prstGeom>
          <a:solidFill>
            <a:srgbClr val="181717">
              <a:alpha val="40000"/>
            </a:srgbClr>
          </a:solid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3400" b="1" dirty="0">
                <a:effectLst>
                  <a:glow rad="228600">
                    <a:schemeClr val="accent5">
                      <a:satMod val="175000"/>
                      <a:alpha val="40000"/>
                    </a:schemeClr>
                  </a:glow>
                </a:effectLst>
                <a:latin typeface="Tempus Sans ITC" panose="04020404030D07020202" pitchFamily="82" charset="0"/>
              </a:rPr>
              <a:t>In the same way, the Spirit helps us in our weakness.  We do not know what we ought to pray for, but the Spirit himself intercedes for us with groans that words cannot express. And he who searches our hearts knows the mind of the Spirit, because the Spirit intercedes for the saints in accordance with God’s will.</a:t>
            </a:r>
          </a:p>
        </p:txBody>
      </p:sp>
    </p:spTree>
    <p:extLst>
      <p:ext uri="{BB962C8B-B14F-4D97-AF65-F5344CB8AC3E}">
        <p14:creationId xmlns:p14="http://schemas.microsoft.com/office/powerpoint/2010/main" val="327332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BE2AB3-B6EC-4DF7-9096-0BAD4D25DBFA}"/>
              </a:ext>
            </a:extLst>
          </p:cNvPr>
          <p:cNvSpPr/>
          <p:nvPr/>
        </p:nvSpPr>
        <p:spPr>
          <a:xfrm>
            <a:off x="0" y="826492"/>
            <a:ext cx="12192000" cy="5205015"/>
          </a:xfrm>
          <a:prstGeom prst="rect">
            <a:avLst/>
          </a:prstGeom>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Now the Heart Searcher intimately knows the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mindset and direction of the Spirit.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Namely that our Burden Bearer takes up our prayers, presenting them to God, in a manner that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harmonizes with God’s ultimate will.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His intercession is spot on, hits the mark exactly,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for the benefit and betterment of saints</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2929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57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3F7659-CB69-4491-A74C-F5C7FA6450F7}"/>
              </a:ext>
            </a:extLst>
          </p:cNvPr>
          <p:cNvSpPr txBox="1"/>
          <p:nvPr/>
        </p:nvSpPr>
        <p:spPr>
          <a:xfrm>
            <a:off x="5922498" y="181957"/>
            <a:ext cx="6142893" cy="6524863"/>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lvl="0" algn="ctr"/>
            <a:r>
              <a:rPr lang="en-US" sz="2200" b="1" dirty="0">
                <a:latin typeface="Tempus Sans ITC" panose="04020404030D07020202" pitchFamily="82" charset="0"/>
              </a:rPr>
              <a:t>I don’t have a great example immediately on hand of the chiasm in Romans, but the bookends and center are fairly easy to see. Look at the first few verses and the last few verses of the book about the gospel and the obedience of faith. Then a few verses further in, look at the greetings to those in Rome in chapter 1 (just a half verse) and chapter 16 (almost the whole chapter). Then look at Romans 8:17-18 which you just taught on this month: sufferings and glory (v. 17) immediately followed by sufferings and glory (v. 18). </a:t>
            </a:r>
            <a:r>
              <a:rPr lang="en-US" sz="2200" b="1" dirty="0">
                <a:solidFill>
                  <a:srgbClr val="FFFF00"/>
                </a:solidFill>
                <a:latin typeface="Tempus Sans ITC" panose="04020404030D07020202" pitchFamily="82" charset="0"/>
              </a:rPr>
              <a:t>For a book that begins and ends with the gospel and deeply explains the meaning of the gospel, the very center of the chiasm in 8:17-18 points to the heart of the gospel—suffering and glory</a:t>
            </a:r>
            <a:r>
              <a:rPr lang="en-US" sz="2200" b="1" dirty="0">
                <a:latin typeface="Tempus Sans ITC" panose="04020404030D07020202" pitchFamily="82" charset="0"/>
              </a:rPr>
              <a:t>—a set of general concepts most fully demonstrated in a set of historical events: the cross and the resurrection. </a:t>
            </a:r>
            <a:r>
              <a:rPr lang="en-US" sz="2200" b="1" dirty="0">
                <a:solidFill>
                  <a:srgbClr val="FFFF00"/>
                </a:solidFill>
                <a:latin typeface="Tempus Sans ITC" panose="04020404030D07020202" pitchFamily="82" charset="0"/>
              </a:rPr>
              <a:t>The heart of Romans assumes that Christians will take up their cross and follow Jesus</a:t>
            </a:r>
            <a:r>
              <a:rPr lang="en-US" sz="2200" b="1" dirty="0">
                <a:latin typeface="Tempus Sans ITC" panose="04020404030D07020202" pitchFamily="82" charset="0"/>
              </a:rPr>
              <a:t>.</a:t>
            </a:r>
          </a:p>
        </p:txBody>
      </p:sp>
      <p:pic>
        <p:nvPicPr>
          <p:cNvPr id="4" name="Picture 3" descr="Diagram&#10;&#10;Description automatically generated">
            <a:extLst>
              <a:ext uri="{FF2B5EF4-FFF2-40B4-BE49-F238E27FC236}">
                <a16:creationId xmlns:a16="http://schemas.microsoft.com/office/drawing/2014/main" id="{CEEF412F-82C3-406A-8E60-8B0FE989A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223" y="2712730"/>
            <a:ext cx="5354545" cy="3846725"/>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pic>
        <p:nvPicPr>
          <p:cNvPr id="6" name="Picture 5" descr="Graphical user interface, application&#10;&#10;Description automatically generated">
            <a:extLst>
              <a:ext uri="{FF2B5EF4-FFF2-40B4-BE49-F238E27FC236}">
                <a16:creationId xmlns:a16="http://schemas.microsoft.com/office/drawing/2014/main" id="{0281A335-5A7A-4EB8-AB3B-473250D26B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223" y="181957"/>
            <a:ext cx="5370777" cy="1842868"/>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7" name="Rectangle 6">
            <a:extLst>
              <a:ext uri="{FF2B5EF4-FFF2-40B4-BE49-F238E27FC236}">
                <a16:creationId xmlns:a16="http://schemas.microsoft.com/office/drawing/2014/main" id="{4ACB9168-F789-41BA-B1C8-8E8AF4137BC7}"/>
              </a:ext>
            </a:extLst>
          </p:cNvPr>
          <p:cNvSpPr/>
          <p:nvPr/>
        </p:nvSpPr>
        <p:spPr>
          <a:xfrm>
            <a:off x="410223" y="2127955"/>
            <a:ext cx="5354545" cy="584775"/>
          </a:xfrm>
          <a:prstGeom prst="rect">
            <a:avLst/>
          </a:prstGeom>
        </p:spPr>
        <p:txBody>
          <a:bodyPr wrap="square">
            <a:spAutoFit/>
          </a:bodyPr>
          <a:lstStyle/>
          <a:p>
            <a:pPr algn="ctr"/>
            <a:r>
              <a:rPr lang="en-US" sz="3200" b="1">
                <a:solidFill>
                  <a:srgbClr val="FFC000"/>
                </a:solidFill>
                <a:latin typeface="Tempus Sans ITC" panose="04020404030D07020202" pitchFamily="82" charset="0"/>
              </a:rPr>
              <a:t>Chiasm</a:t>
            </a:r>
            <a:endParaRPr lang="en-US" sz="3200" dirty="0">
              <a:solidFill>
                <a:srgbClr val="FFC000"/>
              </a:solidFill>
            </a:endParaRPr>
          </a:p>
        </p:txBody>
      </p:sp>
    </p:spTree>
    <p:extLst>
      <p:ext uri="{BB962C8B-B14F-4D97-AF65-F5344CB8AC3E}">
        <p14:creationId xmlns:p14="http://schemas.microsoft.com/office/powerpoint/2010/main" val="34034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3" name="Picture 2" descr="A picture containing indoor, sitting, kitchen, table&#10;&#10;Description automatically generated">
            <a:extLst>
              <a:ext uri="{FF2B5EF4-FFF2-40B4-BE49-F238E27FC236}">
                <a16:creationId xmlns:a16="http://schemas.microsoft.com/office/drawing/2014/main" id="{FB5511EC-6C4B-40F2-BEB2-E37EA19820AD}"/>
              </a:ext>
            </a:extLst>
          </p:cNvPr>
          <p:cNvPicPr>
            <a:picLocks noChangeAspect="1"/>
          </p:cNvPicPr>
          <p:nvPr/>
        </p:nvPicPr>
        <p:blipFill rotWithShape="1">
          <a:blip r:embed="rId3">
            <a:extLst>
              <a:ext uri="{28A0092B-C50C-407E-A947-70E740481C1C}">
                <a14:useLocalDpi xmlns:a14="http://schemas.microsoft.com/office/drawing/2010/main" val="0"/>
              </a:ext>
            </a:extLst>
          </a:blip>
          <a:srcRect t="3413" r="1" b="19183"/>
          <a:stretch/>
        </p:blipFill>
        <p:spPr>
          <a:xfrm>
            <a:off x="643467" y="324153"/>
            <a:ext cx="10905066" cy="5571066"/>
          </a:xfrm>
          <a:prstGeom prst="rect">
            <a:avLst/>
          </a:prstGeom>
        </p:spPr>
      </p:pic>
      <p:sp>
        <p:nvSpPr>
          <p:cNvPr id="4" name="Rectangle 3">
            <a:extLst>
              <a:ext uri="{FF2B5EF4-FFF2-40B4-BE49-F238E27FC236}">
                <a16:creationId xmlns:a16="http://schemas.microsoft.com/office/drawing/2014/main" id="{525C8BCB-22E6-4EE4-A5AE-7D29ECAF0392}"/>
              </a:ext>
            </a:extLst>
          </p:cNvPr>
          <p:cNvSpPr/>
          <p:nvPr/>
        </p:nvSpPr>
        <p:spPr>
          <a:xfrm>
            <a:off x="0" y="5288340"/>
            <a:ext cx="12192000" cy="1569660"/>
          </a:xfrm>
          <a:prstGeom prst="rect">
            <a:avLst/>
          </a:prstGeom>
          <a:effectLst>
            <a:outerShdw blurRad="50800" dist="50800" dir="5400000" algn="ctr" rotWithShape="0">
              <a:schemeClr val="bg1"/>
            </a:outerShdw>
          </a:effectLst>
        </p:spPr>
        <p:txBody>
          <a:bodyPr wrap="square">
            <a:spAutoFit/>
          </a:bodyPr>
          <a:lstStyle/>
          <a:p>
            <a:pPr algn="ctr"/>
            <a:r>
              <a:rPr lang="en-US" sz="3200" b="1" dirty="0">
                <a:effectLst>
                  <a:glow rad="139700">
                    <a:schemeClr val="accent5">
                      <a:satMod val="175000"/>
                      <a:alpha val="40000"/>
                    </a:schemeClr>
                  </a:glow>
                </a:effectLst>
                <a:latin typeface="Tempus Sans ITC" panose="04020404030D07020202" pitchFamily="82" charset="0"/>
              </a:rPr>
              <a:t>Let us fix our eyes on Jesus, the author and perfecter of our faith, who for the joy set before him endured the cross, scorning its shame, and sat down at the right hand of the throne of God ~ Hebrews 12:2</a:t>
            </a:r>
            <a:endParaRPr lang="en-US" sz="3200" dirty="0">
              <a:effectLst>
                <a:glow rad="139700">
                  <a:schemeClr val="accent5">
                    <a:satMod val="175000"/>
                    <a:alpha val="40000"/>
                  </a:schemeClr>
                </a:glow>
              </a:effectLst>
            </a:endParaRPr>
          </a:p>
        </p:txBody>
      </p:sp>
    </p:spTree>
    <p:extLst>
      <p:ext uri="{BB962C8B-B14F-4D97-AF65-F5344CB8AC3E}">
        <p14:creationId xmlns:p14="http://schemas.microsoft.com/office/powerpoint/2010/main" val="3817011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269A80FB-3967-454F-B489-65D759C4380F}"/>
              </a:ext>
            </a:extLst>
          </p:cNvPr>
          <p:cNvSpPr/>
          <p:nvPr/>
        </p:nvSpPr>
        <p:spPr>
          <a:xfrm>
            <a:off x="804672" y="5116529"/>
            <a:ext cx="4110228" cy="1000655"/>
          </a:xfrm>
          <a:prstGeom prst="rect">
            <a:avLst/>
          </a:prstGeom>
        </p:spPr>
        <p:txBody>
          <a:bodyPr vert="horz" lIns="91440" tIns="45720" rIns="91440" bIns="45720" rtlCol="0" anchor="t">
            <a:normAutofit/>
          </a:bodyPr>
          <a:lstStyle/>
          <a:p>
            <a:pPr marR="0" lvl="0" defTabSz="914400">
              <a:lnSpc>
                <a:spcPct val="90000"/>
              </a:lnSpc>
              <a:spcBef>
                <a:spcPct val="0"/>
              </a:spcBef>
              <a:spcAft>
                <a:spcPts val="600"/>
              </a:spcAft>
            </a:pPr>
            <a:r>
              <a:rPr lang="en-US" sz="4000" b="1" dirty="0">
                <a:solidFill>
                  <a:schemeClr val="tx2"/>
                </a:solidFill>
                <a:latin typeface="+mj-lt"/>
                <a:ea typeface="+mj-ea"/>
                <a:cs typeface="+mj-cs"/>
              </a:rPr>
              <a:t>“In the same way” </a:t>
            </a:r>
            <a:endParaRPr lang="en-US" sz="4000" dirty="0">
              <a:solidFill>
                <a:schemeClr val="tx2"/>
              </a:solidFill>
              <a:effectLst/>
              <a:latin typeface="+mj-lt"/>
              <a:ea typeface="+mj-ea"/>
              <a:cs typeface="+mj-cs"/>
            </a:endParaRPr>
          </a:p>
        </p:txBody>
      </p:sp>
      <p:pic>
        <p:nvPicPr>
          <p:cNvPr id="4" name="Picture 3" descr="A picture containing ware, chain&#10;&#10;Description automatically generated">
            <a:extLst>
              <a:ext uri="{FF2B5EF4-FFF2-40B4-BE49-F238E27FC236}">
                <a16:creationId xmlns:a16="http://schemas.microsoft.com/office/drawing/2014/main" id="{E5B4C69F-E1CB-49EE-A08A-FB630599ECAB}"/>
              </a:ext>
            </a:extLst>
          </p:cNvPr>
          <p:cNvPicPr>
            <a:picLocks noChangeAspect="1"/>
          </p:cNvPicPr>
          <p:nvPr/>
        </p:nvPicPr>
        <p:blipFill rotWithShape="1">
          <a:blip r:embed="rId3">
            <a:extLst>
              <a:ext uri="{28A0092B-C50C-407E-A947-70E740481C1C}">
                <a14:useLocalDpi xmlns:a14="http://schemas.microsoft.com/office/drawing/2010/main" val="0"/>
              </a:ext>
            </a:extLst>
          </a:blip>
          <a:srcRect l="2267" r="4148" b="-1"/>
          <a:stretch/>
        </p:blipFill>
        <p:spPr>
          <a:xfrm>
            <a:off x="-1" y="10"/>
            <a:ext cx="12192001" cy="4201449"/>
          </a:xfrm>
          <a:prstGeom prst="rect">
            <a:avLst/>
          </a:prstGeom>
        </p:spPr>
      </p:pic>
      <p:grpSp>
        <p:nvGrpSpPr>
          <p:cNvPr id="11" name="Group 10">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41813"/>
            <a:ext cx="12188952" cy="1828800"/>
            <a:chOff x="-305" y="3144820"/>
            <a:chExt cx="9182100" cy="1551136"/>
          </a:xfrm>
        </p:grpSpPr>
        <p:sp useBgFill="1">
          <p:nvSpPr>
            <p:cNvPr id="12" name="Freeform: Shape 11">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grpSp>
      <p:sp>
        <p:nvSpPr>
          <p:cNvPr id="5" name="Rectangle 4">
            <a:extLst>
              <a:ext uri="{FF2B5EF4-FFF2-40B4-BE49-F238E27FC236}">
                <a16:creationId xmlns:a16="http://schemas.microsoft.com/office/drawing/2014/main" id="{7E8645E5-C43D-4E5D-8477-D285060C0CF1}"/>
              </a:ext>
            </a:extLst>
          </p:cNvPr>
          <p:cNvSpPr/>
          <p:nvPr/>
        </p:nvSpPr>
        <p:spPr>
          <a:xfrm>
            <a:off x="-305" y="358443"/>
            <a:ext cx="12188950" cy="707886"/>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dirty="0">
                <a:latin typeface="Times New Roman" panose="02020603050405020304" pitchFamily="18" charset="0"/>
                <a:ea typeface="Calibri" panose="020F0502020204030204" pitchFamily="34" charset="0"/>
              </a:rPr>
              <a:t>“</a:t>
            </a:r>
            <a:r>
              <a:rPr lang="en-US" sz="4000" b="1" dirty="0">
                <a:solidFill>
                  <a:schemeClr val="bg1"/>
                </a:solidFill>
                <a:latin typeface="Tempus Sans ITC" panose="04020404030D07020202" pitchFamily="82" charset="0"/>
                <a:ea typeface="Calibri" panose="020F0502020204030204" pitchFamily="34" charset="0"/>
              </a:rPr>
              <a:t>so, because, for, so that, therefore, moreover”</a:t>
            </a:r>
            <a:endParaRPr lang="en-US" sz="4000" b="1" dirty="0">
              <a:solidFill>
                <a:schemeClr val="bg1"/>
              </a:solidFill>
              <a:latin typeface="Tempus Sans ITC" panose="04020404030D07020202" pitchFamily="82" charset="0"/>
            </a:endParaRPr>
          </a:p>
        </p:txBody>
      </p:sp>
      <p:sp>
        <p:nvSpPr>
          <p:cNvPr id="7" name="Arrow: Up 6">
            <a:extLst>
              <a:ext uri="{FF2B5EF4-FFF2-40B4-BE49-F238E27FC236}">
                <a16:creationId xmlns:a16="http://schemas.microsoft.com/office/drawing/2014/main" id="{24432A10-D260-45E2-A47E-0DAEFE32E68F}"/>
              </a:ext>
            </a:extLst>
          </p:cNvPr>
          <p:cNvSpPr/>
          <p:nvPr/>
        </p:nvSpPr>
        <p:spPr>
          <a:xfrm rot="5400000">
            <a:off x="1576693" y="-169977"/>
            <a:ext cx="1520211" cy="4673600"/>
          </a:xfrm>
          <a:prstGeom prst="upArrow">
            <a:avLst/>
          </a:prstGeom>
          <a:solidFill>
            <a:schemeClr val="accent1"/>
          </a:solidFill>
          <a:ln w="12700" cap="flat" cmpd="sng" algn="ctr">
            <a:noFill/>
            <a:prstDash val="solid"/>
            <a:miter lim="800000"/>
          </a:ln>
          <a:effectLst/>
          <a:scene3d>
            <a:camera prst="orthographicFront"/>
            <a:lightRig rig="threePt" dir="t"/>
          </a:scene3d>
          <a:sp3d>
            <a:bevelT prst="angle"/>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6136902-ACFD-488B-BFEB-694FA8BECE2A}"/>
              </a:ext>
            </a:extLst>
          </p:cNvPr>
          <p:cNvSpPr/>
          <p:nvPr/>
        </p:nvSpPr>
        <p:spPr>
          <a:xfrm>
            <a:off x="-300780" y="1752911"/>
            <a:ext cx="4553466" cy="707886"/>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dirty="0">
                <a:effectLst>
                  <a:glow rad="228600">
                    <a:schemeClr val="accent5">
                      <a:satMod val="175000"/>
                      <a:alpha val="40000"/>
                    </a:schemeClr>
                  </a:glow>
                </a:effectLst>
                <a:latin typeface="Times New Roman" panose="02020603050405020304" pitchFamily="18" charset="0"/>
                <a:ea typeface="Calibri" panose="020F0502020204030204" pitchFamily="34" charset="0"/>
              </a:rPr>
              <a:t> </a:t>
            </a:r>
            <a:r>
              <a:rPr lang="en-US" sz="4000" dirty="0">
                <a:effectLst>
                  <a:glow rad="228600">
                    <a:schemeClr val="accent5">
                      <a:satMod val="175000"/>
                      <a:alpha val="40000"/>
                    </a:schemeClr>
                  </a:glow>
                </a:effectLst>
                <a:latin typeface="Times New Roman" panose="02020603050405020304" pitchFamily="18" charset="0"/>
                <a:ea typeface="Calibri" panose="020F0502020204030204" pitchFamily="34" charset="0"/>
              </a:rPr>
              <a:t>No Condemnation</a:t>
            </a:r>
            <a:endParaRPr lang="en-US" sz="4000" dirty="0">
              <a:effectLst>
                <a:glow rad="228600">
                  <a:schemeClr val="accent5">
                    <a:satMod val="175000"/>
                    <a:alpha val="40000"/>
                  </a:schemeClr>
                </a:glow>
              </a:effectLst>
            </a:endParaRPr>
          </a:p>
        </p:txBody>
      </p:sp>
      <p:sp>
        <p:nvSpPr>
          <p:cNvPr id="8" name="Rectangle 7">
            <a:extLst>
              <a:ext uri="{FF2B5EF4-FFF2-40B4-BE49-F238E27FC236}">
                <a16:creationId xmlns:a16="http://schemas.microsoft.com/office/drawing/2014/main" id="{BD84F3B5-7773-4204-B05E-41080A11FBEE}"/>
              </a:ext>
            </a:extLst>
          </p:cNvPr>
          <p:cNvSpPr/>
          <p:nvPr/>
        </p:nvSpPr>
        <p:spPr>
          <a:xfrm>
            <a:off x="5713568" y="5193627"/>
            <a:ext cx="6473247" cy="584775"/>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none">
            <a:spAutoFit/>
          </a:bodyPr>
          <a:lstStyle/>
          <a:p>
            <a:r>
              <a:rPr lang="en-US" sz="3200" b="1" dirty="0">
                <a:latin typeface="Tempus Sans ITC" panose="04020404030D07020202" pitchFamily="82" charset="0"/>
                <a:ea typeface="Calibri" panose="020F0502020204030204" pitchFamily="34" charset="0"/>
              </a:rPr>
              <a:t>3 linking words: “likewise, now, also”</a:t>
            </a:r>
            <a:endParaRPr lang="en-US" sz="3200" b="1" dirty="0">
              <a:latin typeface="Tempus Sans ITC" panose="04020404030D07020202" pitchFamily="82" charset="0"/>
            </a:endParaRPr>
          </a:p>
        </p:txBody>
      </p:sp>
    </p:spTree>
    <p:extLst>
      <p:ext uri="{BB962C8B-B14F-4D97-AF65-F5344CB8AC3E}">
        <p14:creationId xmlns:p14="http://schemas.microsoft.com/office/powerpoint/2010/main" val="418178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unset in the background&#10;&#10;Description automatically generated">
            <a:extLst>
              <a:ext uri="{FF2B5EF4-FFF2-40B4-BE49-F238E27FC236}">
                <a16:creationId xmlns:a16="http://schemas.microsoft.com/office/drawing/2014/main" id="{471D7D48-8E87-4D8B-98A0-6B6CF99583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6366933" cy="3581400"/>
          </a:xfrm>
          <a:prstGeom prst="rect">
            <a:avLst/>
          </a:prstGeom>
        </p:spPr>
      </p:pic>
      <p:pic>
        <p:nvPicPr>
          <p:cNvPr id="5" name="Picture 4" descr="A picture containing person, road, building, outdoor&#10;&#10;Description automatically generated">
            <a:extLst>
              <a:ext uri="{FF2B5EF4-FFF2-40B4-BE49-F238E27FC236}">
                <a16:creationId xmlns:a16="http://schemas.microsoft.com/office/drawing/2014/main" id="{33730A6C-557E-444D-AC75-BCAD2DAF4D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0929" y="3581400"/>
            <a:ext cx="5851072" cy="3276600"/>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6" name="Rectangle 5">
            <a:extLst>
              <a:ext uri="{FF2B5EF4-FFF2-40B4-BE49-F238E27FC236}">
                <a16:creationId xmlns:a16="http://schemas.microsoft.com/office/drawing/2014/main" id="{4FBDA6E5-3038-49D8-8A20-16498787BA4D}"/>
              </a:ext>
            </a:extLst>
          </p:cNvPr>
          <p:cNvSpPr/>
          <p:nvPr/>
        </p:nvSpPr>
        <p:spPr>
          <a:xfrm>
            <a:off x="-1" y="4109395"/>
            <a:ext cx="6340929" cy="740203"/>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“With, facing, lay hold”</a:t>
            </a:r>
            <a:endPar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25FF6131-50C7-40B0-9509-23D6C6DC02DF}"/>
              </a:ext>
            </a:extLst>
          </p:cNvPr>
          <p:cNvSpPr/>
          <p:nvPr/>
        </p:nvSpPr>
        <p:spPr>
          <a:xfrm>
            <a:off x="-2" y="5395395"/>
            <a:ext cx="6340929" cy="1398844"/>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Comforter, Counselor,</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Helper</a:t>
            </a:r>
          </a:p>
        </p:txBody>
      </p:sp>
      <p:sp>
        <p:nvSpPr>
          <p:cNvPr id="8" name="Rectangle 7">
            <a:extLst>
              <a:ext uri="{FF2B5EF4-FFF2-40B4-BE49-F238E27FC236}">
                <a16:creationId xmlns:a16="http://schemas.microsoft.com/office/drawing/2014/main" id="{79DC55C9-C368-4153-BA8F-2ABE3DBE25D8}"/>
              </a:ext>
            </a:extLst>
          </p:cNvPr>
          <p:cNvSpPr/>
          <p:nvPr/>
        </p:nvSpPr>
        <p:spPr>
          <a:xfrm>
            <a:off x="6340927" y="448167"/>
            <a:ext cx="5825069" cy="740203"/>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Helps by ‘interceding’</a:t>
            </a:r>
            <a:endPar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12363E54-822A-4D00-93E1-CF9E011F6118}"/>
              </a:ext>
            </a:extLst>
          </p:cNvPr>
          <p:cNvSpPr/>
          <p:nvPr/>
        </p:nvSpPr>
        <p:spPr>
          <a:xfrm>
            <a:off x="6366933" y="1636537"/>
            <a:ext cx="5799064" cy="1861022"/>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Tempus Sans ITC" panose="04020404030D07020202" pitchFamily="82" charset="0"/>
              </a:rPr>
              <a:t>Rescue someone in very great danger with no resources of his own</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50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top sign in front of a sunset&#10;&#10;Description automatically generated">
            <a:extLst>
              <a:ext uri="{FF2B5EF4-FFF2-40B4-BE49-F238E27FC236}">
                <a16:creationId xmlns:a16="http://schemas.microsoft.com/office/drawing/2014/main" id="{A4E77AA0-218A-4B31-8127-7478D2667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0"/>
            <a:ext cx="6096000" cy="4572000"/>
          </a:xfrm>
          <a:prstGeom prst="rect">
            <a:avLst/>
          </a:prstGeom>
          <a:ln>
            <a:noFill/>
          </a:ln>
          <a:effectLst>
            <a:softEdge rad="112500"/>
          </a:effectLst>
        </p:spPr>
      </p:pic>
      <p:sp>
        <p:nvSpPr>
          <p:cNvPr id="6" name="Rectangle 5">
            <a:extLst>
              <a:ext uri="{FF2B5EF4-FFF2-40B4-BE49-F238E27FC236}">
                <a16:creationId xmlns:a16="http://schemas.microsoft.com/office/drawing/2014/main" id="{9A9AC70E-05DC-431A-B39C-8B9BD93392D1}"/>
              </a:ext>
            </a:extLst>
          </p:cNvPr>
          <p:cNvSpPr/>
          <p:nvPr/>
        </p:nvSpPr>
        <p:spPr>
          <a:xfrm>
            <a:off x="0" y="242613"/>
            <a:ext cx="6095999" cy="1323439"/>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latin typeface="Tempus Sans ITC" panose="04020404030D07020202" pitchFamily="82" charset="0"/>
                <a:ea typeface="Calibri" panose="020F0502020204030204" pitchFamily="34" charset="0"/>
              </a:rPr>
              <a:t>We neither suffer well nor wait as we should</a:t>
            </a:r>
            <a:endParaRPr lang="en-US" sz="4000" b="1" dirty="0">
              <a:latin typeface="Tempus Sans ITC" panose="04020404030D07020202" pitchFamily="82" charset="0"/>
            </a:endParaRPr>
          </a:p>
        </p:txBody>
      </p:sp>
      <p:sp>
        <p:nvSpPr>
          <p:cNvPr id="7" name="Rectangle 6">
            <a:extLst>
              <a:ext uri="{FF2B5EF4-FFF2-40B4-BE49-F238E27FC236}">
                <a16:creationId xmlns:a16="http://schemas.microsoft.com/office/drawing/2014/main" id="{5FC9C0C3-F92D-4E40-B5ED-C378B5046028}"/>
              </a:ext>
            </a:extLst>
          </p:cNvPr>
          <p:cNvSpPr/>
          <p:nvPr/>
        </p:nvSpPr>
        <p:spPr>
          <a:xfrm>
            <a:off x="-1" y="2459504"/>
            <a:ext cx="6096000" cy="1938992"/>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latin typeface="Tempus Sans ITC" panose="04020404030D07020202" pitchFamily="82" charset="0"/>
                <a:ea typeface="Calibri" panose="020F0502020204030204" pitchFamily="34" charset="0"/>
              </a:rPr>
              <a:t>We need to understand that we can’t live in salvation on our own</a:t>
            </a:r>
            <a:endParaRPr lang="en-US" sz="4000" b="1" dirty="0">
              <a:latin typeface="Tempus Sans ITC" panose="04020404030D07020202" pitchFamily="82" charset="0"/>
            </a:endParaRPr>
          </a:p>
        </p:txBody>
      </p:sp>
      <p:sp>
        <p:nvSpPr>
          <p:cNvPr id="8" name="Rectangle 7">
            <a:extLst>
              <a:ext uri="{FF2B5EF4-FFF2-40B4-BE49-F238E27FC236}">
                <a16:creationId xmlns:a16="http://schemas.microsoft.com/office/drawing/2014/main" id="{69651890-CC6D-4557-80AA-A61D2ADB2D8B}"/>
              </a:ext>
            </a:extLst>
          </p:cNvPr>
          <p:cNvSpPr/>
          <p:nvPr/>
        </p:nvSpPr>
        <p:spPr>
          <a:xfrm>
            <a:off x="0" y="5291948"/>
            <a:ext cx="12192000" cy="740203"/>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We know not </a:t>
            </a: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what</a:t>
            </a:r>
            <a:r>
              <a:rPr lang="en-US" sz="4000" b="1" dirty="0">
                <a:latin typeface="Tempus Sans ITC" panose="04020404030D07020202" pitchFamily="82" charset="0"/>
                <a:ea typeface="Calibri" panose="020F0502020204030204" pitchFamily="34" charset="0"/>
                <a:cs typeface="Times New Roman" panose="02020603050405020304" pitchFamily="18" charset="0"/>
              </a:rPr>
              <a:t> we ought to pray for</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669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at, water, looking, sitting&#10;&#10;Description automatically generated">
            <a:extLst>
              <a:ext uri="{FF2B5EF4-FFF2-40B4-BE49-F238E27FC236}">
                <a16:creationId xmlns:a16="http://schemas.microsoft.com/office/drawing/2014/main" id="{7A401916-5E9C-451D-A5F6-1B9C947465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2250" y="1644837"/>
            <a:ext cx="6667500" cy="2505075"/>
          </a:xfrm>
          <a:prstGeom prst="rect">
            <a:avLst/>
          </a:prstGeom>
          <a:ln>
            <a:noFill/>
          </a:ln>
          <a:effectLst>
            <a:softEdge rad="112500"/>
          </a:effectLst>
        </p:spPr>
      </p:pic>
      <p:sp>
        <p:nvSpPr>
          <p:cNvPr id="4" name="Rectangle 3">
            <a:extLst>
              <a:ext uri="{FF2B5EF4-FFF2-40B4-BE49-F238E27FC236}">
                <a16:creationId xmlns:a16="http://schemas.microsoft.com/office/drawing/2014/main" id="{641489A1-D968-499F-9A24-743E5C752755}"/>
              </a:ext>
            </a:extLst>
          </p:cNvPr>
          <p:cNvSpPr/>
          <p:nvPr/>
        </p:nvSpPr>
        <p:spPr>
          <a:xfrm>
            <a:off x="0" y="194370"/>
            <a:ext cx="12192000" cy="1268232"/>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God of compassion 2 Cor. 1:3 </a:t>
            </a:r>
          </a:p>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a deep feeling about someone’s difficulties or misfortunes.</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A757E08-B82D-4E76-9C2E-6118B74DAEFB}"/>
              </a:ext>
            </a:extLst>
          </p:cNvPr>
          <p:cNvSpPr/>
          <p:nvPr/>
        </p:nvSpPr>
        <p:spPr>
          <a:xfrm>
            <a:off x="0" y="3474471"/>
            <a:ext cx="12192000" cy="675441"/>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600" b="1" dirty="0">
                <a:effectLst>
                  <a:glow rad="139700">
                    <a:schemeClr val="accent4">
                      <a:satMod val="175000"/>
                      <a:alpha val="40000"/>
                    </a:schemeClr>
                  </a:glow>
                </a:effectLst>
                <a:latin typeface="Ink Free" panose="03080402000500000000" pitchFamily="66" charset="0"/>
                <a:ea typeface="Calibri" panose="020F0502020204030204" pitchFamily="34" charset="0"/>
                <a:cs typeface="Times New Roman" panose="02020603050405020304" pitchFamily="18" charset="0"/>
              </a:rPr>
              <a:t>The Spirit Groans</a:t>
            </a:r>
          </a:p>
        </p:txBody>
      </p:sp>
      <p:sp>
        <p:nvSpPr>
          <p:cNvPr id="6" name="Rectangle 5">
            <a:extLst>
              <a:ext uri="{FF2B5EF4-FFF2-40B4-BE49-F238E27FC236}">
                <a16:creationId xmlns:a16="http://schemas.microsoft.com/office/drawing/2014/main" id="{094A5288-250F-4F36-A72B-DD531A5B75E4}"/>
              </a:ext>
            </a:extLst>
          </p:cNvPr>
          <p:cNvSpPr/>
          <p:nvPr/>
        </p:nvSpPr>
        <p:spPr>
          <a:xfrm>
            <a:off x="0" y="4174387"/>
            <a:ext cx="12192000" cy="2554545"/>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200" b="1" dirty="0">
                <a:effectLst>
                  <a:glow rad="139700">
                    <a:schemeClr val="accent5">
                      <a:satMod val="175000"/>
                      <a:alpha val="40000"/>
                    </a:schemeClr>
                  </a:glow>
                </a:effectLst>
                <a:latin typeface="Ink Free" panose="03080402000500000000" pitchFamily="66" charset="0"/>
                <a:ea typeface="Calibri" panose="020F0502020204030204" pitchFamily="34" charset="0"/>
              </a:rPr>
              <a:t>I will tell of the kindnesses of the Lord, the deeds for which he is to be praised according to all the Lord has done for us - …according to his compassion and many kindnesses. In all their distress he too was distressed…In his love and mercy he redeemed them; he lifted them up and carried them all the days of old.</a:t>
            </a:r>
            <a:r>
              <a:rPr lang="en-US" sz="3200" b="1" dirty="0">
                <a:latin typeface="Ink Free" panose="03080402000500000000" pitchFamily="66" charset="0"/>
                <a:ea typeface="Calibri" panose="020F0502020204030204" pitchFamily="34" charset="0"/>
              </a:rPr>
              <a:t> ~ Isaiah 63:7, 9 </a:t>
            </a:r>
            <a:endParaRPr lang="en-US" sz="3200" b="1" dirty="0">
              <a:latin typeface="Ink Free" panose="03080402000500000000" pitchFamily="66" charset="0"/>
            </a:endParaRPr>
          </a:p>
        </p:txBody>
      </p:sp>
    </p:spTree>
    <p:extLst>
      <p:ext uri="{BB962C8B-B14F-4D97-AF65-F5344CB8AC3E}">
        <p14:creationId xmlns:p14="http://schemas.microsoft.com/office/powerpoint/2010/main" val="423892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picture containing person, person, outdoor, glasses&#10;&#10;Description automatically generated">
            <a:extLst>
              <a:ext uri="{FF2B5EF4-FFF2-40B4-BE49-F238E27FC236}">
                <a16:creationId xmlns:a16="http://schemas.microsoft.com/office/drawing/2014/main" id="{1E7433D5-6E2C-48D6-8BB6-1A93DC89A8A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b="3680"/>
          <a:stretch/>
        </p:blipFill>
        <p:spPr>
          <a:xfrm>
            <a:off x="4547937" y="-5"/>
            <a:ext cx="7644062" cy="3681406"/>
          </a:xfrm>
          <a:prstGeom prst="rect">
            <a:avLst/>
          </a:prstGeom>
        </p:spPr>
      </p:pic>
      <p:pic>
        <p:nvPicPr>
          <p:cNvPr id="6" name="Picture 5" descr="A person with dark hair and a sunset in the background&#10;&#10;Description automatically generated">
            <a:extLst>
              <a:ext uri="{FF2B5EF4-FFF2-40B4-BE49-F238E27FC236}">
                <a16:creationId xmlns:a16="http://schemas.microsoft.com/office/drawing/2014/main" id="{2E56C036-71CF-475A-A918-9E7D073B66B8}"/>
              </a:ext>
            </a:extLst>
          </p:cNvPr>
          <p:cNvPicPr>
            <a:picLocks noChangeAspect="1"/>
          </p:cNvPicPr>
          <p:nvPr/>
        </p:nvPicPr>
        <p:blipFill rotWithShape="1">
          <a:blip r:embed="rId4">
            <a:extLst>
              <a:ext uri="{28A0092B-C50C-407E-A947-70E740481C1C}">
                <a14:useLocalDpi xmlns:a14="http://schemas.microsoft.com/office/drawing/2010/main" val="0"/>
              </a:ext>
            </a:extLst>
          </a:blip>
          <a:srcRect t="20975" r="-1" b="16298"/>
          <a:stretch/>
        </p:blipFill>
        <p:spPr>
          <a:xfrm>
            <a:off x="4547938" y="3681409"/>
            <a:ext cx="7644062" cy="3176595"/>
          </a:xfrm>
          <a:prstGeom prst="rect">
            <a:avLst/>
          </a:prstGeom>
        </p:spPr>
      </p:pic>
      <p:sp>
        <p:nvSpPr>
          <p:cNvPr id="13" name="Rectangle 12">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7AED7A0-479D-4759-82AA-6F62DEEA33CF}"/>
              </a:ext>
            </a:extLst>
          </p:cNvPr>
          <p:cNvSpPr txBox="1"/>
          <p:nvPr/>
        </p:nvSpPr>
        <p:spPr>
          <a:xfrm>
            <a:off x="838200" y="1115219"/>
            <a:ext cx="5395912" cy="2387600"/>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000" b="1" kern="1200">
                <a:solidFill>
                  <a:schemeClr val="bg1"/>
                </a:solidFill>
                <a:latin typeface="+mj-lt"/>
                <a:ea typeface="+mj-ea"/>
                <a:cs typeface="+mj-cs"/>
              </a:rPr>
              <a:t>What Am I To Pray?</a:t>
            </a:r>
          </a:p>
        </p:txBody>
      </p:sp>
      <p:cxnSp>
        <p:nvCxnSpPr>
          <p:cNvPr id="15" name="Straight Connector 14">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EB378E6-BA66-427A-811F-E1FA32AEF760}"/>
              </a:ext>
            </a:extLst>
          </p:cNvPr>
          <p:cNvSpPr txBox="1"/>
          <p:nvPr/>
        </p:nvSpPr>
        <p:spPr>
          <a:xfrm>
            <a:off x="1061817" y="4615108"/>
            <a:ext cx="4016619" cy="1938992"/>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solidFill>
                  <a:schemeClr val="bg1"/>
                </a:solidFill>
                <a:latin typeface="Ink Free" panose="03080402000500000000" pitchFamily="66" charset="0"/>
              </a:rPr>
              <a:t>I don’t know…but the Spirit does!</a:t>
            </a:r>
          </a:p>
        </p:txBody>
      </p:sp>
    </p:spTree>
    <p:extLst>
      <p:ext uri="{BB962C8B-B14F-4D97-AF65-F5344CB8AC3E}">
        <p14:creationId xmlns:p14="http://schemas.microsoft.com/office/powerpoint/2010/main" val="4242414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180A96-8FBA-4EC8-BFE2-722BBCF5401C}"/>
              </a:ext>
            </a:extLst>
          </p:cNvPr>
          <p:cNvSpPr/>
          <p:nvPr/>
        </p:nvSpPr>
        <p:spPr>
          <a:xfrm>
            <a:off x="0" y="160126"/>
            <a:ext cx="12192000" cy="6624891"/>
          </a:xfrm>
          <a:prstGeom prst="rect">
            <a:avLst/>
          </a:prstGeom>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Also, in the same way that hope keeps us going in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the middle of suffering, the Spirit is right by our side, grabbing hold of our burden with gusto and with just the right type of help we need.  For we are frail.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In our human handicap we don’t know what is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necessary and thus we don’t know what we are to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pray for. Enter the Spirit Himself!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For our own benefit he hovers over us and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with sighs and groans inexpressible aligns our prayers.</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367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673</Words>
  <Application>Microsoft Office PowerPoint</Application>
  <PresentationFormat>Widescreen</PresentationFormat>
  <Paragraphs>48</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Ink Free</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AV Team</cp:lastModifiedBy>
  <cp:revision>4</cp:revision>
  <cp:lastPrinted>2020-11-29T14:17:18Z</cp:lastPrinted>
  <dcterms:created xsi:type="dcterms:W3CDTF">2020-11-29T02:29:14Z</dcterms:created>
  <dcterms:modified xsi:type="dcterms:W3CDTF">2020-11-29T14:18:03Z</dcterms:modified>
</cp:coreProperties>
</file>