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5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BEE94B-8CD7-49F0-9716-4AD162B6E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30D67D-3AC4-4D3D-A463-FCF49095C4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1DC6BA-EB3D-44BA-A41D-2386B1203165}" type="datetimeFigureOut">
              <a:rPr lang="en-US" smtClean="0"/>
              <a:t>11/15/2020</a:t>
            </a:fld>
            <a:endParaRPr lang="en-US"/>
          </a:p>
        </p:txBody>
      </p:sp>
      <p:sp>
        <p:nvSpPr>
          <p:cNvPr id="4" name="Footer Placeholder 3">
            <a:extLst>
              <a:ext uri="{FF2B5EF4-FFF2-40B4-BE49-F238E27FC236}">
                <a16:creationId xmlns:a16="http://schemas.microsoft.com/office/drawing/2014/main" id="{99A3A320-98F6-4948-AB3C-92071E9C3E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D4807577-F534-4795-9155-2C851EA8EA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28F7F1-491B-49E3-9E5A-637B8B2B6D40}" type="slidenum">
              <a:rPr lang="en-US" smtClean="0"/>
              <a:t>‹#›</a:t>
            </a:fld>
            <a:endParaRPr lang="en-US"/>
          </a:p>
        </p:txBody>
      </p:sp>
      <p:sp>
        <p:nvSpPr>
          <p:cNvPr id="6" name="TextBox 5" descr="Box1">
            <a:extLst>
              <a:ext uri="{FF2B5EF4-FFF2-40B4-BE49-F238E27FC236}">
                <a16:creationId xmlns:a16="http://schemas.microsoft.com/office/drawing/2014/main" id="{49A7575E-A59C-48C3-9463-CB7C818D287E}"/>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8D47D276-9A40-4ABE-B21A-D4494CB7089E}"/>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5E8C08E2-D94D-4C2C-BC3B-A3CB17E59F07}"/>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15AAA437-422D-47D5-8B0A-ED735E893CD9}"/>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B666E352-3512-48B3-94E1-A2252900647D}"/>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148BD8E8-5CBD-480E-B9DF-6FED206C7FAC}"/>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06F03899-CA96-4D26-8E5B-679585752706}"/>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7152480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F87EA-D0FE-4E39-A5D6-E820136F4338}" type="datetimeFigureOut">
              <a:rPr lang="en-US" smtClean="0"/>
              <a:t>11/15/2020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E951B-D1BE-4988-9377-12B92B8DF211}" type="slidenum">
              <a:rPr lang="en-US" smtClean="0"/>
              <a:t>‹#›</a:t>
            </a:fld>
            <a:endParaRPr lang="en-US"/>
          </a:p>
        </p:txBody>
      </p:sp>
    </p:spTree>
    <p:extLst>
      <p:ext uri="{BB962C8B-B14F-4D97-AF65-F5344CB8AC3E}">
        <p14:creationId xmlns:p14="http://schemas.microsoft.com/office/powerpoint/2010/main" val="354515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a:t>
            </a:fld>
            <a:endParaRPr lang="en-US"/>
          </a:p>
        </p:txBody>
      </p:sp>
    </p:spTree>
    <p:extLst>
      <p:ext uri="{BB962C8B-B14F-4D97-AF65-F5344CB8AC3E}">
        <p14:creationId xmlns:p14="http://schemas.microsoft.com/office/powerpoint/2010/main" val="234857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10</a:t>
            </a:fld>
            <a:endParaRPr lang="en-US"/>
          </a:p>
        </p:txBody>
      </p:sp>
    </p:spTree>
    <p:extLst>
      <p:ext uri="{BB962C8B-B14F-4D97-AF65-F5344CB8AC3E}">
        <p14:creationId xmlns:p14="http://schemas.microsoft.com/office/powerpoint/2010/main" val="195274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11</a:t>
            </a:fld>
            <a:endParaRPr lang="en-US"/>
          </a:p>
        </p:txBody>
      </p:sp>
    </p:spTree>
    <p:extLst>
      <p:ext uri="{BB962C8B-B14F-4D97-AF65-F5344CB8AC3E}">
        <p14:creationId xmlns:p14="http://schemas.microsoft.com/office/powerpoint/2010/main" val="89354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12</a:t>
            </a:fld>
            <a:endParaRPr lang="en-US"/>
          </a:p>
        </p:txBody>
      </p:sp>
    </p:spTree>
    <p:extLst>
      <p:ext uri="{BB962C8B-B14F-4D97-AF65-F5344CB8AC3E}">
        <p14:creationId xmlns:p14="http://schemas.microsoft.com/office/powerpoint/2010/main" val="237339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13</a:t>
            </a:fld>
            <a:endParaRPr lang="en-US"/>
          </a:p>
        </p:txBody>
      </p:sp>
    </p:spTree>
    <p:extLst>
      <p:ext uri="{BB962C8B-B14F-4D97-AF65-F5344CB8AC3E}">
        <p14:creationId xmlns:p14="http://schemas.microsoft.com/office/powerpoint/2010/main" val="87194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14</a:t>
            </a:fld>
            <a:endParaRPr lang="en-US"/>
          </a:p>
        </p:txBody>
      </p:sp>
    </p:spTree>
    <p:extLst>
      <p:ext uri="{BB962C8B-B14F-4D97-AF65-F5344CB8AC3E}">
        <p14:creationId xmlns:p14="http://schemas.microsoft.com/office/powerpoint/2010/main" val="21042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15</a:t>
            </a:fld>
            <a:endParaRPr lang="en-US"/>
          </a:p>
        </p:txBody>
      </p:sp>
    </p:spTree>
    <p:extLst>
      <p:ext uri="{BB962C8B-B14F-4D97-AF65-F5344CB8AC3E}">
        <p14:creationId xmlns:p14="http://schemas.microsoft.com/office/powerpoint/2010/main" val="241586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16</a:t>
            </a:fld>
            <a:endParaRPr lang="en-US"/>
          </a:p>
        </p:txBody>
      </p:sp>
    </p:spTree>
    <p:extLst>
      <p:ext uri="{BB962C8B-B14F-4D97-AF65-F5344CB8AC3E}">
        <p14:creationId xmlns:p14="http://schemas.microsoft.com/office/powerpoint/2010/main" val="94671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17</a:t>
            </a:fld>
            <a:endParaRPr lang="en-US"/>
          </a:p>
        </p:txBody>
      </p:sp>
    </p:spTree>
    <p:extLst>
      <p:ext uri="{BB962C8B-B14F-4D97-AF65-F5344CB8AC3E}">
        <p14:creationId xmlns:p14="http://schemas.microsoft.com/office/powerpoint/2010/main" val="2300979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18</a:t>
            </a:fld>
            <a:endParaRPr lang="en-US"/>
          </a:p>
        </p:txBody>
      </p:sp>
    </p:spTree>
    <p:extLst>
      <p:ext uri="{BB962C8B-B14F-4D97-AF65-F5344CB8AC3E}">
        <p14:creationId xmlns:p14="http://schemas.microsoft.com/office/powerpoint/2010/main" val="760765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19</a:t>
            </a:fld>
            <a:endParaRPr lang="en-US"/>
          </a:p>
        </p:txBody>
      </p:sp>
    </p:spTree>
    <p:extLst>
      <p:ext uri="{BB962C8B-B14F-4D97-AF65-F5344CB8AC3E}">
        <p14:creationId xmlns:p14="http://schemas.microsoft.com/office/powerpoint/2010/main" val="191429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2</a:t>
            </a:fld>
            <a:endParaRPr lang="en-US"/>
          </a:p>
        </p:txBody>
      </p:sp>
    </p:spTree>
    <p:extLst>
      <p:ext uri="{BB962C8B-B14F-4D97-AF65-F5344CB8AC3E}">
        <p14:creationId xmlns:p14="http://schemas.microsoft.com/office/powerpoint/2010/main" val="62654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20</a:t>
            </a:fld>
            <a:endParaRPr lang="en-US"/>
          </a:p>
        </p:txBody>
      </p:sp>
    </p:spTree>
    <p:extLst>
      <p:ext uri="{BB962C8B-B14F-4D97-AF65-F5344CB8AC3E}">
        <p14:creationId xmlns:p14="http://schemas.microsoft.com/office/powerpoint/2010/main" val="107423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21</a:t>
            </a:fld>
            <a:endParaRPr lang="en-US"/>
          </a:p>
        </p:txBody>
      </p:sp>
    </p:spTree>
    <p:extLst>
      <p:ext uri="{BB962C8B-B14F-4D97-AF65-F5344CB8AC3E}">
        <p14:creationId xmlns:p14="http://schemas.microsoft.com/office/powerpoint/2010/main" val="429322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22</a:t>
            </a:fld>
            <a:endParaRPr lang="en-US"/>
          </a:p>
        </p:txBody>
      </p:sp>
    </p:spTree>
    <p:extLst>
      <p:ext uri="{BB962C8B-B14F-4D97-AF65-F5344CB8AC3E}">
        <p14:creationId xmlns:p14="http://schemas.microsoft.com/office/powerpoint/2010/main" val="339123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3</a:t>
            </a:fld>
            <a:endParaRPr lang="en-US"/>
          </a:p>
        </p:txBody>
      </p:sp>
    </p:spTree>
    <p:extLst>
      <p:ext uri="{BB962C8B-B14F-4D97-AF65-F5344CB8AC3E}">
        <p14:creationId xmlns:p14="http://schemas.microsoft.com/office/powerpoint/2010/main" val="81661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4</a:t>
            </a:fld>
            <a:endParaRPr lang="en-US"/>
          </a:p>
        </p:txBody>
      </p:sp>
    </p:spTree>
    <p:extLst>
      <p:ext uri="{BB962C8B-B14F-4D97-AF65-F5344CB8AC3E}">
        <p14:creationId xmlns:p14="http://schemas.microsoft.com/office/powerpoint/2010/main" val="42482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5</a:t>
            </a:fld>
            <a:endParaRPr lang="en-US"/>
          </a:p>
        </p:txBody>
      </p:sp>
    </p:spTree>
    <p:extLst>
      <p:ext uri="{BB962C8B-B14F-4D97-AF65-F5344CB8AC3E}">
        <p14:creationId xmlns:p14="http://schemas.microsoft.com/office/powerpoint/2010/main" val="120187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6</a:t>
            </a:fld>
            <a:endParaRPr lang="en-US"/>
          </a:p>
        </p:txBody>
      </p:sp>
    </p:spTree>
    <p:extLst>
      <p:ext uri="{BB962C8B-B14F-4D97-AF65-F5344CB8AC3E}">
        <p14:creationId xmlns:p14="http://schemas.microsoft.com/office/powerpoint/2010/main" val="241683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7</a:t>
            </a:fld>
            <a:endParaRPr lang="en-US"/>
          </a:p>
        </p:txBody>
      </p:sp>
    </p:spTree>
    <p:extLst>
      <p:ext uri="{BB962C8B-B14F-4D97-AF65-F5344CB8AC3E}">
        <p14:creationId xmlns:p14="http://schemas.microsoft.com/office/powerpoint/2010/main" val="131693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8</a:t>
            </a:fld>
            <a:endParaRPr lang="en-US"/>
          </a:p>
        </p:txBody>
      </p:sp>
    </p:spTree>
    <p:extLst>
      <p:ext uri="{BB962C8B-B14F-4D97-AF65-F5344CB8AC3E}">
        <p14:creationId xmlns:p14="http://schemas.microsoft.com/office/powerpoint/2010/main" val="108446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2E951B-D1BE-4988-9377-12B92B8DF211}" type="slidenum">
              <a:rPr lang="en-US" smtClean="0"/>
              <a:t>9</a:t>
            </a:fld>
            <a:endParaRPr lang="en-US"/>
          </a:p>
        </p:txBody>
      </p:sp>
    </p:spTree>
    <p:extLst>
      <p:ext uri="{BB962C8B-B14F-4D97-AF65-F5344CB8AC3E}">
        <p14:creationId xmlns:p14="http://schemas.microsoft.com/office/powerpoint/2010/main" val="317407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977279-A2BC-487C-9CC1-C623D95E775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287309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77279-A2BC-487C-9CC1-C623D95E775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500827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77279-A2BC-487C-9CC1-C623D95E775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98294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77279-A2BC-487C-9CC1-C623D95E775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1637217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77279-A2BC-487C-9CC1-C623D95E775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2067155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977279-A2BC-487C-9CC1-C623D95E775D}"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192306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977279-A2BC-487C-9CC1-C623D95E775D}"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486688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977279-A2BC-487C-9CC1-C623D95E775D}"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3269497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77279-A2BC-487C-9CC1-C623D95E775D}"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3639550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77279-A2BC-487C-9CC1-C623D95E775D}"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2477808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77279-A2BC-487C-9CC1-C623D95E775D}"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B45D2-CAA3-4AF1-9FA9-935AFC8DB98B}" type="slidenum">
              <a:rPr lang="en-US" smtClean="0"/>
              <a:t>‹#›</a:t>
            </a:fld>
            <a:endParaRPr lang="en-US"/>
          </a:p>
        </p:txBody>
      </p:sp>
    </p:spTree>
    <p:extLst>
      <p:ext uri="{BB962C8B-B14F-4D97-AF65-F5344CB8AC3E}">
        <p14:creationId xmlns:p14="http://schemas.microsoft.com/office/powerpoint/2010/main" val="2514136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77279-A2BC-487C-9CC1-C623D95E775D}"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B45D2-CAA3-4AF1-9FA9-935AFC8DB98B}" type="slidenum">
              <a:rPr lang="en-US" smtClean="0"/>
              <a:t>‹#›</a:t>
            </a:fld>
            <a:endParaRPr lang="en-US"/>
          </a:p>
        </p:txBody>
      </p:sp>
    </p:spTree>
    <p:extLst>
      <p:ext uri="{BB962C8B-B14F-4D97-AF65-F5344CB8AC3E}">
        <p14:creationId xmlns:p14="http://schemas.microsoft.com/office/powerpoint/2010/main" val="42160768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10;&#10;Description automatically generated">
            <a:extLst>
              <a:ext uri="{FF2B5EF4-FFF2-40B4-BE49-F238E27FC236}">
                <a16:creationId xmlns:a16="http://schemas.microsoft.com/office/drawing/2014/main" id="{B169EA6B-58AA-4BCD-B426-38D2EFE5526D}"/>
              </a:ext>
            </a:extLst>
          </p:cNvPr>
          <p:cNvPicPr>
            <a:picLocks noChangeAspect="1"/>
          </p:cNvPicPr>
          <p:nvPr/>
        </p:nvPicPr>
        <p:blipFill rotWithShape="1">
          <a:blip r:embed="rId3">
            <a:extLst>
              <a:ext uri="{28A0092B-C50C-407E-A947-70E740481C1C}">
                <a14:useLocalDpi xmlns:a14="http://schemas.microsoft.com/office/drawing/2010/main" val="0"/>
              </a:ext>
            </a:extLst>
          </a:blip>
          <a:srcRect r="17837" b="1"/>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ln>
            <a:noFill/>
          </a:ln>
          <a:effectLst>
            <a:softEdge rad="112500"/>
          </a:effectLst>
        </p:spPr>
      </p:pic>
      <p:sp>
        <p:nvSpPr>
          <p:cNvPr id="6" name="Rectangle 5">
            <a:extLst>
              <a:ext uri="{FF2B5EF4-FFF2-40B4-BE49-F238E27FC236}">
                <a16:creationId xmlns:a16="http://schemas.microsoft.com/office/drawing/2014/main" id="{362E830F-9073-4224-9E4C-73B944B9FDBF}"/>
              </a:ext>
            </a:extLst>
          </p:cNvPr>
          <p:cNvSpPr/>
          <p:nvPr/>
        </p:nvSpPr>
        <p:spPr>
          <a:xfrm>
            <a:off x="126610" y="1160197"/>
            <a:ext cx="3277772" cy="4031168"/>
          </a:xfrm>
          <a:prstGeom prst="rect">
            <a:avLst/>
          </a:prstGeom>
        </p:spPr>
        <p:txBody>
          <a:bodyPr wrap="square">
            <a:spAutoFit/>
          </a:bodyPr>
          <a:lstStyle/>
          <a:p>
            <a:pPr algn="ctr">
              <a:lnSpc>
                <a:spcPct val="107000"/>
              </a:lnSpc>
            </a:pPr>
            <a:r>
              <a:rPr lang="en-US" sz="4800" b="1" dirty="0">
                <a:effectLst>
                  <a:glow rad="139700">
                    <a:schemeClr val="accent5">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The suffering and glory </a:t>
            </a:r>
          </a:p>
          <a:p>
            <a:pPr algn="ctr">
              <a:lnSpc>
                <a:spcPct val="107000"/>
              </a:lnSpc>
            </a:pPr>
            <a:r>
              <a:rPr lang="en-US" sz="4800" b="1" dirty="0">
                <a:effectLst>
                  <a:glow rad="139700">
                    <a:schemeClr val="accent5">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of the Creation</a:t>
            </a:r>
          </a:p>
        </p:txBody>
      </p:sp>
      <p:sp>
        <p:nvSpPr>
          <p:cNvPr id="7" name="Rectangle 6">
            <a:extLst>
              <a:ext uri="{FF2B5EF4-FFF2-40B4-BE49-F238E27FC236}">
                <a16:creationId xmlns:a16="http://schemas.microsoft.com/office/drawing/2014/main" id="{771EBCDC-91ED-46B5-A9D1-AFAB2DD79430}"/>
              </a:ext>
            </a:extLst>
          </p:cNvPr>
          <p:cNvSpPr/>
          <p:nvPr/>
        </p:nvSpPr>
        <p:spPr>
          <a:xfrm>
            <a:off x="126611" y="5805697"/>
            <a:ext cx="2983164" cy="545855"/>
          </a:xfrm>
          <a:prstGeom prst="rect">
            <a:avLst/>
          </a:prstGeom>
        </p:spPr>
        <p:txBody>
          <a:bodyPr wrap="square">
            <a:spAutoFit/>
          </a:bodyPr>
          <a:lstStyle/>
          <a:p>
            <a:pPr algn="ctr">
              <a:lnSpc>
                <a:spcPct val="107000"/>
              </a:lnSpc>
            </a:pPr>
            <a:r>
              <a:rPr lang="en-US" sz="2800" b="1" dirty="0">
                <a:effectLst>
                  <a:glow rad="139700">
                    <a:schemeClr val="accent4">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Romans 8:19-21</a:t>
            </a:r>
          </a:p>
        </p:txBody>
      </p:sp>
    </p:spTree>
    <p:extLst>
      <p:ext uri="{BB962C8B-B14F-4D97-AF65-F5344CB8AC3E}">
        <p14:creationId xmlns:p14="http://schemas.microsoft.com/office/powerpoint/2010/main" val="3398904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5C275-EFD1-4B43-ACA6-62DC810B3510}"/>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8F9B2548-3619-4703-9608-9BDE8BC879E0}"/>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A75EBC01-F217-4483-A40F-903C759FBDD2}"/>
              </a:ext>
            </a:extLst>
          </p:cNvPr>
          <p:cNvSpPr/>
          <p:nvPr/>
        </p:nvSpPr>
        <p:spPr>
          <a:xfrm>
            <a:off x="2672867" y="304186"/>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ACE8C992-8636-440C-9CC3-6290BDC92D76}"/>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650F3-6E8B-4FBD-985A-13B7EECC0AC4}"/>
              </a:ext>
            </a:extLst>
          </p:cNvPr>
          <p:cNvSpPr/>
          <p:nvPr/>
        </p:nvSpPr>
        <p:spPr>
          <a:xfrm>
            <a:off x="2672868" y="1582202"/>
            <a:ext cx="9378456" cy="2985433"/>
          </a:xfrm>
          <a:prstGeom prst="rect">
            <a:avLst/>
          </a:prstGeom>
        </p:spPr>
        <p:txBody>
          <a:bodyPr wrap="square">
            <a:spAutoFit/>
          </a:bodyPr>
          <a:lstStyle/>
          <a:p>
            <a:pPr algn="ctr"/>
            <a:r>
              <a:rPr lang="en-US" sz="4000" b="1" dirty="0">
                <a:latin typeface="Ink Free" panose="03080402000500000000" pitchFamily="66" charset="0"/>
                <a:ea typeface="Calibri" panose="020F0502020204030204" pitchFamily="34" charset="0"/>
              </a:rPr>
              <a:t>Moreover we affirm if Christ is in you, the physical body is dead, wearing out, because of sin. However, for our spirit, Life!... on account of righteousness </a:t>
            </a:r>
          </a:p>
          <a:p>
            <a:pPr algn="ctr"/>
            <a:r>
              <a:rPr lang="en-US" sz="2800" b="1" dirty="0">
                <a:solidFill>
                  <a:srgbClr val="FFC000"/>
                </a:solidFill>
                <a:latin typeface="Ink Free" panose="03080402000500000000" pitchFamily="66" charset="0"/>
                <a:ea typeface="Calibri" panose="020F0502020204030204" pitchFamily="34" charset="0"/>
              </a:rPr>
              <a:t>v.10</a:t>
            </a:r>
          </a:p>
        </p:txBody>
      </p:sp>
      <p:cxnSp>
        <p:nvCxnSpPr>
          <p:cNvPr id="7" name="Straight Connector 6">
            <a:extLst>
              <a:ext uri="{FF2B5EF4-FFF2-40B4-BE49-F238E27FC236}">
                <a16:creationId xmlns:a16="http://schemas.microsoft.com/office/drawing/2014/main" id="{7377CD4D-9D83-4938-A196-64AC3FB0210D}"/>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96792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47E8FF-F4A1-42CC-BF8E-4B5604E7E604}"/>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B56002E8-8206-4501-A7B9-5E42EC74E59B}"/>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6830ED54-42EB-479F-9EF9-C0D67554A119}"/>
              </a:ext>
            </a:extLst>
          </p:cNvPr>
          <p:cNvSpPr/>
          <p:nvPr/>
        </p:nvSpPr>
        <p:spPr>
          <a:xfrm>
            <a:off x="2672867" y="304186"/>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C9DF7E1F-1C73-4549-9851-428CDB6A3426}"/>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F387CF-0E7B-4FA0-BD03-79493E58CC2B}"/>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53DE3B6C-BF29-4B30-B03F-13CFB47ABAD0}"/>
              </a:ext>
            </a:extLst>
          </p:cNvPr>
          <p:cNvSpPr/>
          <p:nvPr/>
        </p:nvSpPr>
        <p:spPr>
          <a:xfrm>
            <a:off x="2689211" y="1245381"/>
            <a:ext cx="9378456" cy="4927375"/>
          </a:xfrm>
          <a:prstGeom prst="rect">
            <a:avLst/>
          </a:prstGeom>
        </p:spPr>
        <p:txBody>
          <a:bodyPr wrap="square">
            <a:spAutoFit/>
          </a:bodyPr>
          <a:lstStyle/>
          <a:p>
            <a:pPr algn="ctr"/>
            <a:r>
              <a:rPr lang="en-US" sz="3600" b="1" dirty="0">
                <a:latin typeface="Ink Free" panose="03080402000500000000" pitchFamily="66" charset="0"/>
              </a:rPr>
              <a:t>On top of all this, if the Spirit who raised Jesus from death has made his home in you, he who raised Christ Jesus from his grave will one day infuse Life in your mortal body because his Spirit is currently inhabiting you!  </a:t>
            </a:r>
            <a:r>
              <a:rPr lang="en-US" sz="2800" b="1" dirty="0">
                <a:solidFill>
                  <a:srgbClr val="FFC000"/>
                </a:solidFill>
                <a:latin typeface="Ink Free" panose="03080402000500000000" pitchFamily="66" charset="0"/>
              </a:rPr>
              <a:t>v. 11</a:t>
            </a:r>
          </a:p>
          <a:p>
            <a:pPr algn="ct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algn="ctr">
              <a:lnSpc>
                <a:spcPct val="107000"/>
              </a:lnSpc>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600" b="1" dirty="0">
                <a:latin typeface="Ink Free" panose="03080402000500000000" pitchFamily="66" charset="0"/>
                <a:ea typeface="Calibri" panose="020F0502020204030204" pitchFamily="34" charset="0"/>
                <a:cs typeface="Times New Roman" panose="02020603050405020304" pitchFamily="18" charset="0"/>
              </a:rPr>
              <a:t>So then, we are in debt!  We don’t owe our Selfish and Self-centered Self a nickel. We don’t deserve or owe anything to Me!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V.12 </a:t>
            </a:r>
          </a:p>
        </p:txBody>
      </p:sp>
    </p:spTree>
    <p:extLst>
      <p:ext uri="{BB962C8B-B14F-4D97-AF65-F5344CB8AC3E}">
        <p14:creationId xmlns:p14="http://schemas.microsoft.com/office/powerpoint/2010/main" val="1884002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DBC53-2FE7-4D35-9E45-88E223F86FD8}"/>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870AA7A1-396B-44DF-9F6C-BFAE44BDCB05}"/>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BB0C5DE5-7AC6-42FC-8EB7-19A04F018930}"/>
              </a:ext>
            </a:extLst>
          </p:cNvPr>
          <p:cNvSpPr/>
          <p:nvPr/>
        </p:nvSpPr>
        <p:spPr>
          <a:xfrm>
            <a:off x="2672867" y="304186"/>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0CBAA406-5C99-472F-A814-6AA4C79D2319}"/>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7E458E-40E8-4C34-8946-F57DC0AA6BBD}"/>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6CA5939F-59D5-4D09-8741-886EE8870ECF}"/>
              </a:ext>
            </a:extLst>
          </p:cNvPr>
          <p:cNvSpPr/>
          <p:nvPr/>
        </p:nvSpPr>
        <p:spPr>
          <a:xfrm>
            <a:off x="2672868" y="1221196"/>
            <a:ext cx="9378456" cy="5584349"/>
          </a:xfrm>
          <a:prstGeom prst="rect">
            <a:avLst/>
          </a:prstGeom>
        </p:spPr>
        <p:txBody>
          <a:bodyPr wrap="square">
            <a:spAutoFit/>
          </a:bodyPr>
          <a:lstStyle/>
          <a:p>
            <a:pPr algn="ctr">
              <a:lnSpc>
                <a:spcPct val="107000"/>
              </a:lnSpc>
            </a:pPr>
            <a:r>
              <a:rPr lang="en-US" sz="3400" b="1" dirty="0">
                <a:latin typeface="Ink Free" panose="03080402000500000000" pitchFamily="66" charset="0"/>
                <a:ea typeface="Calibri" panose="020F0502020204030204" pitchFamily="34" charset="0"/>
                <a:cs typeface="Times New Roman" panose="02020603050405020304" pitchFamily="18" charset="0"/>
              </a:rPr>
              <a:t>For if one lives and exists for Me, then that person is knocking on the door of Death. But the one who is outward focused toward God’s Spirit and his ways are in a constant battle. You continually put up a fight to the death each time Selfish Me raises its head in defiance of God. And this daily battle isn’t through one’s own power, but by the Spirit’s strength in you. By fighting Selfish Me, you will live! </a:t>
            </a:r>
          </a:p>
          <a:p>
            <a:pPr algn="ctr">
              <a:lnSpc>
                <a:spcPct val="107000"/>
              </a:lnSpc>
            </a:pP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 13</a:t>
            </a:r>
            <a:endParaRPr lang="en-US" sz="2800" b="1" dirty="0">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430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34CEF-6A61-4A17-B68F-7CE2486557C6}"/>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82F951AB-3077-4405-A6CA-229D9666069F}"/>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3BAC1F4C-13D4-49AF-B467-BB6B778613DD}"/>
              </a:ext>
            </a:extLst>
          </p:cNvPr>
          <p:cNvSpPr/>
          <p:nvPr/>
        </p:nvSpPr>
        <p:spPr>
          <a:xfrm>
            <a:off x="2672867" y="304186"/>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62A0B2AD-C058-46FC-BF82-44C16E25BA51}"/>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B295BA-AB33-46D6-9E47-8C32FE08A297}"/>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B6112596-92B9-416E-8CEC-3B26E46CF5C6}"/>
              </a:ext>
            </a:extLst>
          </p:cNvPr>
          <p:cNvSpPr/>
          <p:nvPr/>
        </p:nvSpPr>
        <p:spPr>
          <a:xfrm>
            <a:off x="2601388" y="1221196"/>
            <a:ext cx="9394800" cy="5353132"/>
          </a:xfrm>
          <a:prstGeom prst="rect">
            <a:avLst/>
          </a:prstGeom>
        </p:spPr>
        <p:txBody>
          <a:bodyPr wrap="square">
            <a:spAutoFit/>
          </a:bodyPr>
          <a:lstStyle/>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For all those who are walking hand in hand with the Spirit, going from one daily fight with Self to the next, ever moving toward Christlikeness – these (and only these) are sons and daughters of God.</a:t>
            </a: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 14 </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Because you are sons and daughters of God, you absolutely did not cling, as you once did, to a disposition of slavish fear.  On the contrary, you embraced the temperament of an adoptive child in which the whole of your being swells up in a cry of joy, “Oh, daddy, Father!”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 15</a:t>
            </a:r>
          </a:p>
        </p:txBody>
      </p:sp>
    </p:spTree>
    <p:extLst>
      <p:ext uri="{BB962C8B-B14F-4D97-AF65-F5344CB8AC3E}">
        <p14:creationId xmlns:p14="http://schemas.microsoft.com/office/powerpoint/2010/main" val="3707295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C07764-D66D-4AE9-989A-963039E26956}"/>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9F53F9A0-6244-45D1-BE51-F6AEAC528A88}"/>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A81F79E1-94FD-4384-8421-C04B4D4ADB7C}"/>
              </a:ext>
            </a:extLst>
          </p:cNvPr>
          <p:cNvSpPr/>
          <p:nvPr/>
        </p:nvSpPr>
        <p:spPr>
          <a:xfrm>
            <a:off x="2672867" y="304186"/>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E64D78F9-8F27-4A6C-89A2-D580C4E4251F}"/>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DA4ED6-5FA1-4247-AD08-A617AB4D244F}"/>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0863A2B6-565E-4AC4-B62E-A8735DD07A82}"/>
              </a:ext>
            </a:extLst>
          </p:cNvPr>
          <p:cNvSpPr/>
          <p:nvPr/>
        </p:nvSpPr>
        <p:spPr>
          <a:xfrm>
            <a:off x="2689211" y="1412939"/>
            <a:ext cx="9378456" cy="5285999"/>
          </a:xfrm>
          <a:prstGeom prst="rect">
            <a:avLst/>
          </a:prstGeom>
        </p:spPr>
        <p:txBody>
          <a:bodyPr wrap="square">
            <a:spAutoFit/>
          </a:bodyPr>
          <a:lstStyle/>
          <a:p>
            <a:pPr algn="ctr">
              <a:lnSpc>
                <a:spcPct val="107000"/>
              </a:lnSpc>
            </a:pPr>
            <a:r>
              <a:rPr lang="en-US" sz="3600" b="1" dirty="0">
                <a:latin typeface="Ink Free" panose="03080402000500000000" pitchFamily="66" charset="0"/>
                <a:ea typeface="Calibri" panose="020F0502020204030204" pitchFamily="34" charset="0"/>
                <a:cs typeface="Times New Roman" panose="02020603050405020304" pitchFamily="18" charset="0"/>
              </a:rPr>
              <a:t>The Holy Spirit himself daily stands as a co-witness with our spirit in the court of heaven and earth declaring: “Children of God!”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 16</a:t>
            </a:r>
          </a:p>
          <a:p>
            <a:pPr algn="ctr">
              <a:lnSpc>
                <a:spcPct val="107000"/>
              </a:lnSpc>
            </a:pPr>
            <a:endPar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endParaRPr>
          </a:p>
          <a:p>
            <a:pPr algn="ctr">
              <a:lnSpc>
                <a:spcPct val="107000"/>
              </a:lnSpc>
            </a:pPr>
            <a:r>
              <a:rPr lang="en-US" sz="3600" b="1" dirty="0">
                <a:latin typeface="Ink Free" panose="03080402000500000000" pitchFamily="66" charset="0"/>
                <a:ea typeface="Calibri" panose="020F0502020204030204" pitchFamily="34" charset="0"/>
                <a:cs typeface="Times New Roman" panose="02020603050405020304" pitchFamily="18" charset="0"/>
              </a:rPr>
              <a:t>Since we are indeed children of God, we have an inheritance – a portion of God himself!  We have a joint inheritance with Christ as we jointly suffer with him to the culminating time of joint glorification with him.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 17</a:t>
            </a:r>
            <a:endPar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6211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48255-CC01-4DE9-B070-A166D91442A2}"/>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C3CA6400-B182-4F21-A3E2-352A5532FD98}"/>
              </a:ext>
            </a:extLst>
          </p:cNvPr>
          <p:cNvSpPr/>
          <p:nvPr/>
        </p:nvSpPr>
        <p:spPr>
          <a:xfrm>
            <a:off x="50807" y="2954019"/>
            <a:ext cx="2393784" cy="1569660"/>
          </a:xfrm>
          <a:prstGeom prst="rect">
            <a:avLst/>
          </a:prstGeom>
          <a:ln w="28575">
            <a:solidFill>
              <a:schemeClr val="accent1">
                <a:lumMod val="60000"/>
                <a:lumOff val="40000"/>
              </a:schemeClr>
            </a:solidFill>
          </a:ln>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58DD39DB-6256-4B1C-9AA5-E6C7A4F65BE1}"/>
              </a:ext>
            </a:extLst>
          </p:cNvPr>
          <p:cNvSpPr/>
          <p:nvPr/>
        </p:nvSpPr>
        <p:spPr>
          <a:xfrm>
            <a:off x="2672867" y="304186"/>
            <a:ext cx="9378457" cy="584775"/>
          </a:xfrm>
          <a:prstGeom prst="rect">
            <a:avLst/>
          </a:prstGeom>
        </p:spPr>
        <p:txBody>
          <a:bodyPr wrap="square">
            <a:spAutoFit/>
          </a:bodyPr>
          <a:lstStyle/>
          <a:p>
            <a:pPr algn="ctr"/>
            <a:r>
              <a:rPr lang="en-US" sz="3200" b="1" dirty="0">
                <a:solidFill>
                  <a:srgbClr val="92D050"/>
                </a:solidFill>
                <a:latin typeface="Tempus Sans ITC" panose="04020404030D07020202" pitchFamily="82" charset="0"/>
                <a:ea typeface="Calibri" panose="020F0502020204030204" pitchFamily="34" charset="0"/>
              </a:rPr>
              <a:t>Glory and Suffering Contrasted </a:t>
            </a:r>
            <a:r>
              <a:rPr lang="en-US" sz="3200" b="1" dirty="0">
                <a:latin typeface="Tempus Sans ITC" panose="04020404030D07020202" pitchFamily="82" charset="0"/>
                <a:ea typeface="Calibri" panose="020F0502020204030204" pitchFamily="34" charset="0"/>
              </a:rPr>
              <a:t>8:18-30</a:t>
            </a:r>
            <a:endParaRPr lang="en-US" sz="3200" dirty="0"/>
          </a:p>
        </p:txBody>
      </p:sp>
      <p:cxnSp>
        <p:nvCxnSpPr>
          <p:cNvPr id="5" name="Straight Connector 4">
            <a:extLst>
              <a:ext uri="{FF2B5EF4-FFF2-40B4-BE49-F238E27FC236}">
                <a16:creationId xmlns:a16="http://schemas.microsoft.com/office/drawing/2014/main" id="{E262B38C-25DB-41D0-8BE2-40D1D9346045}"/>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7CBE77F-1D86-4314-B69F-3CE6B1F19F17}"/>
              </a:ext>
            </a:extLst>
          </p:cNvPr>
          <p:cNvCxnSpPr/>
          <p:nvPr/>
        </p:nvCxnSpPr>
        <p:spPr>
          <a:xfrm>
            <a:off x="6096000" y="1097281"/>
            <a:ext cx="2405576" cy="0"/>
          </a:xfrm>
          <a:prstGeom prst="line">
            <a:avLst/>
          </a:prstGeom>
          <a:ln w="28575"/>
          <a:effectLst>
            <a:glow rad="228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1DD113A2-31B7-4A8D-B85F-C7B71A1ADAD0}"/>
              </a:ext>
            </a:extLst>
          </p:cNvPr>
          <p:cNvSpPr/>
          <p:nvPr/>
        </p:nvSpPr>
        <p:spPr>
          <a:xfrm>
            <a:off x="0" y="4741334"/>
            <a:ext cx="2444587" cy="2339102"/>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The Blessings of Freed People </a:t>
            </a:r>
          </a:p>
          <a:p>
            <a:r>
              <a:rPr lang="en-US" sz="3200" b="1" dirty="0">
                <a:latin typeface="Tempus Sans ITC" panose="04020404030D07020202" pitchFamily="82" charset="0"/>
                <a:ea typeface="Calibri" panose="020F0502020204030204" pitchFamily="34" charset="0"/>
              </a:rPr>
              <a:t>8:18-39 </a:t>
            </a:r>
          </a:p>
          <a:p>
            <a:endParaRPr lang="en-US" dirty="0">
              <a:solidFill>
                <a:srgbClr val="FFFF00"/>
              </a:solidFill>
            </a:endParaRPr>
          </a:p>
        </p:txBody>
      </p:sp>
      <p:sp>
        <p:nvSpPr>
          <p:cNvPr id="8" name="Rectangle 7">
            <a:extLst>
              <a:ext uri="{FF2B5EF4-FFF2-40B4-BE49-F238E27FC236}">
                <a16:creationId xmlns:a16="http://schemas.microsoft.com/office/drawing/2014/main" id="{A1EC3099-F63A-48E2-AF17-A540192E2047}"/>
              </a:ext>
            </a:extLst>
          </p:cNvPr>
          <p:cNvSpPr/>
          <p:nvPr/>
        </p:nvSpPr>
        <p:spPr>
          <a:xfrm>
            <a:off x="2672867" y="1305602"/>
            <a:ext cx="9378456" cy="5353132"/>
          </a:xfrm>
          <a:prstGeom prst="rect">
            <a:avLst/>
          </a:prstGeom>
        </p:spPr>
        <p:txBody>
          <a:bodyPr wrap="square">
            <a:spAutoFit/>
          </a:bodyPr>
          <a:lstStyle/>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I have thought long and hard about this and have finally settled on this conclusion: </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I place suffering on one side of a balance scale; all the pain, heartaches and persecutions that we are currently experiencing… and it is only feather-dust. The coming glory is on the other side of the scales; a Christlikeness unimaginable, a homecoming unheard of, the smile of the Father as I walk through the door hearing his voice say, “Well done, lad! </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Well done, lass!”  A weight of glory!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 18</a:t>
            </a:r>
            <a:endPar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9509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590087-1ECA-4AD9-9AE4-B7A040A03AB0}"/>
              </a:ext>
            </a:extLst>
          </p:cNvPr>
          <p:cNvSpPr/>
          <p:nvPr/>
        </p:nvSpPr>
        <p:spPr>
          <a:xfrm>
            <a:off x="0" y="191645"/>
            <a:ext cx="12192000" cy="707886"/>
          </a:xfrm>
          <a:prstGeom prst="rect">
            <a:avLst/>
          </a:prstGeom>
        </p:spPr>
        <p:txBody>
          <a:bodyPr wrap="square">
            <a:spAutoFit/>
          </a:bodyPr>
          <a:lstStyle/>
          <a:p>
            <a:pPr algn="ctr"/>
            <a:r>
              <a:rPr lang="en-US" sz="4000" b="1" dirty="0">
                <a:solidFill>
                  <a:srgbClr val="FFFF00"/>
                </a:solidFill>
                <a:latin typeface="Tempus Sans ITC" panose="04020404030D07020202" pitchFamily="82" charset="0"/>
                <a:ea typeface="Calibri" panose="020F0502020204030204" pitchFamily="34" charset="0"/>
              </a:rPr>
              <a:t>The Suffering and Glory of the Creation </a:t>
            </a:r>
            <a:r>
              <a:rPr lang="en-US" sz="4000" b="1" dirty="0">
                <a:solidFill>
                  <a:srgbClr val="FFC000"/>
                </a:solidFill>
                <a:latin typeface="Tempus Sans ITC" panose="04020404030D07020202" pitchFamily="82" charset="0"/>
                <a:ea typeface="Calibri" panose="020F0502020204030204" pitchFamily="34" charset="0"/>
              </a:rPr>
              <a:t>8:19-21 </a:t>
            </a:r>
            <a:endParaRPr lang="en-US" sz="4000" dirty="0">
              <a:solidFill>
                <a:srgbClr val="FFC000"/>
              </a:solidFill>
              <a:latin typeface="Tempus Sans ITC" panose="04020404030D07020202" pitchFamily="82" charset="0"/>
            </a:endParaRPr>
          </a:p>
        </p:txBody>
      </p:sp>
      <p:sp>
        <p:nvSpPr>
          <p:cNvPr id="8" name="Rectangle 7">
            <a:extLst>
              <a:ext uri="{FF2B5EF4-FFF2-40B4-BE49-F238E27FC236}">
                <a16:creationId xmlns:a16="http://schemas.microsoft.com/office/drawing/2014/main" id="{2EDC6CD6-4BF8-4170-97EF-922898C756D4}"/>
              </a:ext>
            </a:extLst>
          </p:cNvPr>
          <p:cNvSpPr/>
          <p:nvPr/>
        </p:nvSpPr>
        <p:spPr>
          <a:xfrm>
            <a:off x="0" y="1413190"/>
            <a:ext cx="12192000" cy="4401205"/>
          </a:xfrm>
          <a:prstGeom prst="rect">
            <a:avLst/>
          </a:prstGeom>
        </p:spPr>
        <p:txBody>
          <a:bodyPr wrap="square">
            <a:spAutoFit/>
          </a:bodyPr>
          <a:lstStyle/>
          <a:p>
            <a:pPr algn="ctr"/>
            <a:r>
              <a:rPr lang="en-US" sz="4000" b="1" dirty="0">
                <a:latin typeface="Ink Free" panose="03080402000500000000" pitchFamily="66" charset="0"/>
                <a:ea typeface="Calibri" panose="020F0502020204030204" pitchFamily="34" charset="0"/>
              </a:rPr>
              <a:t>The Creation waits in eager expectation </a:t>
            </a:r>
          </a:p>
          <a:p>
            <a:pPr algn="ctr"/>
            <a:r>
              <a:rPr lang="en-US" sz="4000" b="1" dirty="0">
                <a:latin typeface="Ink Free" panose="03080402000500000000" pitchFamily="66" charset="0"/>
                <a:ea typeface="Calibri" panose="020F0502020204030204" pitchFamily="34" charset="0"/>
              </a:rPr>
              <a:t>for the sons of God to be revealed.  </a:t>
            </a:r>
          </a:p>
          <a:p>
            <a:pPr algn="ctr"/>
            <a:r>
              <a:rPr lang="en-US" sz="4000" b="1" dirty="0">
                <a:latin typeface="Ink Free" panose="03080402000500000000" pitchFamily="66" charset="0"/>
                <a:ea typeface="Calibri" panose="020F0502020204030204" pitchFamily="34" charset="0"/>
              </a:rPr>
              <a:t>For the creation was subjected to frustration, </a:t>
            </a:r>
          </a:p>
          <a:p>
            <a:pPr algn="ctr"/>
            <a:r>
              <a:rPr lang="en-US" sz="4000" b="1" dirty="0">
                <a:latin typeface="Ink Free" panose="03080402000500000000" pitchFamily="66" charset="0"/>
                <a:ea typeface="Calibri" panose="020F0502020204030204" pitchFamily="34" charset="0"/>
              </a:rPr>
              <a:t>not by its own choice, but by the will of the one who subjected it, in hope that the creation itself will be liberated from its bondage to decay and brought into the glorious freedom of the children of God</a:t>
            </a:r>
            <a:endParaRPr lang="en-US" sz="4000" dirty="0">
              <a:solidFill>
                <a:srgbClr val="FFC000"/>
              </a:solidFill>
              <a:latin typeface="Ink Free" panose="03080402000500000000" pitchFamily="66" charset="0"/>
            </a:endParaRPr>
          </a:p>
        </p:txBody>
      </p:sp>
    </p:spTree>
    <p:extLst>
      <p:ext uri="{BB962C8B-B14F-4D97-AF65-F5344CB8AC3E}">
        <p14:creationId xmlns:p14="http://schemas.microsoft.com/office/powerpoint/2010/main" val="2176526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A picture containing grass, outdoor, field, sitting&#10;&#10;Description automatically generated">
            <a:extLst>
              <a:ext uri="{FF2B5EF4-FFF2-40B4-BE49-F238E27FC236}">
                <a16:creationId xmlns:a16="http://schemas.microsoft.com/office/drawing/2014/main" id="{66FB2F4A-6DC5-4558-9886-92B75CD3AF67}"/>
              </a:ext>
            </a:extLst>
          </p:cNvPr>
          <p:cNvPicPr>
            <a:picLocks noChangeAspect="1"/>
          </p:cNvPicPr>
          <p:nvPr/>
        </p:nvPicPr>
        <p:blipFill rotWithShape="1">
          <a:blip r:embed="rId3">
            <a:extLst>
              <a:ext uri="{28A0092B-C50C-407E-A947-70E740481C1C}">
                <a14:useLocalDpi xmlns:a14="http://schemas.microsoft.com/office/drawing/2010/main" val="0"/>
              </a:ext>
            </a:extLst>
          </a:blip>
          <a:srcRect r="778"/>
          <a:stretch/>
        </p:blipFill>
        <p:spPr>
          <a:xfrm>
            <a:off x="20" y="10"/>
            <a:ext cx="4003019" cy="3388883"/>
          </a:xfrm>
          <a:prstGeom prst="rect">
            <a:avLst/>
          </a:prstGeom>
        </p:spPr>
      </p:pic>
      <p:pic>
        <p:nvPicPr>
          <p:cNvPr id="12" name="Picture 11" descr="A picture containing smoke, coming, steam, dark&#10;&#10;Description automatically generated">
            <a:extLst>
              <a:ext uri="{FF2B5EF4-FFF2-40B4-BE49-F238E27FC236}">
                <a16:creationId xmlns:a16="http://schemas.microsoft.com/office/drawing/2014/main" id="{4C1C8BFA-DAEE-473D-A725-B9BE91DDA6B0}"/>
              </a:ext>
            </a:extLst>
          </p:cNvPr>
          <p:cNvPicPr>
            <a:picLocks noChangeAspect="1"/>
          </p:cNvPicPr>
          <p:nvPr/>
        </p:nvPicPr>
        <p:blipFill rotWithShape="1">
          <a:blip r:embed="rId4">
            <a:extLst>
              <a:ext uri="{28A0092B-C50C-407E-A947-70E740481C1C}">
                <a14:useLocalDpi xmlns:a14="http://schemas.microsoft.com/office/drawing/2010/main" val="0"/>
              </a:ext>
            </a:extLst>
          </a:blip>
          <a:srcRect l="21150" r="13883"/>
          <a:stretch/>
        </p:blipFill>
        <p:spPr>
          <a:xfrm>
            <a:off x="20" y="3469102"/>
            <a:ext cx="4003019" cy="3388893"/>
          </a:xfrm>
          <a:prstGeom prst="rect">
            <a:avLst/>
          </a:prstGeom>
        </p:spPr>
      </p:pic>
      <p:pic>
        <p:nvPicPr>
          <p:cNvPr id="10" name="Picture 9">
            <a:extLst>
              <a:ext uri="{FF2B5EF4-FFF2-40B4-BE49-F238E27FC236}">
                <a16:creationId xmlns:a16="http://schemas.microsoft.com/office/drawing/2014/main" id="{46B4A5AF-3EDE-46B7-B550-E1009F3FFF4E}"/>
              </a:ext>
            </a:extLst>
          </p:cNvPr>
          <p:cNvPicPr>
            <a:picLocks noChangeAspect="1"/>
          </p:cNvPicPr>
          <p:nvPr/>
        </p:nvPicPr>
        <p:blipFill rotWithShape="1">
          <a:blip r:embed="rId5">
            <a:extLst>
              <a:ext uri="{28A0092B-C50C-407E-A947-70E740481C1C}">
                <a14:useLocalDpi xmlns:a14="http://schemas.microsoft.com/office/drawing/2010/main" val="0"/>
              </a:ext>
            </a:extLst>
          </a:blip>
          <a:srcRect l="31438" r="10031"/>
          <a:stretch/>
        </p:blipFill>
        <p:spPr>
          <a:xfrm rot="21600000">
            <a:off x="4094479" y="10"/>
            <a:ext cx="4014047" cy="6857990"/>
          </a:xfrm>
          <a:prstGeom prst="rect">
            <a:avLst/>
          </a:prstGeom>
        </p:spPr>
      </p:pic>
      <p:pic>
        <p:nvPicPr>
          <p:cNvPr id="14" name="Picture 13" descr="A close up of a fire&#10;&#10;Description automatically generated">
            <a:extLst>
              <a:ext uri="{FF2B5EF4-FFF2-40B4-BE49-F238E27FC236}">
                <a16:creationId xmlns:a16="http://schemas.microsoft.com/office/drawing/2014/main" id="{2D6737BD-03A2-4FF4-8815-AD2403616553}"/>
              </a:ext>
            </a:extLst>
          </p:cNvPr>
          <p:cNvPicPr>
            <a:picLocks noChangeAspect="1"/>
          </p:cNvPicPr>
          <p:nvPr/>
        </p:nvPicPr>
        <p:blipFill rotWithShape="1">
          <a:blip r:embed="rId6">
            <a:extLst>
              <a:ext uri="{28A0092B-C50C-407E-A947-70E740481C1C}">
                <a14:useLocalDpi xmlns:a14="http://schemas.microsoft.com/office/drawing/2010/main" val="0"/>
              </a:ext>
            </a:extLst>
          </a:blip>
          <a:srcRect l="8299" r="4145"/>
          <a:stretch/>
        </p:blipFill>
        <p:spPr>
          <a:xfrm>
            <a:off x="8188960" y="10"/>
            <a:ext cx="4003039" cy="3383270"/>
          </a:xfrm>
          <a:prstGeom prst="rect">
            <a:avLst/>
          </a:prstGeom>
        </p:spPr>
      </p:pic>
      <p:pic>
        <p:nvPicPr>
          <p:cNvPr id="8" name="Picture 7">
            <a:extLst>
              <a:ext uri="{FF2B5EF4-FFF2-40B4-BE49-F238E27FC236}">
                <a16:creationId xmlns:a16="http://schemas.microsoft.com/office/drawing/2014/main" id="{3939EA21-2ADD-4D87-A178-8725982ACC87}"/>
              </a:ext>
            </a:extLst>
          </p:cNvPr>
          <p:cNvPicPr>
            <a:picLocks noChangeAspect="1"/>
          </p:cNvPicPr>
          <p:nvPr/>
        </p:nvPicPr>
        <p:blipFill rotWithShape="1">
          <a:blip r:embed="rId7">
            <a:extLst>
              <a:ext uri="{28A0092B-C50C-407E-A947-70E740481C1C}">
                <a14:useLocalDpi xmlns:a14="http://schemas.microsoft.com/office/drawing/2010/main" val="0"/>
              </a:ext>
            </a:extLst>
          </a:blip>
          <a:srcRect t="5386" r="-1" b="3820"/>
          <a:stretch/>
        </p:blipFill>
        <p:spPr>
          <a:xfrm>
            <a:off x="8199966" y="3469102"/>
            <a:ext cx="3992034" cy="3388893"/>
          </a:xfrm>
          <a:prstGeom prst="rect">
            <a:avLst/>
          </a:prstGeom>
        </p:spPr>
      </p:pic>
      <p:sp>
        <p:nvSpPr>
          <p:cNvPr id="17" name="Rectangle 16">
            <a:extLst>
              <a:ext uri="{FF2B5EF4-FFF2-40B4-BE49-F238E27FC236}">
                <a16:creationId xmlns:a16="http://schemas.microsoft.com/office/drawing/2014/main" id="{6530520F-EBF9-461B-B93A-0C0239A9E432}"/>
              </a:ext>
            </a:extLst>
          </p:cNvPr>
          <p:cNvSpPr/>
          <p:nvPr/>
        </p:nvSpPr>
        <p:spPr>
          <a:xfrm>
            <a:off x="4104732" y="569316"/>
            <a:ext cx="4094482" cy="5350696"/>
          </a:xfrm>
          <a:prstGeom prst="rect">
            <a:avLst/>
          </a:prstGeom>
        </p:spPr>
        <p:txBody>
          <a:bodyPr wrap="square">
            <a:spAutoFit/>
          </a:bodyPr>
          <a:lstStyle/>
          <a:p>
            <a:pPr marR="0" lvl="0" algn="ctr">
              <a:lnSpc>
                <a:spcPct val="107000"/>
              </a:lnSpc>
              <a:spcBef>
                <a:spcPts val="0"/>
              </a:spcBef>
              <a:spcAft>
                <a:spcPts val="0"/>
              </a:spcAft>
            </a:pPr>
            <a:r>
              <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What is the future </a:t>
            </a:r>
          </a:p>
          <a:p>
            <a:pPr marR="0" lvl="0" algn="ctr">
              <a:lnSpc>
                <a:spcPct val="107000"/>
              </a:lnSpc>
              <a:spcBef>
                <a:spcPts val="0"/>
              </a:spcBef>
              <a:spcAft>
                <a:spcPts val="0"/>
              </a:spcAft>
            </a:pPr>
            <a:endPar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40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for the earth?</a:t>
            </a:r>
          </a:p>
        </p:txBody>
      </p:sp>
    </p:spTree>
    <p:extLst>
      <p:ext uri="{BB962C8B-B14F-4D97-AF65-F5344CB8AC3E}">
        <p14:creationId xmlns:p14="http://schemas.microsoft.com/office/powerpoint/2010/main" val="2899361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E7500-A2AB-4070-9A14-3643BA02CE2C}"/>
              </a:ext>
            </a:extLst>
          </p:cNvPr>
          <p:cNvSpPr/>
          <p:nvPr/>
        </p:nvSpPr>
        <p:spPr>
          <a:xfrm>
            <a:off x="0" y="299442"/>
            <a:ext cx="12192000" cy="1323439"/>
          </a:xfrm>
          <a:prstGeom prst="rect">
            <a:avLst/>
          </a:prstGeom>
        </p:spPr>
        <p:txBody>
          <a:bodyPr wrap="square">
            <a:spAutoFit/>
          </a:bodyPr>
          <a:lstStyle/>
          <a:p>
            <a:pPr algn="ctr"/>
            <a:r>
              <a:rPr lang="en-US" sz="4000" b="1" dirty="0">
                <a:latin typeface="Ink Free" panose="03080402000500000000" pitchFamily="66" charset="0"/>
                <a:ea typeface="Calibri" panose="020F0502020204030204" pitchFamily="34" charset="0"/>
              </a:rPr>
              <a:t>The Scripture tells us of creation’s </a:t>
            </a:r>
          </a:p>
          <a:p>
            <a:pPr algn="ctr"/>
            <a:r>
              <a:rPr lang="en-US" sz="4000" b="1" dirty="0">
                <a:latin typeface="Ink Free" panose="03080402000500000000" pitchFamily="66" charset="0"/>
                <a:ea typeface="Calibri" panose="020F0502020204030204" pitchFamily="34" charset="0"/>
              </a:rPr>
              <a:t>present suffering &amp; coming glory</a:t>
            </a:r>
            <a:endParaRPr lang="en-US" sz="4000" b="1" dirty="0">
              <a:latin typeface="Ink Free" panose="03080402000500000000" pitchFamily="66" charset="0"/>
            </a:endParaRPr>
          </a:p>
        </p:txBody>
      </p:sp>
      <p:sp>
        <p:nvSpPr>
          <p:cNvPr id="8" name="Rectangle 7">
            <a:extLst>
              <a:ext uri="{FF2B5EF4-FFF2-40B4-BE49-F238E27FC236}">
                <a16:creationId xmlns:a16="http://schemas.microsoft.com/office/drawing/2014/main" id="{AC6C503F-C2FA-41AE-89A2-64214A32BADC}"/>
              </a:ext>
            </a:extLst>
          </p:cNvPr>
          <p:cNvSpPr/>
          <p:nvPr/>
        </p:nvSpPr>
        <p:spPr>
          <a:xfrm>
            <a:off x="116114" y="2014767"/>
            <a:ext cx="11959772" cy="1938992"/>
          </a:xfrm>
          <a:prstGeom prst="rect">
            <a:avLst/>
          </a:prstGeom>
          <a:ln w="28575">
            <a:solidFill>
              <a:schemeClr val="accent1"/>
            </a:solidFill>
          </a:ln>
        </p:spPr>
        <p:txBody>
          <a:bodyPr wrap="square">
            <a:spAutoFit/>
          </a:bodyPr>
          <a:lstStyle/>
          <a:p>
            <a:pPr algn="ctr"/>
            <a:r>
              <a:rPr lang="en-US" sz="4000" b="1" dirty="0">
                <a:latin typeface="Tempus Sans ITC" panose="04020404030D07020202" pitchFamily="82" charset="0"/>
                <a:ea typeface="Calibri" panose="020F0502020204030204" pitchFamily="34" charset="0"/>
              </a:rPr>
              <a:t>The mountains and hills will burst into song before you, and all the trees of the field will clap their hands.</a:t>
            </a:r>
          </a:p>
          <a:p>
            <a:pPr algn="ctr"/>
            <a:r>
              <a:rPr lang="en-US" sz="4000" b="1" dirty="0">
                <a:latin typeface="Tempus Sans ITC" panose="04020404030D07020202" pitchFamily="82" charset="0"/>
                <a:ea typeface="Calibri" panose="020F0502020204030204" pitchFamily="34" charset="0"/>
              </a:rPr>
              <a:t>Isaiah 55:12</a:t>
            </a:r>
            <a:endParaRPr lang="en-US" sz="4000" b="1" dirty="0">
              <a:latin typeface="Tempus Sans ITC" panose="04020404030D07020202" pitchFamily="82" charset="0"/>
            </a:endParaRPr>
          </a:p>
        </p:txBody>
      </p:sp>
      <p:sp>
        <p:nvSpPr>
          <p:cNvPr id="9" name="Rectangle 8">
            <a:extLst>
              <a:ext uri="{FF2B5EF4-FFF2-40B4-BE49-F238E27FC236}">
                <a16:creationId xmlns:a16="http://schemas.microsoft.com/office/drawing/2014/main" id="{C51AD393-7D3D-4D40-92EF-8569AFA58098}"/>
              </a:ext>
            </a:extLst>
          </p:cNvPr>
          <p:cNvSpPr/>
          <p:nvPr/>
        </p:nvSpPr>
        <p:spPr>
          <a:xfrm>
            <a:off x="0" y="4345645"/>
            <a:ext cx="12192000" cy="707886"/>
          </a:xfrm>
          <a:prstGeom prst="rect">
            <a:avLst/>
          </a:prstGeom>
        </p:spPr>
        <p:txBody>
          <a:bodyPr wrap="square">
            <a:spAutoFit/>
          </a:bodyPr>
          <a:lstStyle/>
          <a:p>
            <a:pPr algn="ctr"/>
            <a:r>
              <a:rPr lang="en-US" sz="4000" b="1" dirty="0">
                <a:solidFill>
                  <a:srgbClr val="FFC000"/>
                </a:solidFill>
                <a:latin typeface="Ink Free" panose="03080402000500000000" pitchFamily="66" charset="0"/>
                <a:ea typeface="Calibri" panose="020F0502020204030204" pitchFamily="34" charset="0"/>
              </a:rPr>
              <a:t>Frustration: </a:t>
            </a:r>
            <a:r>
              <a:rPr lang="en-US" sz="4000" b="1" dirty="0">
                <a:latin typeface="Tempus Sans ITC" panose="04020404030D07020202" pitchFamily="82" charset="0"/>
              </a:rPr>
              <a:t>“vain” or “purposelessness” or “futility”</a:t>
            </a:r>
          </a:p>
        </p:txBody>
      </p:sp>
      <p:sp>
        <p:nvSpPr>
          <p:cNvPr id="10" name="Rectangle 9">
            <a:extLst>
              <a:ext uri="{FF2B5EF4-FFF2-40B4-BE49-F238E27FC236}">
                <a16:creationId xmlns:a16="http://schemas.microsoft.com/office/drawing/2014/main" id="{AF57CEC4-2136-4A45-95C1-CEA1A965BC8F}"/>
              </a:ext>
            </a:extLst>
          </p:cNvPr>
          <p:cNvSpPr/>
          <p:nvPr/>
        </p:nvSpPr>
        <p:spPr>
          <a:xfrm>
            <a:off x="0" y="5398332"/>
            <a:ext cx="12192000" cy="1398844"/>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Eagar expectation: </a:t>
            </a:r>
            <a:r>
              <a:rPr lang="en-US" sz="4000" b="1" dirty="0">
                <a:latin typeface="Tempus Sans ITC" panose="04020404030D07020202" pitchFamily="82" charset="0"/>
                <a:ea typeface="Calibri" panose="020F0502020204030204" pitchFamily="34" charset="0"/>
                <a:cs typeface="Times New Roman" panose="02020603050405020304" pitchFamily="18" charset="0"/>
              </a:rPr>
              <a:t>a visual picture of a person intensely looking with head outstretched.</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076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y different types of food on a table&#10;&#10;Description automatically generated">
            <a:extLst>
              <a:ext uri="{FF2B5EF4-FFF2-40B4-BE49-F238E27FC236}">
                <a16:creationId xmlns:a16="http://schemas.microsoft.com/office/drawing/2014/main" id="{4213BF30-1450-4630-B861-AE889C610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3217">
            <a:off x="1266921" y="2162429"/>
            <a:ext cx="3227728" cy="4137474"/>
          </a:xfrm>
          <a:prstGeom prst="rect">
            <a:avLst/>
          </a:prstGeom>
          <a:ln>
            <a:noFill/>
          </a:ln>
          <a:effectLst>
            <a:softEdge rad="112500"/>
          </a:effectLst>
        </p:spPr>
      </p:pic>
      <p:sp>
        <p:nvSpPr>
          <p:cNvPr id="4" name="Arrow: Curved Down 3">
            <a:extLst>
              <a:ext uri="{FF2B5EF4-FFF2-40B4-BE49-F238E27FC236}">
                <a16:creationId xmlns:a16="http://schemas.microsoft.com/office/drawing/2014/main" id="{C8D9F025-D56B-4A6A-AEE8-8511A68B0DE6}"/>
              </a:ext>
            </a:extLst>
          </p:cNvPr>
          <p:cNvSpPr/>
          <p:nvPr/>
        </p:nvSpPr>
        <p:spPr>
          <a:xfrm rot="20753502">
            <a:off x="1342485" y="70937"/>
            <a:ext cx="4597217" cy="18512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 picture containing sitting, table&#10;&#10;Description automatically generated">
            <a:extLst>
              <a:ext uri="{FF2B5EF4-FFF2-40B4-BE49-F238E27FC236}">
                <a16:creationId xmlns:a16="http://schemas.microsoft.com/office/drawing/2014/main" id="{22AE4251-31A8-498D-9532-A2EC536CA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881" y="1456672"/>
            <a:ext cx="2040197" cy="3944655"/>
          </a:xfrm>
          <a:prstGeom prst="rect">
            <a:avLst/>
          </a:prstGeom>
        </p:spPr>
      </p:pic>
      <p:sp>
        <p:nvSpPr>
          <p:cNvPr id="7" name="Rectangle 6">
            <a:extLst>
              <a:ext uri="{FF2B5EF4-FFF2-40B4-BE49-F238E27FC236}">
                <a16:creationId xmlns:a16="http://schemas.microsoft.com/office/drawing/2014/main" id="{F4672A32-BE09-46E9-9EC9-6E462568F66D}"/>
              </a:ext>
            </a:extLst>
          </p:cNvPr>
          <p:cNvSpPr/>
          <p:nvPr/>
        </p:nvSpPr>
        <p:spPr>
          <a:xfrm>
            <a:off x="6800850" y="5401327"/>
            <a:ext cx="5391150" cy="740203"/>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1 Corinthians 15:32ff</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194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E72CF-4F7E-46C3-AD9F-0DDBDC08139B}"/>
              </a:ext>
            </a:extLst>
          </p:cNvPr>
          <p:cNvSpPr/>
          <p:nvPr/>
        </p:nvSpPr>
        <p:spPr>
          <a:xfrm>
            <a:off x="0" y="110632"/>
            <a:ext cx="5747657" cy="740203"/>
          </a:xfrm>
          <a:prstGeom prst="rect">
            <a:avLst/>
          </a:prstGeom>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Romans: </a:t>
            </a:r>
            <a:r>
              <a:rPr lang="en-US" sz="4000" b="1" i="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Salvation</a:t>
            </a:r>
            <a:r>
              <a:rPr lang="en-US" sz="4000" b="1" dirty="0">
                <a:latin typeface="Tempus Sans ITC" panose="04020404030D07020202" pitchFamily="82" charset="0"/>
                <a:ea typeface="Calibri" panose="020F0502020204030204" pitchFamily="34" charset="0"/>
                <a:cs typeface="Times New Roman" panose="02020603050405020304" pitchFamily="18" charset="0"/>
              </a:rPr>
              <a:t> </a:t>
            </a:r>
            <a:endParaRPr lang="en-US" sz="4000"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12D2A65-16EA-423E-8815-0EBB4BB536D3}"/>
              </a:ext>
            </a:extLst>
          </p:cNvPr>
          <p:cNvSpPr/>
          <p:nvPr/>
        </p:nvSpPr>
        <p:spPr>
          <a:xfrm>
            <a:off x="4586514" y="153804"/>
            <a:ext cx="7590970" cy="2308324"/>
          </a:xfrm>
          <a:prstGeom prst="rect">
            <a:avLst/>
          </a:prstGeom>
        </p:spPr>
        <p:txBody>
          <a:bodyPr wrap="square">
            <a:spAutoFit/>
          </a:bodyPr>
          <a:lstStyle/>
          <a:p>
            <a:pPr marL="400050" indent="-400050" algn="ctr">
              <a:buAutoNum type="romanUcPeriod"/>
            </a:pPr>
            <a:r>
              <a:rPr lang="en-US" sz="3600" b="1" dirty="0">
                <a:latin typeface="Tempus Sans ITC" panose="04020404030D07020202" pitchFamily="82" charset="0"/>
                <a:ea typeface="Calibri" panose="020F0502020204030204" pitchFamily="34" charset="0"/>
              </a:rPr>
              <a:t>The Need of Salvation</a:t>
            </a:r>
          </a:p>
          <a:p>
            <a:pPr marL="400050" indent="-400050" algn="ctr">
              <a:buAutoNum type="romanUcPeriod"/>
            </a:pPr>
            <a:r>
              <a:rPr lang="en-US" sz="3600" b="1" dirty="0">
                <a:latin typeface="Tempus Sans ITC" panose="04020404030D07020202" pitchFamily="82" charset="0"/>
                <a:ea typeface="Calibri" panose="020F0502020204030204" pitchFamily="34" charset="0"/>
              </a:rPr>
              <a:t>The Path of Salvation </a:t>
            </a:r>
          </a:p>
          <a:p>
            <a:pPr marL="400050" indent="-400050" algn="ctr">
              <a:buAutoNum type="romanUcPeriod"/>
            </a:pPr>
            <a:r>
              <a:rPr lang="en-US" sz="3600" b="1" dirty="0">
                <a:latin typeface="Tempus Sans ITC" panose="04020404030D07020202" pitchFamily="82" charset="0"/>
                <a:ea typeface="Calibri" panose="020F0502020204030204" pitchFamily="34" charset="0"/>
              </a:rPr>
              <a:t>The Results of Salvation</a:t>
            </a:r>
          </a:p>
          <a:p>
            <a:pPr marL="400050" indent="-400050" algn="ctr">
              <a:buAutoNum type="romanUcPeriod"/>
            </a:pPr>
            <a:r>
              <a:rPr lang="en-US" sz="3600" b="1" dirty="0">
                <a:latin typeface="Tempus Sans ITC" panose="04020404030D07020202" pitchFamily="82" charset="0"/>
                <a:ea typeface="Calibri" panose="020F0502020204030204" pitchFamily="34" charset="0"/>
              </a:rPr>
              <a:t>The Application of Salvation</a:t>
            </a:r>
            <a:endParaRPr lang="en-US" sz="3600" b="1" dirty="0">
              <a:latin typeface="Tempus Sans ITC" panose="04020404030D07020202" pitchFamily="82" charset="0"/>
            </a:endParaRPr>
          </a:p>
        </p:txBody>
      </p:sp>
      <p:sp>
        <p:nvSpPr>
          <p:cNvPr id="6" name="Rectangle 5">
            <a:extLst>
              <a:ext uri="{FF2B5EF4-FFF2-40B4-BE49-F238E27FC236}">
                <a16:creationId xmlns:a16="http://schemas.microsoft.com/office/drawing/2014/main" id="{DD573FBF-0B48-4A8F-8DAE-E5E07D90C3FA}"/>
              </a:ext>
            </a:extLst>
          </p:cNvPr>
          <p:cNvSpPr/>
          <p:nvPr/>
        </p:nvSpPr>
        <p:spPr>
          <a:xfrm>
            <a:off x="14516" y="2892271"/>
            <a:ext cx="12191998" cy="707886"/>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Romans 8: </a:t>
            </a:r>
            <a:r>
              <a:rPr lang="en-US" sz="4000" b="1" dirty="0">
                <a:solidFill>
                  <a:srgbClr val="FFFF00"/>
                </a:solidFill>
                <a:latin typeface="Tempus Sans ITC" panose="04020404030D07020202" pitchFamily="82" charset="0"/>
                <a:ea typeface="Calibri" panose="020F0502020204030204" pitchFamily="34" charset="0"/>
              </a:rPr>
              <a:t>Freedom from Death (in Christ) </a:t>
            </a:r>
            <a:endParaRPr lang="en-US" sz="4000" dirty="0">
              <a:solidFill>
                <a:srgbClr val="FFFF00"/>
              </a:solidFill>
            </a:endParaRPr>
          </a:p>
        </p:txBody>
      </p:sp>
      <p:sp>
        <p:nvSpPr>
          <p:cNvPr id="7" name="Rectangle 6">
            <a:extLst>
              <a:ext uri="{FF2B5EF4-FFF2-40B4-BE49-F238E27FC236}">
                <a16:creationId xmlns:a16="http://schemas.microsoft.com/office/drawing/2014/main" id="{03816790-0967-447F-95FB-E790073CCFF8}"/>
              </a:ext>
            </a:extLst>
          </p:cNvPr>
          <p:cNvSpPr/>
          <p:nvPr/>
        </p:nvSpPr>
        <p:spPr>
          <a:xfrm>
            <a:off x="14516" y="3657915"/>
            <a:ext cx="2830284" cy="2554545"/>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I. </a:t>
            </a:r>
          </a:p>
          <a:p>
            <a:pPr algn="ctr"/>
            <a:r>
              <a:rPr lang="en-US" sz="4000" b="1" dirty="0">
                <a:latin typeface="Tempus Sans ITC" panose="04020404030D07020202" pitchFamily="82" charset="0"/>
              </a:rPr>
              <a:t>		A. </a:t>
            </a:r>
          </a:p>
          <a:p>
            <a:pPr algn="ctr"/>
            <a:r>
              <a:rPr lang="en-US" sz="4000" b="1" dirty="0">
                <a:latin typeface="Tempus Sans ITC" panose="04020404030D07020202" pitchFamily="82" charset="0"/>
              </a:rPr>
              <a:t>		B.</a:t>
            </a:r>
          </a:p>
          <a:p>
            <a:pPr algn="ctr"/>
            <a:r>
              <a:rPr lang="en-US" sz="4000" b="1" dirty="0">
                <a:latin typeface="Tempus Sans ITC" panose="04020404030D07020202" pitchFamily="82" charset="0"/>
              </a:rPr>
              <a:t>II.</a:t>
            </a:r>
            <a:endParaRPr lang="en-US" sz="4000" dirty="0"/>
          </a:p>
        </p:txBody>
      </p:sp>
      <p:sp>
        <p:nvSpPr>
          <p:cNvPr id="8" name="Rectangle 7">
            <a:extLst>
              <a:ext uri="{FF2B5EF4-FFF2-40B4-BE49-F238E27FC236}">
                <a16:creationId xmlns:a16="http://schemas.microsoft.com/office/drawing/2014/main" id="{473300B7-AF61-43D3-9B41-B7B15B2BC9C6}"/>
              </a:ext>
            </a:extLst>
          </p:cNvPr>
          <p:cNvSpPr/>
          <p:nvPr/>
        </p:nvSpPr>
        <p:spPr>
          <a:xfrm>
            <a:off x="972457" y="3657915"/>
            <a:ext cx="7823200" cy="707886"/>
          </a:xfrm>
          <a:prstGeom prst="rect">
            <a:avLst/>
          </a:prstGeom>
        </p:spPr>
        <p:txBody>
          <a:bodyPr wrap="square">
            <a:spAutoFit/>
          </a:bodyPr>
          <a:lstStyle/>
          <a:p>
            <a:pPr algn="ctr"/>
            <a:r>
              <a:rPr lang="en-US" sz="4000" b="1" dirty="0">
                <a:solidFill>
                  <a:srgbClr val="FFFF00"/>
                </a:solidFill>
                <a:latin typeface="Tempus Sans ITC" panose="04020404030D07020202" pitchFamily="82" charset="0"/>
                <a:ea typeface="Calibri" panose="020F0502020204030204" pitchFamily="34" charset="0"/>
              </a:rPr>
              <a:t>From Gallows to Glory </a:t>
            </a:r>
            <a:r>
              <a:rPr lang="en-US" sz="4000" b="1" dirty="0">
                <a:latin typeface="Tempus Sans ITC" panose="04020404030D07020202" pitchFamily="82" charset="0"/>
                <a:ea typeface="Calibri" panose="020F0502020204030204" pitchFamily="34" charset="0"/>
              </a:rPr>
              <a:t>8:1-17</a:t>
            </a:r>
            <a:endParaRPr lang="en-US" sz="4000" dirty="0"/>
          </a:p>
        </p:txBody>
      </p:sp>
      <p:sp>
        <p:nvSpPr>
          <p:cNvPr id="10" name="Rectangle 9">
            <a:extLst>
              <a:ext uri="{FF2B5EF4-FFF2-40B4-BE49-F238E27FC236}">
                <a16:creationId xmlns:a16="http://schemas.microsoft.com/office/drawing/2014/main" id="{426B8704-213F-40C4-B7EA-270775EEA994}"/>
              </a:ext>
            </a:extLst>
          </p:cNvPr>
          <p:cNvSpPr/>
          <p:nvPr/>
        </p:nvSpPr>
        <p:spPr>
          <a:xfrm>
            <a:off x="1901373" y="4319634"/>
            <a:ext cx="9318170" cy="646331"/>
          </a:xfrm>
          <a:prstGeom prst="rect">
            <a:avLst/>
          </a:prstGeom>
        </p:spPr>
        <p:txBody>
          <a:bodyPr wrap="square">
            <a:spAutoFit/>
          </a:bodyPr>
          <a:lstStyle/>
          <a:p>
            <a:pPr algn="ctr"/>
            <a:r>
              <a:rPr lang="en-US" sz="3600" b="1" dirty="0">
                <a:solidFill>
                  <a:srgbClr val="FFC000"/>
                </a:solidFill>
                <a:latin typeface="Tempus Sans ITC" panose="04020404030D07020202" pitchFamily="82" charset="0"/>
                <a:ea typeface="Calibri" panose="020F0502020204030204" pitchFamily="34" charset="0"/>
              </a:rPr>
              <a:t>In Christ we are freed from the gallows </a:t>
            </a:r>
            <a:r>
              <a:rPr lang="en-US" sz="3600" b="1" dirty="0">
                <a:latin typeface="Tempus Sans ITC" panose="04020404030D07020202" pitchFamily="82" charset="0"/>
                <a:ea typeface="Calibri" panose="020F0502020204030204" pitchFamily="34" charset="0"/>
              </a:rPr>
              <a:t>8:1-4</a:t>
            </a:r>
            <a:endParaRPr lang="en-US" sz="3600" dirty="0"/>
          </a:p>
        </p:txBody>
      </p:sp>
      <p:sp>
        <p:nvSpPr>
          <p:cNvPr id="11" name="Rectangle 10">
            <a:extLst>
              <a:ext uri="{FF2B5EF4-FFF2-40B4-BE49-F238E27FC236}">
                <a16:creationId xmlns:a16="http://schemas.microsoft.com/office/drawing/2014/main" id="{478A30E3-16A2-4FE5-AF80-B532E0EE6773}"/>
              </a:ext>
            </a:extLst>
          </p:cNvPr>
          <p:cNvSpPr/>
          <p:nvPr/>
        </p:nvSpPr>
        <p:spPr>
          <a:xfrm>
            <a:off x="2046516" y="4935187"/>
            <a:ext cx="9318170" cy="646331"/>
          </a:xfrm>
          <a:prstGeom prst="rect">
            <a:avLst/>
          </a:prstGeom>
        </p:spPr>
        <p:txBody>
          <a:bodyPr wrap="square">
            <a:spAutoFit/>
          </a:bodyPr>
          <a:lstStyle/>
          <a:p>
            <a:pPr algn="ctr"/>
            <a:r>
              <a:rPr lang="en-US" sz="3600" b="1" dirty="0">
                <a:solidFill>
                  <a:srgbClr val="FFC000"/>
                </a:solidFill>
                <a:latin typeface="Tempus Sans ITC" panose="04020404030D07020202" pitchFamily="82" charset="0"/>
                <a:ea typeface="Calibri" panose="020F0502020204030204" pitchFamily="34" charset="0"/>
              </a:rPr>
              <a:t>How the Spirit gives life to freed people </a:t>
            </a:r>
            <a:r>
              <a:rPr lang="en-US" sz="3600" b="1" dirty="0">
                <a:latin typeface="Tempus Sans ITC" panose="04020404030D07020202" pitchFamily="82" charset="0"/>
                <a:ea typeface="Calibri" panose="020F0502020204030204" pitchFamily="34" charset="0"/>
              </a:rPr>
              <a:t>8:4-17</a:t>
            </a:r>
            <a:endParaRPr lang="en-US" sz="3600" dirty="0"/>
          </a:p>
        </p:txBody>
      </p:sp>
      <p:sp>
        <p:nvSpPr>
          <p:cNvPr id="12" name="Rectangle 11">
            <a:extLst>
              <a:ext uri="{FF2B5EF4-FFF2-40B4-BE49-F238E27FC236}">
                <a16:creationId xmlns:a16="http://schemas.microsoft.com/office/drawing/2014/main" id="{FF12BCBD-DE93-4DE7-9090-2A1CF1131EAD}"/>
              </a:ext>
            </a:extLst>
          </p:cNvPr>
          <p:cNvSpPr/>
          <p:nvPr/>
        </p:nvSpPr>
        <p:spPr>
          <a:xfrm>
            <a:off x="1429658" y="5517339"/>
            <a:ext cx="8708569" cy="707886"/>
          </a:xfrm>
          <a:prstGeom prst="rect">
            <a:avLst/>
          </a:prstGeom>
        </p:spPr>
        <p:txBody>
          <a:bodyPr wrap="square">
            <a:spAutoFit/>
          </a:bodyPr>
          <a:lstStyle/>
          <a:p>
            <a:pPr algn="ctr"/>
            <a:r>
              <a:rPr lang="en-US" sz="4000" b="1" dirty="0">
                <a:solidFill>
                  <a:srgbClr val="FFFF00"/>
                </a:solidFill>
                <a:latin typeface="Tempus Sans ITC" panose="04020404030D07020202" pitchFamily="82" charset="0"/>
                <a:ea typeface="Calibri" panose="020F0502020204030204" pitchFamily="34" charset="0"/>
              </a:rPr>
              <a:t>The Blessings of Freed People </a:t>
            </a:r>
            <a:r>
              <a:rPr lang="en-US" sz="4000" b="1" dirty="0">
                <a:latin typeface="Tempus Sans ITC" panose="04020404030D07020202" pitchFamily="82" charset="0"/>
                <a:ea typeface="Calibri" panose="020F0502020204030204" pitchFamily="34" charset="0"/>
              </a:rPr>
              <a:t>8:18-39</a:t>
            </a:r>
            <a:endParaRPr lang="en-US" sz="4000" dirty="0"/>
          </a:p>
        </p:txBody>
      </p:sp>
    </p:spTree>
    <p:extLst>
      <p:ext uri="{BB962C8B-B14F-4D97-AF65-F5344CB8AC3E}">
        <p14:creationId xmlns:p14="http://schemas.microsoft.com/office/powerpoint/2010/main" val="3688327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203D39-9FAF-4DF6-A41F-6F3374C1136C}"/>
              </a:ext>
            </a:extLst>
          </p:cNvPr>
          <p:cNvSpPr/>
          <p:nvPr/>
        </p:nvSpPr>
        <p:spPr>
          <a:xfrm>
            <a:off x="0" y="424331"/>
            <a:ext cx="12192000" cy="6009337"/>
          </a:xfrm>
          <a:prstGeom prst="rect">
            <a:avLst/>
          </a:prstGeom>
        </p:spPr>
        <p:txBody>
          <a:bodyPr wrap="square">
            <a:spAutoFit/>
          </a:bodyPr>
          <a:lstStyle/>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For with neck craning, eyes opened wide and ears pricked up in attention, the creation with eager anticipation waits for the final curtain to rise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revealing the sons and daughters of God.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For it so happened that the creation long ago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was locked under a sort of tyrannical aimlessness,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an instability, a wandering in purposeless meaning.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Not of its own accord, but because God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ordered creation into this submission.</a:t>
            </a:r>
          </a:p>
        </p:txBody>
      </p:sp>
    </p:spTree>
    <p:extLst>
      <p:ext uri="{BB962C8B-B14F-4D97-AF65-F5344CB8AC3E}">
        <p14:creationId xmlns:p14="http://schemas.microsoft.com/office/powerpoint/2010/main" val="346417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BFFCF8-7B60-4978-810A-EC1897233777}"/>
              </a:ext>
            </a:extLst>
          </p:cNvPr>
          <p:cNvSpPr/>
          <p:nvPr/>
        </p:nvSpPr>
        <p:spPr>
          <a:xfrm>
            <a:off x="0" y="1277888"/>
            <a:ext cx="12192000" cy="3374770"/>
          </a:xfrm>
          <a:prstGeom prst="rect">
            <a:avLst/>
          </a:prstGeom>
        </p:spPr>
        <p:txBody>
          <a:bodyPr wrap="square">
            <a:spAutoFit/>
          </a:bodyPr>
          <a:lstStyle/>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 Now, on the basis of hope, the </a:t>
            </a:r>
            <a:r>
              <a:rPr lang="en-US" sz="4000" b="1">
                <a:latin typeface="Tempus Sans ITC" panose="04020404030D07020202" pitchFamily="82" charset="0"/>
                <a:ea typeface="Calibri" panose="020F0502020204030204" pitchFamily="34" charset="0"/>
                <a:cs typeface="Times New Roman" panose="02020603050405020304" pitchFamily="18" charset="0"/>
              </a:rPr>
              <a:t>creation lives in </a:t>
            </a:r>
            <a:r>
              <a:rPr lang="en-US" sz="4000" b="1" dirty="0">
                <a:latin typeface="Tempus Sans ITC" panose="04020404030D07020202" pitchFamily="82" charset="0"/>
                <a:ea typeface="Calibri" panose="020F0502020204030204" pitchFamily="34" charset="0"/>
                <a:cs typeface="Times New Roman" panose="02020603050405020304" pitchFamily="18" charset="0"/>
              </a:rPr>
              <a:t>a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sure and certain expectation that it will be emancipated from this slavery of decay and destruction that now runs rampant all through its system and will one day merge into the freedom of the glory of the children of God.</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790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355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B3A78C-C3D7-44F5-A09F-1D1B7EE7DF15}"/>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5682CD8F-B201-4B5B-AB28-E1EAFE223BA0}"/>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D9D18853-E4A2-41E1-A64C-812538FBA11E}"/>
              </a:ext>
            </a:extLst>
          </p:cNvPr>
          <p:cNvSpPr/>
          <p:nvPr/>
        </p:nvSpPr>
        <p:spPr>
          <a:xfrm>
            <a:off x="2672867" y="304186"/>
            <a:ext cx="9378457" cy="584775"/>
          </a:xfrm>
          <a:prstGeom prst="rect">
            <a:avLst/>
          </a:prstGeom>
        </p:spPr>
        <p:txBody>
          <a:bodyPr wrap="square">
            <a:spAutoFit/>
          </a:bodyPr>
          <a:lstStyle/>
          <a:p>
            <a:pPr algn="ctr"/>
            <a:r>
              <a:rPr lang="en-US" sz="3200" b="1" dirty="0">
                <a:solidFill>
                  <a:srgbClr val="FFC000"/>
                </a:solidFill>
                <a:latin typeface="Tempus Sans ITC" panose="04020404030D07020202" pitchFamily="82" charset="0"/>
                <a:ea typeface="Calibri" panose="020F0502020204030204" pitchFamily="34" charset="0"/>
              </a:rPr>
              <a:t>In Christ we are freed from the gallows </a:t>
            </a:r>
            <a:r>
              <a:rPr lang="en-US" sz="3200" b="1" dirty="0">
                <a:latin typeface="Tempus Sans ITC" panose="04020404030D07020202" pitchFamily="82" charset="0"/>
                <a:ea typeface="Calibri" panose="020F0502020204030204" pitchFamily="34" charset="0"/>
              </a:rPr>
              <a:t>8:1-4</a:t>
            </a:r>
            <a:endParaRPr lang="en-US" sz="3200" dirty="0"/>
          </a:p>
        </p:txBody>
      </p:sp>
      <p:cxnSp>
        <p:nvCxnSpPr>
          <p:cNvPr id="6" name="Straight Connector 5">
            <a:extLst>
              <a:ext uri="{FF2B5EF4-FFF2-40B4-BE49-F238E27FC236}">
                <a16:creationId xmlns:a16="http://schemas.microsoft.com/office/drawing/2014/main" id="{973EADB1-18E1-401C-BC90-8BFE99E33458}"/>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8666D3D-F068-46C6-95EE-3A301188F027}"/>
              </a:ext>
            </a:extLst>
          </p:cNvPr>
          <p:cNvSpPr/>
          <p:nvPr/>
        </p:nvSpPr>
        <p:spPr>
          <a:xfrm>
            <a:off x="2672874" y="1690319"/>
            <a:ext cx="9378450" cy="4044249"/>
          </a:xfrm>
          <a:prstGeom prst="rect">
            <a:avLst/>
          </a:prstGeom>
        </p:spPr>
        <p:txBody>
          <a:bodyPr wrap="square">
            <a:spAutoFit/>
          </a:bodyPr>
          <a:lstStyle/>
          <a:p>
            <a:pPr algn="ctr">
              <a:lnSpc>
                <a:spcPct val="107000"/>
              </a:lnSpc>
              <a:spcAft>
                <a:spcPts val="800"/>
              </a:spcAft>
            </a:pPr>
            <a:r>
              <a:rPr lang="en-US" sz="4000" b="1" dirty="0">
                <a:latin typeface="Ink Free" panose="03080402000500000000" pitchFamily="66" charset="0"/>
                <a:ea typeface="Calibri" panose="020F0502020204030204" pitchFamily="34" charset="0"/>
                <a:cs typeface="Times New Roman" panose="02020603050405020304" pitchFamily="18" charset="0"/>
              </a:rPr>
              <a:t>What follows in this situation is this: </a:t>
            </a:r>
          </a:p>
          <a:p>
            <a:pPr algn="ctr">
              <a:lnSpc>
                <a:spcPct val="107000"/>
              </a:lnSpc>
              <a:spcAft>
                <a:spcPts val="800"/>
              </a:spcAft>
            </a:pPr>
            <a:r>
              <a:rPr lang="en-US" sz="4000" b="1" dirty="0">
                <a:latin typeface="Ink Free" panose="03080402000500000000" pitchFamily="66" charset="0"/>
                <a:ea typeface="Calibri" panose="020F0502020204030204" pitchFamily="34" charset="0"/>
                <a:cs typeface="Times New Roman" panose="02020603050405020304" pitchFamily="18" charset="0"/>
              </a:rPr>
              <a:t>None!  Right now! Absolutely no verdict of guilt and not one payment meted out in punishment to those in the ever-safe confines of Christ Jesus!</a:t>
            </a:r>
          </a:p>
          <a:p>
            <a:pPr algn="ctr">
              <a:lnSpc>
                <a:spcPct val="107000"/>
              </a:lnSpc>
              <a:spcAft>
                <a:spcPts val="800"/>
              </a:spcAft>
            </a:pPr>
            <a:r>
              <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rPr>
              <a:t>v.1</a:t>
            </a:r>
          </a:p>
        </p:txBody>
      </p:sp>
      <p:cxnSp>
        <p:nvCxnSpPr>
          <p:cNvPr id="8" name="Straight Connector 7">
            <a:extLst>
              <a:ext uri="{FF2B5EF4-FFF2-40B4-BE49-F238E27FC236}">
                <a16:creationId xmlns:a16="http://schemas.microsoft.com/office/drawing/2014/main" id="{8D809036-3552-4565-997B-CED2A51ADA5F}"/>
              </a:ext>
            </a:extLst>
          </p:cNvPr>
          <p:cNvCxnSpPr/>
          <p:nvPr/>
        </p:nvCxnSpPr>
        <p:spPr>
          <a:xfrm>
            <a:off x="6096000" y="1055078"/>
            <a:ext cx="2405576" cy="0"/>
          </a:xfrm>
          <a:prstGeom prst="line">
            <a:avLst/>
          </a:prstGeom>
          <a:ln w="28575"/>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398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EA6A4C-3F77-49E8-8578-E81D30F4ED22}"/>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CF964CF5-D26F-41AA-93B6-4455BACA5EF3}"/>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6AA796B5-987A-45E8-8D03-09CE88660BFB}"/>
              </a:ext>
            </a:extLst>
          </p:cNvPr>
          <p:cNvSpPr/>
          <p:nvPr/>
        </p:nvSpPr>
        <p:spPr>
          <a:xfrm>
            <a:off x="2672867" y="304186"/>
            <a:ext cx="9378457" cy="584775"/>
          </a:xfrm>
          <a:prstGeom prst="rect">
            <a:avLst/>
          </a:prstGeom>
        </p:spPr>
        <p:txBody>
          <a:bodyPr wrap="square">
            <a:spAutoFit/>
          </a:bodyPr>
          <a:lstStyle/>
          <a:p>
            <a:pPr algn="ctr"/>
            <a:r>
              <a:rPr lang="en-US" sz="3200" b="1" dirty="0">
                <a:solidFill>
                  <a:srgbClr val="FFC000"/>
                </a:solidFill>
                <a:latin typeface="Tempus Sans ITC" panose="04020404030D07020202" pitchFamily="82" charset="0"/>
                <a:ea typeface="Calibri" panose="020F0502020204030204" pitchFamily="34" charset="0"/>
              </a:rPr>
              <a:t>In Christ we are freed from the gallows </a:t>
            </a:r>
            <a:r>
              <a:rPr lang="en-US" sz="3200" b="1" dirty="0">
                <a:latin typeface="Tempus Sans ITC" panose="04020404030D07020202" pitchFamily="82" charset="0"/>
                <a:ea typeface="Calibri" panose="020F0502020204030204" pitchFamily="34" charset="0"/>
              </a:rPr>
              <a:t>8:1-4</a:t>
            </a:r>
            <a:endParaRPr lang="en-US" sz="3200" dirty="0"/>
          </a:p>
        </p:txBody>
      </p:sp>
      <p:cxnSp>
        <p:nvCxnSpPr>
          <p:cNvPr id="5" name="Straight Connector 4">
            <a:extLst>
              <a:ext uri="{FF2B5EF4-FFF2-40B4-BE49-F238E27FC236}">
                <a16:creationId xmlns:a16="http://schemas.microsoft.com/office/drawing/2014/main" id="{AA127360-FE6C-4ED6-AA30-4852CC54A9BD}"/>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D79EC36-1922-4DD5-8884-6AC36FB46CC0}"/>
              </a:ext>
            </a:extLst>
          </p:cNvPr>
          <p:cNvSpPr/>
          <p:nvPr/>
        </p:nvSpPr>
        <p:spPr>
          <a:xfrm>
            <a:off x="2672873" y="1531697"/>
            <a:ext cx="9519127" cy="3941656"/>
          </a:xfrm>
          <a:prstGeom prst="rect">
            <a:avLst/>
          </a:prstGeom>
        </p:spPr>
        <p:txBody>
          <a:bodyPr wrap="square">
            <a:spAutoFit/>
          </a:bodyPr>
          <a:lstStyle/>
          <a:p>
            <a:pPr algn="ctr">
              <a:lnSpc>
                <a:spcPct val="107000"/>
              </a:lnSpc>
              <a:spcAft>
                <a:spcPts val="800"/>
              </a:spcAft>
            </a:pPr>
            <a:r>
              <a:rPr lang="en-US" sz="4000" b="1" dirty="0">
                <a:latin typeface="Ink Free" panose="03080402000500000000" pitchFamily="66" charset="0"/>
              </a:rPr>
              <a:t>For the power-principle of the Spirit of Life has fully exempted and released you from the liability of living under the burdensome law of a self-centered life that is a daily and forever death-sentence.</a:t>
            </a:r>
          </a:p>
          <a:p>
            <a:pPr algn="ctr">
              <a:lnSpc>
                <a:spcPct val="107000"/>
              </a:lnSpc>
              <a:spcAft>
                <a:spcPts val="800"/>
              </a:spcAft>
            </a:pPr>
            <a:r>
              <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rPr>
              <a:t>v.2</a:t>
            </a:r>
          </a:p>
        </p:txBody>
      </p:sp>
      <p:cxnSp>
        <p:nvCxnSpPr>
          <p:cNvPr id="7" name="Straight Connector 6">
            <a:extLst>
              <a:ext uri="{FF2B5EF4-FFF2-40B4-BE49-F238E27FC236}">
                <a16:creationId xmlns:a16="http://schemas.microsoft.com/office/drawing/2014/main" id="{A7772E5D-466A-4B7C-92C7-8B4068E1C8C0}"/>
              </a:ext>
            </a:extLst>
          </p:cNvPr>
          <p:cNvCxnSpPr/>
          <p:nvPr/>
        </p:nvCxnSpPr>
        <p:spPr>
          <a:xfrm>
            <a:off x="6096000" y="1055078"/>
            <a:ext cx="2405576" cy="0"/>
          </a:xfrm>
          <a:prstGeom prst="line">
            <a:avLst/>
          </a:prstGeom>
          <a:ln w="28575"/>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407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C501D3-19F3-4D46-95FD-45758BBD602E}"/>
              </a:ext>
            </a:extLst>
          </p:cNvPr>
          <p:cNvSpPr/>
          <p:nvPr/>
        </p:nvSpPr>
        <p:spPr>
          <a:xfrm>
            <a:off x="2672867" y="1155824"/>
            <a:ext cx="9221031" cy="5520357"/>
          </a:xfrm>
          <a:prstGeom prst="rect">
            <a:avLst/>
          </a:prstGeom>
        </p:spPr>
        <p:txBody>
          <a:bodyPr wrap="square">
            <a:spAutoFit/>
          </a:bodyPr>
          <a:lstStyle/>
          <a:p>
            <a:pPr algn="ctr">
              <a:lnSpc>
                <a:spcPct val="107000"/>
              </a:lnSpc>
              <a:spcAft>
                <a:spcPts val="800"/>
              </a:spcAft>
            </a:pPr>
            <a:r>
              <a:rPr lang="en-US" sz="3600" b="1" dirty="0">
                <a:latin typeface="Ink Free" panose="03080402000500000000" pitchFamily="66" charset="0"/>
                <a:ea typeface="Calibri" panose="020F0502020204030204" pitchFamily="34" charset="0"/>
                <a:cs typeface="Times New Roman" panose="02020603050405020304" pitchFamily="18" charset="0"/>
              </a:rPr>
              <a:t>For God’s law (holy and perfect as it was) was impossibly weak in that it was working with unholy and imperfect humans. Enter God himself! He sent his Son to humankind, real humanity himself but sinless. Covering all the bases concerning the power of sin over our lives, he pronounced condemnation on sin and carried out the sentence in Christ’s body.</a:t>
            </a:r>
          </a:p>
          <a:p>
            <a:pPr algn="ctr">
              <a:lnSpc>
                <a:spcPct val="107000"/>
              </a:lnSpc>
              <a:spcAft>
                <a:spcPts val="800"/>
              </a:spcAft>
            </a:pPr>
            <a:r>
              <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rPr>
              <a:t>v. 3</a:t>
            </a:r>
          </a:p>
        </p:txBody>
      </p:sp>
      <p:sp>
        <p:nvSpPr>
          <p:cNvPr id="3" name="Rectangle 2">
            <a:extLst>
              <a:ext uri="{FF2B5EF4-FFF2-40B4-BE49-F238E27FC236}">
                <a16:creationId xmlns:a16="http://schemas.microsoft.com/office/drawing/2014/main" id="{CB1BE1DD-FDEE-4AFC-B9EF-DBA1CF7A0666}"/>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4" name="Rectangle 3">
            <a:extLst>
              <a:ext uri="{FF2B5EF4-FFF2-40B4-BE49-F238E27FC236}">
                <a16:creationId xmlns:a16="http://schemas.microsoft.com/office/drawing/2014/main" id="{206C02FF-BDC2-4C99-BA4E-1F9400A62BE6}"/>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5" name="Rectangle 4">
            <a:extLst>
              <a:ext uri="{FF2B5EF4-FFF2-40B4-BE49-F238E27FC236}">
                <a16:creationId xmlns:a16="http://schemas.microsoft.com/office/drawing/2014/main" id="{C12DB2DF-92BD-4216-8B29-89A85B53C793}"/>
              </a:ext>
            </a:extLst>
          </p:cNvPr>
          <p:cNvSpPr/>
          <p:nvPr/>
        </p:nvSpPr>
        <p:spPr>
          <a:xfrm>
            <a:off x="2672867" y="304186"/>
            <a:ext cx="9378457" cy="584775"/>
          </a:xfrm>
          <a:prstGeom prst="rect">
            <a:avLst/>
          </a:prstGeom>
        </p:spPr>
        <p:txBody>
          <a:bodyPr wrap="square">
            <a:spAutoFit/>
          </a:bodyPr>
          <a:lstStyle/>
          <a:p>
            <a:pPr algn="ctr"/>
            <a:r>
              <a:rPr lang="en-US" sz="3200" b="1" dirty="0">
                <a:solidFill>
                  <a:srgbClr val="FFC000"/>
                </a:solidFill>
                <a:latin typeface="Tempus Sans ITC" panose="04020404030D07020202" pitchFamily="82" charset="0"/>
                <a:ea typeface="Calibri" panose="020F0502020204030204" pitchFamily="34" charset="0"/>
              </a:rPr>
              <a:t>In Christ we are freed from the gallows </a:t>
            </a:r>
            <a:r>
              <a:rPr lang="en-US" sz="3200" b="1" dirty="0">
                <a:latin typeface="Tempus Sans ITC" panose="04020404030D07020202" pitchFamily="82" charset="0"/>
                <a:ea typeface="Calibri" panose="020F0502020204030204" pitchFamily="34" charset="0"/>
              </a:rPr>
              <a:t>8:1-4</a:t>
            </a:r>
            <a:endParaRPr lang="en-US" sz="3200" dirty="0"/>
          </a:p>
        </p:txBody>
      </p:sp>
      <p:cxnSp>
        <p:nvCxnSpPr>
          <p:cNvPr id="6" name="Straight Connector 5">
            <a:extLst>
              <a:ext uri="{FF2B5EF4-FFF2-40B4-BE49-F238E27FC236}">
                <a16:creationId xmlns:a16="http://schemas.microsoft.com/office/drawing/2014/main" id="{34274D67-452F-4F40-9E26-8F57E29BA8A1}"/>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AE9164-29DA-459E-91E9-377CACEF2971}"/>
              </a:ext>
            </a:extLst>
          </p:cNvPr>
          <p:cNvCxnSpPr/>
          <p:nvPr/>
        </p:nvCxnSpPr>
        <p:spPr>
          <a:xfrm>
            <a:off x="6096000" y="1055078"/>
            <a:ext cx="2405576" cy="0"/>
          </a:xfrm>
          <a:prstGeom prst="line">
            <a:avLst/>
          </a:prstGeom>
          <a:ln w="28575"/>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700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DE7B74-3043-4649-B4F5-9E79408DAE4F}"/>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03048D41-0052-48C8-8CE8-FB79B34EE597}"/>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974EEB82-9D95-4E14-830D-961B824CBC1A}"/>
              </a:ext>
            </a:extLst>
          </p:cNvPr>
          <p:cNvSpPr/>
          <p:nvPr/>
        </p:nvSpPr>
        <p:spPr>
          <a:xfrm>
            <a:off x="2672867" y="304186"/>
            <a:ext cx="9378457" cy="584775"/>
          </a:xfrm>
          <a:prstGeom prst="rect">
            <a:avLst/>
          </a:prstGeom>
        </p:spPr>
        <p:txBody>
          <a:bodyPr wrap="square">
            <a:spAutoFit/>
          </a:bodyPr>
          <a:lstStyle/>
          <a:p>
            <a:pPr algn="ctr"/>
            <a:r>
              <a:rPr lang="en-US" sz="3200" b="1" dirty="0">
                <a:solidFill>
                  <a:srgbClr val="FFC000"/>
                </a:solidFill>
                <a:latin typeface="Tempus Sans ITC" panose="04020404030D07020202" pitchFamily="82" charset="0"/>
                <a:ea typeface="Calibri" panose="020F0502020204030204" pitchFamily="34" charset="0"/>
              </a:rPr>
              <a:t>In Christ we are freed from the gallows </a:t>
            </a:r>
            <a:r>
              <a:rPr lang="en-US" sz="3200" b="1" dirty="0">
                <a:latin typeface="Tempus Sans ITC" panose="04020404030D07020202" pitchFamily="82" charset="0"/>
                <a:ea typeface="Calibri" panose="020F0502020204030204" pitchFamily="34" charset="0"/>
              </a:rPr>
              <a:t>8:1-4</a:t>
            </a:r>
            <a:endParaRPr lang="en-US" sz="3200" dirty="0"/>
          </a:p>
        </p:txBody>
      </p:sp>
      <p:cxnSp>
        <p:nvCxnSpPr>
          <p:cNvPr id="5" name="Straight Connector 4">
            <a:extLst>
              <a:ext uri="{FF2B5EF4-FFF2-40B4-BE49-F238E27FC236}">
                <a16:creationId xmlns:a16="http://schemas.microsoft.com/office/drawing/2014/main" id="{9C2C64E7-C93C-4861-9380-63072EDD0A66}"/>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FDD7C87-7205-4803-AA2D-6D318F5B6187}"/>
              </a:ext>
            </a:extLst>
          </p:cNvPr>
          <p:cNvSpPr/>
          <p:nvPr/>
        </p:nvSpPr>
        <p:spPr>
          <a:xfrm>
            <a:off x="2672867" y="1155824"/>
            <a:ext cx="9378456" cy="5520357"/>
          </a:xfrm>
          <a:prstGeom prst="rect">
            <a:avLst/>
          </a:prstGeom>
        </p:spPr>
        <p:txBody>
          <a:bodyPr wrap="square">
            <a:spAutoFit/>
          </a:bodyPr>
          <a:lstStyle/>
          <a:p>
            <a:pPr algn="ctr">
              <a:lnSpc>
                <a:spcPct val="107000"/>
              </a:lnSpc>
              <a:spcAft>
                <a:spcPts val="800"/>
              </a:spcAft>
            </a:pPr>
            <a:r>
              <a:rPr lang="en-US" sz="3600" b="1" dirty="0">
                <a:latin typeface="Ink Free" panose="03080402000500000000" pitchFamily="66" charset="0"/>
                <a:ea typeface="Calibri" panose="020F0502020204030204" pitchFamily="34" charset="0"/>
                <a:cs typeface="Times New Roman" panose="02020603050405020304" pitchFamily="18" charset="0"/>
              </a:rPr>
              <a:t>The whole purpose of this is so that you could stand in the courtroom of Justice and by God himself be declared, not only acquitted, but right with God; thus measuring up to the Law’s perfect standard. This is granted to those whose day-by-day walk through life is no longer in human, self-centered living, but is a day-by-day life centered in God’s Spirit.</a:t>
            </a:r>
          </a:p>
          <a:p>
            <a:pPr algn="ctr">
              <a:lnSpc>
                <a:spcPct val="107000"/>
              </a:lnSpc>
              <a:spcAft>
                <a:spcPts val="800"/>
              </a:spcAft>
            </a:pPr>
            <a:r>
              <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rPr>
              <a:t>v. 4</a:t>
            </a:r>
          </a:p>
        </p:txBody>
      </p:sp>
      <p:cxnSp>
        <p:nvCxnSpPr>
          <p:cNvPr id="8" name="Straight Connector 7">
            <a:extLst>
              <a:ext uri="{FF2B5EF4-FFF2-40B4-BE49-F238E27FC236}">
                <a16:creationId xmlns:a16="http://schemas.microsoft.com/office/drawing/2014/main" id="{66404E95-6519-40B4-989A-28941D715BD2}"/>
              </a:ext>
            </a:extLst>
          </p:cNvPr>
          <p:cNvCxnSpPr/>
          <p:nvPr/>
        </p:nvCxnSpPr>
        <p:spPr>
          <a:xfrm>
            <a:off x="6096000" y="1055078"/>
            <a:ext cx="2405576" cy="0"/>
          </a:xfrm>
          <a:prstGeom prst="line">
            <a:avLst/>
          </a:prstGeom>
          <a:ln w="28575"/>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594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D61029-830F-41BF-8F2F-E11ACBA74BB5}"/>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8CE66466-46E8-4AF0-B5C1-04387E8CA039}"/>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F8B62522-9348-43B7-933D-372ABC35F9EC}"/>
              </a:ext>
            </a:extLst>
          </p:cNvPr>
          <p:cNvSpPr/>
          <p:nvPr/>
        </p:nvSpPr>
        <p:spPr>
          <a:xfrm>
            <a:off x="2672867" y="304186"/>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B1D08A4A-6348-49F0-A73F-91AEF3043AE2}"/>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C5E0499-C2E6-4392-86F3-3E7E1EFA336D}"/>
              </a:ext>
            </a:extLst>
          </p:cNvPr>
          <p:cNvSpPr/>
          <p:nvPr/>
        </p:nvSpPr>
        <p:spPr>
          <a:xfrm>
            <a:off x="2689217" y="1182818"/>
            <a:ext cx="9378450" cy="5493363"/>
          </a:xfrm>
          <a:prstGeom prst="rect">
            <a:avLst/>
          </a:prstGeom>
        </p:spPr>
        <p:txBody>
          <a:bodyPr wrap="square">
            <a:spAutoFit/>
          </a:bodyPr>
          <a:lstStyle/>
          <a:p>
            <a:pPr algn="ctr">
              <a:lnSpc>
                <a:spcPct val="107000"/>
              </a:lnSpc>
              <a:spcAft>
                <a:spcPts val="800"/>
              </a:spcAft>
            </a:pPr>
            <a:r>
              <a:rPr lang="en-US" sz="3600" b="1" dirty="0">
                <a:latin typeface="Ink Free" panose="03080402000500000000" pitchFamily="66" charset="0"/>
              </a:rPr>
              <a:t>Indeed those who are wrapped up in </a:t>
            </a:r>
          </a:p>
          <a:p>
            <a:pPr algn="ctr">
              <a:lnSpc>
                <a:spcPct val="107000"/>
              </a:lnSpc>
              <a:spcAft>
                <a:spcPts val="800"/>
              </a:spcAft>
            </a:pPr>
            <a:r>
              <a:rPr lang="en-US" sz="3600" b="1" dirty="0">
                <a:latin typeface="Ink Free" panose="03080402000500000000" pitchFamily="66" charset="0"/>
              </a:rPr>
              <a:t>self-centered living can only see life centered around themselves. They are ‘gods’ in their own little universe.  But those who look outward to the Spirit and who are shaped by the breath of God, his Word, have a worldview bent toward Him and see things in the clear light of what the Spirit desires. </a:t>
            </a:r>
          </a:p>
          <a:p>
            <a:pPr algn="ctr">
              <a:lnSpc>
                <a:spcPct val="107000"/>
              </a:lnSpc>
              <a:spcAft>
                <a:spcPts val="800"/>
              </a:spcAft>
            </a:pPr>
            <a:r>
              <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rPr>
              <a:t>v.</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5</a:t>
            </a:r>
            <a:endPar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E104012-9267-4814-8262-D7812F13F067}"/>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12442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FFD48-996B-415A-96C2-14202F8F329B}"/>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3FEAEC7F-201A-4AA6-903D-8CED683140BE}"/>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1935499C-E5FD-4AA2-99E8-58F06E128FAE}"/>
              </a:ext>
            </a:extLst>
          </p:cNvPr>
          <p:cNvSpPr/>
          <p:nvPr/>
        </p:nvSpPr>
        <p:spPr>
          <a:xfrm>
            <a:off x="2672867" y="275157"/>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032DF0C4-9DE3-49B2-AAE6-57618522324B}"/>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9C257CA-FD4A-4092-9FB2-7851848F8EB2}"/>
              </a:ext>
            </a:extLst>
          </p:cNvPr>
          <p:cNvSpPr/>
          <p:nvPr/>
        </p:nvSpPr>
        <p:spPr>
          <a:xfrm>
            <a:off x="2687384" y="1033457"/>
            <a:ext cx="9394797" cy="5622950"/>
          </a:xfrm>
          <a:prstGeom prst="rect">
            <a:avLst/>
          </a:prstGeom>
        </p:spPr>
        <p:txBody>
          <a:bodyPr wrap="square">
            <a:spAutoFit/>
          </a:bodyPr>
          <a:lstStyle/>
          <a:p>
            <a:pPr algn="ctr">
              <a:lnSpc>
                <a:spcPct val="107000"/>
              </a:lnSpc>
              <a:spcAft>
                <a:spcPts val="800"/>
              </a:spcAft>
            </a:pPr>
            <a:r>
              <a:rPr lang="en-US" sz="3600" b="1" dirty="0">
                <a:latin typeface="Ink Free" panose="03080402000500000000" pitchFamily="66" charset="0"/>
                <a:ea typeface="Calibri" panose="020F0502020204030204" pitchFamily="34" charset="0"/>
                <a:cs typeface="Times New Roman" panose="02020603050405020304" pitchFamily="18" charset="0"/>
              </a:rPr>
              <a:t>For those whose mind-set is centered in Me: Death!  But to those who are swayed and bent by the gentle breath of God’s Spirit: </a:t>
            </a:r>
          </a:p>
          <a:p>
            <a:pPr algn="ctr">
              <a:lnSpc>
                <a:spcPct val="107000"/>
              </a:lnSpc>
              <a:spcAft>
                <a:spcPts val="800"/>
              </a:spcAft>
            </a:pPr>
            <a:r>
              <a:rPr lang="en-US" sz="3600" b="1" dirty="0">
                <a:latin typeface="Ink Free" panose="03080402000500000000" pitchFamily="66" charset="0"/>
                <a:ea typeface="Calibri" panose="020F0502020204030204" pitchFamily="34" charset="0"/>
                <a:cs typeface="Times New Roman" panose="02020603050405020304" pitchFamily="18" charset="0"/>
              </a:rPr>
              <a:t>Life and Peace!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V.6</a:t>
            </a:r>
          </a:p>
          <a:p>
            <a:pPr algn="ctr">
              <a:lnSpc>
                <a:spcPct val="107000"/>
              </a:lnSpc>
              <a:spcAft>
                <a:spcPts val="800"/>
              </a:spcAft>
            </a:pPr>
            <a:r>
              <a:rPr lang="en-US" sz="3600" b="1" dirty="0">
                <a:latin typeface="Ink Free" panose="03080402000500000000" pitchFamily="66" charset="0"/>
                <a:ea typeface="Calibri" panose="020F0502020204030204" pitchFamily="34" charset="0"/>
                <a:cs typeface="Times New Roman" panose="02020603050405020304" pitchFamily="18" charset="0"/>
              </a:rPr>
              <a:t> On account of that, the one whose mindset is centered on Self is at war with God. “Me-centered” cannot follow God’s way or imitate his character. With sight focused on “Me”, he has no power to see God.    </a:t>
            </a: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 7</a:t>
            </a:r>
            <a:endPar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874C8B8D-A3C6-4B50-BD7C-D6CE35B43DE7}"/>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01858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2E205-4F0B-4859-85F1-3268F6F56A04}"/>
              </a:ext>
            </a:extLst>
          </p:cNvPr>
          <p:cNvSpPr/>
          <p:nvPr/>
        </p:nvSpPr>
        <p:spPr>
          <a:xfrm>
            <a:off x="-22719" y="181819"/>
            <a:ext cx="2540836" cy="2554545"/>
          </a:xfrm>
          <a:prstGeom prst="rect">
            <a:avLst/>
          </a:prstGeom>
        </p:spPr>
        <p:txBody>
          <a:bodyPr wrap="square">
            <a:spAutoFit/>
          </a:bodyPr>
          <a:lstStyle/>
          <a:p>
            <a:r>
              <a:rPr lang="en-US" sz="3200" b="1" dirty="0">
                <a:latin typeface="Tempus Sans ITC" panose="04020404030D07020202" pitchFamily="82" charset="0"/>
                <a:ea typeface="Calibri" panose="020F0502020204030204" pitchFamily="34" charset="0"/>
              </a:rPr>
              <a:t>Romans 8: </a:t>
            </a:r>
          </a:p>
          <a:p>
            <a:r>
              <a:rPr lang="en-US" sz="3200" b="1" dirty="0">
                <a:solidFill>
                  <a:srgbClr val="FFFF00"/>
                </a:solidFill>
                <a:latin typeface="Tempus Sans ITC" panose="04020404030D07020202" pitchFamily="82" charset="0"/>
                <a:ea typeface="Calibri" panose="020F0502020204030204" pitchFamily="34" charset="0"/>
              </a:rPr>
              <a:t>Freedom from </a:t>
            </a:r>
          </a:p>
          <a:p>
            <a:r>
              <a:rPr lang="en-US" sz="3200" b="1" dirty="0">
                <a:solidFill>
                  <a:srgbClr val="FFFF00"/>
                </a:solidFill>
                <a:latin typeface="Tempus Sans ITC" panose="04020404030D07020202" pitchFamily="82" charset="0"/>
                <a:ea typeface="Calibri" panose="020F0502020204030204" pitchFamily="34" charset="0"/>
              </a:rPr>
              <a:t>Death </a:t>
            </a:r>
          </a:p>
          <a:p>
            <a:r>
              <a:rPr lang="en-US" sz="3200" b="1" dirty="0">
                <a:solidFill>
                  <a:srgbClr val="FFFF00"/>
                </a:solidFill>
                <a:latin typeface="Tempus Sans ITC" panose="04020404030D07020202" pitchFamily="82" charset="0"/>
                <a:ea typeface="Calibri" panose="020F0502020204030204" pitchFamily="34" charset="0"/>
              </a:rPr>
              <a:t>(in Christ) </a:t>
            </a:r>
            <a:endParaRPr lang="en-US" sz="3200" dirty="0">
              <a:solidFill>
                <a:srgbClr val="FFFF00"/>
              </a:solidFill>
            </a:endParaRPr>
          </a:p>
        </p:txBody>
      </p:sp>
      <p:sp>
        <p:nvSpPr>
          <p:cNvPr id="3" name="Rectangle 2">
            <a:extLst>
              <a:ext uri="{FF2B5EF4-FFF2-40B4-BE49-F238E27FC236}">
                <a16:creationId xmlns:a16="http://schemas.microsoft.com/office/drawing/2014/main" id="{7FA7FE9B-ACCD-44AF-81E6-1F57EC893C4E}"/>
              </a:ext>
            </a:extLst>
          </p:cNvPr>
          <p:cNvSpPr/>
          <p:nvPr/>
        </p:nvSpPr>
        <p:spPr>
          <a:xfrm>
            <a:off x="124333" y="4121637"/>
            <a:ext cx="2393784" cy="1569660"/>
          </a:xfrm>
          <a:prstGeom prst="rect">
            <a:avLst/>
          </a:prstGeom>
        </p:spPr>
        <p:txBody>
          <a:bodyPr wrap="square">
            <a:spAutoFit/>
          </a:bodyPr>
          <a:lstStyle/>
          <a:p>
            <a:r>
              <a:rPr lang="en-US" sz="3200" b="1" dirty="0">
                <a:solidFill>
                  <a:srgbClr val="FFFF00"/>
                </a:solidFill>
                <a:latin typeface="Tempus Sans ITC" panose="04020404030D07020202" pitchFamily="82" charset="0"/>
                <a:ea typeface="Calibri" panose="020F0502020204030204" pitchFamily="34" charset="0"/>
              </a:rPr>
              <a:t>From Gallows to Glory </a:t>
            </a:r>
            <a:r>
              <a:rPr lang="en-US" sz="3200" b="1" dirty="0">
                <a:latin typeface="Tempus Sans ITC" panose="04020404030D07020202" pitchFamily="82" charset="0"/>
                <a:ea typeface="Calibri" panose="020F0502020204030204" pitchFamily="34" charset="0"/>
              </a:rPr>
              <a:t>8:1-17</a:t>
            </a:r>
            <a:endParaRPr lang="en-US" sz="3200" dirty="0"/>
          </a:p>
        </p:txBody>
      </p:sp>
      <p:sp>
        <p:nvSpPr>
          <p:cNvPr id="4" name="Rectangle 3">
            <a:extLst>
              <a:ext uri="{FF2B5EF4-FFF2-40B4-BE49-F238E27FC236}">
                <a16:creationId xmlns:a16="http://schemas.microsoft.com/office/drawing/2014/main" id="{CCC452AC-04A2-438C-B95F-3929322B5863}"/>
              </a:ext>
            </a:extLst>
          </p:cNvPr>
          <p:cNvSpPr/>
          <p:nvPr/>
        </p:nvSpPr>
        <p:spPr>
          <a:xfrm>
            <a:off x="2672867" y="304186"/>
            <a:ext cx="9378457" cy="584775"/>
          </a:xfrm>
          <a:prstGeom prst="rect">
            <a:avLst/>
          </a:prstGeom>
        </p:spPr>
        <p:txBody>
          <a:bodyPr wrap="square">
            <a:spAutoFit/>
          </a:bodyPr>
          <a:lstStyle/>
          <a:p>
            <a:pPr algn="ctr"/>
            <a:r>
              <a:rPr lang="en-US" sz="3200" b="1" dirty="0">
                <a:solidFill>
                  <a:srgbClr val="00B0F0"/>
                </a:solidFill>
                <a:latin typeface="Tempus Sans ITC" panose="04020404030D07020202" pitchFamily="82" charset="0"/>
                <a:ea typeface="Calibri" panose="020F0502020204030204" pitchFamily="34" charset="0"/>
              </a:rPr>
              <a:t>How the Spirit Gives Life to Freed People </a:t>
            </a:r>
            <a:r>
              <a:rPr lang="en-US" sz="3200" b="1" dirty="0">
                <a:latin typeface="Tempus Sans ITC" panose="04020404030D07020202" pitchFamily="82" charset="0"/>
                <a:ea typeface="Calibri" panose="020F0502020204030204" pitchFamily="34" charset="0"/>
              </a:rPr>
              <a:t>8:5-17</a:t>
            </a:r>
            <a:endParaRPr lang="en-US" sz="3200" dirty="0"/>
          </a:p>
        </p:txBody>
      </p:sp>
      <p:cxnSp>
        <p:nvCxnSpPr>
          <p:cNvPr id="5" name="Straight Connector 4">
            <a:extLst>
              <a:ext uri="{FF2B5EF4-FFF2-40B4-BE49-F238E27FC236}">
                <a16:creationId xmlns:a16="http://schemas.microsoft.com/office/drawing/2014/main" id="{692BCC8B-3EF0-4B6C-B23E-C6CB7CBF9032}"/>
              </a:ext>
            </a:extLst>
          </p:cNvPr>
          <p:cNvCxnSpPr/>
          <p:nvPr/>
        </p:nvCxnSpPr>
        <p:spPr>
          <a:xfrm>
            <a:off x="2518117" y="181819"/>
            <a:ext cx="0" cy="649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9AF135C-9D68-4575-980F-D790FEFBA904}"/>
              </a:ext>
            </a:extLst>
          </p:cNvPr>
          <p:cNvSpPr/>
          <p:nvPr/>
        </p:nvSpPr>
        <p:spPr>
          <a:xfrm>
            <a:off x="2689211" y="981264"/>
            <a:ext cx="9378456" cy="5859233"/>
          </a:xfrm>
          <a:prstGeom prst="rect">
            <a:avLst/>
          </a:prstGeom>
        </p:spPr>
        <p:txBody>
          <a:bodyPr wrap="square">
            <a:spAutoFit/>
          </a:bodyPr>
          <a:lstStyle/>
          <a:p>
            <a:pPr algn="ctr">
              <a:lnSpc>
                <a:spcPct val="107000"/>
              </a:lnSpc>
              <a:spcAft>
                <a:spcPts val="800"/>
              </a:spcAft>
            </a:pPr>
            <a:r>
              <a:rPr lang="en-US" sz="3800" b="1" dirty="0">
                <a:latin typeface="Ink Free" panose="03080402000500000000" pitchFamily="66" charset="0"/>
                <a:ea typeface="Calibri" panose="020F0502020204030204" pitchFamily="34" charset="0"/>
                <a:cs typeface="Times New Roman" panose="02020603050405020304" pitchFamily="18" charset="0"/>
              </a:rPr>
              <a:t>Indeed those who exist in the realm of Me have no idea how to please or serve God.</a:t>
            </a:r>
          </a:p>
          <a:p>
            <a:pPr algn="ctr">
              <a:lnSpc>
                <a:spcPct val="107000"/>
              </a:lnSpc>
              <a:spcAft>
                <a:spcPts val="800"/>
              </a:spcAft>
            </a:pPr>
            <a:r>
              <a:rPr lang="en-US" sz="28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v.8</a:t>
            </a:r>
          </a:p>
          <a:p>
            <a:pPr algn="ctr">
              <a:lnSpc>
                <a:spcPct val="107000"/>
              </a:lnSpc>
              <a:spcAft>
                <a:spcPts val="800"/>
              </a:spcAft>
            </a:pPr>
            <a:r>
              <a:rPr lang="en-US" sz="3800" b="1" i="1" dirty="0">
                <a:latin typeface="Ink Free" panose="03080402000500000000" pitchFamily="66" charset="0"/>
                <a:ea typeface="Calibri" panose="020F0502020204030204" pitchFamily="34" charset="0"/>
                <a:cs typeface="Times New Roman" panose="02020603050405020304" pitchFamily="18" charset="0"/>
              </a:rPr>
              <a:t>You</a:t>
            </a:r>
            <a:r>
              <a:rPr lang="en-US" sz="3800" b="1" dirty="0">
                <a:latin typeface="Ink Free" panose="03080402000500000000" pitchFamily="66" charset="0"/>
                <a:ea typeface="Calibri" panose="020F0502020204030204" pitchFamily="34" charset="0"/>
                <a:cs typeface="Times New Roman" panose="02020603050405020304" pitchFamily="18" charset="0"/>
              </a:rPr>
              <a:t>, on the other hand, are not centered on Self but centered on the Spirit since the Spirit of God has made his home in you. However, those not centered on the Spirit of Christ are not a part of him.</a:t>
            </a:r>
          </a:p>
          <a:p>
            <a:pPr algn="ctr">
              <a:lnSpc>
                <a:spcPct val="107000"/>
              </a:lnSpc>
              <a:spcAft>
                <a:spcPts val="800"/>
              </a:spcAft>
            </a:pPr>
            <a:r>
              <a:rPr lang="en-US" sz="28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rPr>
              <a:t>v. 9</a:t>
            </a:r>
          </a:p>
        </p:txBody>
      </p:sp>
      <p:cxnSp>
        <p:nvCxnSpPr>
          <p:cNvPr id="7" name="Straight Connector 6">
            <a:extLst>
              <a:ext uri="{FF2B5EF4-FFF2-40B4-BE49-F238E27FC236}">
                <a16:creationId xmlns:a16="http://schemas.microsoft.com/office/drawing/2014/main" id="{3B31350A-0954-4961-81C5-C52B2146716D}"/>
              </a:ext>
            </a:extLst>
          </p:cNvPr>
          <p:cNvCxnSpPr/>
          <p:nvPr/>
        </p:nvCxnSpPr>
        <p:spPr>
          <a:xfrm>
            <a:off x="6096000" y="1055078"/>
            <a:ext cx="2405576" cy="0"/>
          </a:xfrm>
          <a:prstGeom prst="line">
            <a:avLst/>
          </a:prstGeom>
          <a:ln w="28575"/>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92488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1637</Words>
  <Application>Microsoft Office PowerPoint</Application>
  <PresentationFormat>Widescreen</PresentationFormat>
  <Paragraphs>182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Ink Free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26</cp:revision>
  <cp:lastPrinted>2020-11-15T14:07:23Z</cp:lastPrinted>
  <dcterms:created xsi:type="dcterms:W3CDTF">2020-11-13T15:54:22Z</dcterms:created>
  <dcterms:modified xsi:type="dcterms:W3CDTF">2020-11-15T14:07:33Z</dcterms:modified>
</cp:coreProperties>
</file>