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70C0"/>
    <a:srgbClr val="00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C78F43-A240-43C9-982B-D798CA4C9E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7DA184F-32E1-4C19-950E-76A75F5F91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EB08D0-CE7A-4369-B5A2-8888211C3455}" type="datetimeFigureOut">
              <a:rPr lang="en-US" smtClean="0"/>
              <a:t>11/8/2020</a:t>
            </a:fld>
            <a:endParaRPr lang="en-US"/>
          </a:p>
        </p:txBody>
      </p:sp>
      <p:sp>
        <p:nvSpPr>
          <p:cNvPr id="4" name="Footer Placeholder 3">
            <a:extLst>
              <a:ext uri="{FF2B5EF4-FFF2-40B4-BE49-F238E27FC236}">
                <a16:creationId xmlns:a16="http://schemas.microsoft.com/office/drawing/2014/main" id="{A3BB32E4-60A9-45A3-BB1E-CC94F95EBD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DA5E2E27-283E-40AA-ADE6-6287C6F5C52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457AC7-4074-40E2-80E6-42BB85063A91}" type="slidenum">
              <a:rPr lang="en-US" smtClean="0"/>
              <a:t>‹#›</a:t>
            </a:fld>
            <a:endParaRPr lang="en-US"/>
          </a:p>
        </p:txBody>
      </p:sp>
      <p:sp>
        <p:nvSpPr>
          <p:cNvPr id="6" name="TextBox 5" descr="Box1">
            <a:extLst>
              <a:ext uri="{FF2B5EF4-FFF2-40B4-BE49-F238E27FC236}">
                <a16:creationId xmlns:a16="http://schemas.microsoft.com/office/drawing/2014/main" id="{FAC81587-37B2-41C9-9D86-48AF0480D1AC}"/>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C3A0D094-6080-4485-81B8-44FF8D6DCE77}"/>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8975BB88-DB75-4A73-A082-42366B507A26}"/>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570E611D-CCA0-4931-A335-E9919B580374}"/>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8EB4022E-926B-438B-8E21-FD4B26927768}"/>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15327026-5179-4C8F-8C19-1CDE9AF87A26}"/>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3823B530-D03B-4841-899E-C056C58FE6BB}"/>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0266077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4611E9-AEEB-40AD-BFD4-EAC85446B6AF}" type="datetimeFigureOut">
              <a:rPr lang="en-US" smtClean="0"/>
              <a:t>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3F7C2-62D3-43A5-9333-327F0A84AC8E}" type="slidenum">
              <a:rPr lang="en-US" smtClean="0"/>
              <a:t>‹#›</a:t>
            </a:fld>
            <a:endParaRPr lang="en-US"/>
          </a:p>
        </p:txBody>
      </p:sp>
    </p:spTree>
    <p:extLst>
      <p:ext uri="{BB962C8B-B14F-4D97-AF65-F5344CB8AC3E}">
        <p14:creationId xmlns:p14="http://schemas.microsoft.com/office/powerpoint/2010/main" val="320489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1</a:t>
            </a:fld>
            <a:endParaRPr lang="en-US"/>
          </a:p>
        </p:txBody>
      </p:sp>
    </p:spTree>
    <p:extLst>
      <p:ext uri="{BB962C8B-B14F-4D97-AF65-F5344CB8AC3E}">
        <p14:creationId xmlns:p14="http://schemas.microsoft.com/office/powerpoint/2010/main" val="545880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2</a:t>
            </a:fld>
            <a:endParaRPr lang="en-US"/>
          </a:p>
        </p:txBody>
      </p:sp>
    </p:spTree>
    <p:extLst>
      <p:ext uri="{BB962C8B-B14F-4D97-AF65-F5344CB8AC3E}">
        <p14:creationId xmlns:p14="http://schemas.microsoft.com/office/powerpoint/2010/main" val="559818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3</a:t>
            </a:fld>
            <a:endParaRPr lang="en-US"/>
          </a:p>
        </p:txBody>
      </p:sp>
    </p:spTree>
    <p:extLst>
      <p:ext uri="{BB962C8B-B14F-4D97-AF65-F5344CB8AC3E}">
        <p14:creationId xmlns:p14="http://schemas.microsoft.com/office/powerpoint/2010/main" val="2484273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4</a:t>
            </a:fld>
            <a:endParaRPr lang="en-US"/>
          </a:p>
        </p:txBody>
      </p:sp>
    </p:spTree>
    <p:extLst>
      <p:ext uri="{BB962C8B-B14F-4D97-AF65-F5344CB8AC3E}">
        <p14:creationId xmlns:p14="http://schemas.microsoft.com/office/powerpoint/2010/main" val="410187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5</a:t>
            </a:fld>
            <a:endParaRPr lang="en-US"/>
          </a:p>
        </p:txBody>
      </p:sp>
    </p:spTree>
    <p:extLst>
      <p:ext uri="{BB962C8B-B14F-4D97-AF65-F5344CB8AC3E}">
        <p14:creationId xmlns:p14="http://schemas.microsoft.com/office/powerpoint/2010/main" val="1444183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6</a:t>
            </a:fld>
            <a:endParaRPr lang="en-US"/>
          </a:p>
        </p:txBody>
      </p:sp>
    </p:spTree>
    <p:extLst>
      <p:ext uri="{BB962C8B-B14F-4D97-AF65-F5344CB8AC3E}">
        <p14:creationId xmlns:p14="http://schemas.microsoft.com/office/powerpoint/2010/main" val="729550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7</a:t>
            </a:fld>
            <a:endParaRPr lang="en-US"/>
          </a:p>
        </p:txBody>
      </p:sp>
    </p:spTree>
    <p:extLst>
      <p:ext uri="{BB962C8B-B14F-4D97-AF65-F5344CB8AC3E}">
        <p14:creationId xmlns:p14="http://schemas.microsoft.com/office/powerpoint/2010/main" val="3772673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8</a:t>
            </a:fld>
            <a:endParaRPr lang="en-US"/>
          </a:p>
        </p:txBody>
      </p:sp>
    </p:spTree>
    <p:extLst>
      <p:ext uri="{BB962C8B-B14F-4D97-AF65-F5344CB8AC3E}">
        <p14:creationId xmlns:p14="http://schemas.microsoft.com/office/powerpoint/2010/main" val="1497068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83F7C2-62D3-43A5-9333-327F0A84AC8E}" type="slidenum">
              <a:rPr lang="en-US" smtClean="0"/>
              <a:t>9</a:t>
            </a:fld>
            <a:endParaRPr lang="en-US"/>
          </a:p>
        </p:txBody>
      </p:sp>
    </p:spTree>
    <p:extLst>
      <p:ext uri="{BB962C8B-B14F-4D97-AF65-F5344CB8AC3E}">
        <p14:creationId xmlns:p14="http://schemas.microsoft.com/office/powerpoint/2010/main" val="381813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1B3065-DD27-44F0-9F4A-8FC549EF3F69}"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2283792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B3065-DD27-44F0-9F4A-8FC549EF3F69}"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3035629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B3065-DD27-44F0-9F4A-8FC549EF3F69}"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6675079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B3065-DD27-44F0-9F4A-8FC549EF3F69}"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25044254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1B3065-DD27-44F0-9F4A-8FC549EF3F69}"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8316300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B3065-DD27-44F0-9F4A-8FC549EF3F69}"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28493508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1B3065-DD27-44F0-9F4A-8FC549EF3F69}"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22868317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1B3065-DD27-44F0-9F4A-8FC549EF3F69}"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5055877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B3065-DD27-44F0-9F4A-8FC549EF3F69}"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9531075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1B3065-DD27-44F0-9F4A-8FC549EF3F69}"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12363848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1B3065-DD27-44F0-9F4A-8FC549EF3F69}"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298F-71F1-4750-8879-C97C116ADC25}" type="slidenum">
              <a:rPr lang="en-US" smtClean="0"/>
              <a:t>‹#›</a:t>
            </a:fld>
            <a:endParaRPr lang="en-US"/>
          </a:p>
        </p:txBody>
      </p:sp>
    </p:spTree>
    <p:extLst>
      <p:ext uri="{BB962C8B-B14F-4D97-AF65-F5344CB8AC3E}">
        <p14:creationId xmlns:p14="http://schemas.microsoft.com/office/powerpoint/2010/main" val="31774302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B3065-DD27-44F0-9F4A-8FC549EF3F69}" type="datetimeFigureOut">
              <a:rPr lang="en-US" smtClean="0"/>
              <a:t>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B298F-71F1-4750-8879-C97C116ADC25}" type="slidenum">
              <a:rPr lang="en-US" smtClean="0"/>
              <a:t>‹#›</a:t>
            </a:fld>
            <a:endParaRPr lang="en-US"/>
          </a:p>
        </p:txBody>
      </p:sp>
    </p:spTree>
    <p:extLst>
      <p:ext uri="{BB962C8B-B14F-4D97-AF65-F5344CB8AC3E}">
        <p14:creationId xmlns:p14="http://schemas.microsoft.com/office/powerpoint/2010/main" val="38212224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indoor&#10;&#10;Description automatically generated">
            <a:extLst>
              <a:ext uri="{FF2B5EF4-FFF2-40B4-BE49-F238E27FC236}">
                <a16:creationId xmlns:a16="http://schemas.microsoft.com/office/drawing/2014/main" id="{AED842D8-CC8C-4EB4-94D0-3BE1A6D5E95B}"/>
              </a:ext>
            </a:extLst>
          </p:cNvPr>
          <p:cNvPicPr>
            <a:picLocks noChangeAspect="1"/>
          </p:cNvPicPr>
          <p:nvPr/>
        </p:nvPicPr>
        <p:blipFill rotWithShape="1">
          <a:blip r:embed="rId3">
            <a:extLst>
              <a:ext uri="{28A0092B-C50C-407E-A947-70E740481C1C}">
                <a14:useLocalDpi xmlns:a14="http://schemas.microsoft.com/office/drawing/2010/main" val="0"/>
              </a:ext>
            </a:extLst>
          </a:blip>
          <a:srcRect l="11671" r="2605" b="-1"/>
          <a:stretch/>
        </p:blipFill>
        <p:spPr>
          <a:xfrm>
            <a:off x="5419264" y="3307282"/>
            <a:ext cx="6129269" cy="3592925"/>
          </a:xfrm>
          <a:prstGeom prst="rect">
            <a:avLst/>
          </a:prstGeom>
          <a:ln>
            <a:noFill/>
          </a:ln>
          <a:effectLst>
            <a:softEdge rad="112500"/>
          </a:effectLst>
        </p:spPr>
      </p:pic>
      <p:pic>
        <p:nvPicPr>
          <p:cNvPr id="8" name="Picture 7" descr="A picture containing text&#10;&#10;Description automatically generated">
            <a:extLst>
              <a:ext uri="{FF2B5EF4-FFF2-40B4-BE49-F238E27FC236}">
                <a16:creationId xmlns:a16="http://schemas.microsoft.com/office/drawing/2014/main" id="{0F950425-D52E-4765-AA11-D2F01BB1C279}"/>
              </a:ext>
            </a:extLst>
          </p:cNvPr>
          <p:cNvPicPr>
            <a:picLocks noChangeAspect="1"/>
          </p:cNvPicPr>
          <p:nvPr/>
        </p:nvPicPr>
        <p:blipFill rotWithShape="1">
          <a:blip r:embed="rId4">
            <a:extLst>
              <a:ext uri="{28A0092B-C50C-407E-A947-70E740481C1C}">
                <a14:useLocalDpi xmlns:a14="http://schemas.microsoft.com/office/drawing/2010/main" val="0"/>
              </a:ext>
            </a:extLst>
          </a:blip>
          <a:srcRect t="17111" r="1" b="1"/>
          <a:stretch/>
        </p:blipFill>
        <p:spPr>
          <a:xfrm>
            <a:off x="643467" y="-5"/>
            <a:ext cx="6082711" cy="3920044"/>
          </a:xfrm>
          <a:prstGeom prst="rect">
            <a:avLst/>
          </a:prstGeom>
          <a:ln>
            <a:noFill/>
          </a:ln>
          <a:effectLst>
            <a:softEdge rad="112500"/>
          </a:effectLst>
        </p:spPr>
      </p:pic>
      <p:sp>
        <p:nvSpPr>
          <p:cNvPr id="13" name="Rectangle 12">
            <a:extLst>
              <a:ext uri="{FF2B5EF4-FFF2-40B4-BE49-F238E27FC236}">
                <a16:creationId xmlns:a16="http://schemas.microsoft.com/office/drawing/2014/main" id="{E97C36FC-DEAA-4DCA-B0AB-7F9357FA4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7045" y="643467"/>
            <a:ext cx="4661488" cy="2460741"/>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78C38CD-A630-49FF-8417-6792A2B13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4080063"/>
            <a:ext cx="4614930" cy="2156145"/>
          </a:xfrm>
          <a:prstGeom prst="rect">
            <a:avLst/>
          </a:pr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7F51AF5-A867-48AF-903D-1D536BA345A3}"/>
              </a:ext>
            </a:extLst>
          </p:cNvPr>
          <p:cNvSpPr txBox="1"/>
          <p:nvPr/>
        </p:nvSpPr>
        <p:spPr>
          <a:xfrm>
            <a:off x="643467" y="4096306"/>
            <a:ext cx="4614930" cy="2123658"/>
          </a:xfrm>
          <a:prstGeom prst="rect">
            <a:avLst/>
          </a:prstGeom>
          <a:noFill/>
        </p:spPr>
        <p:txBody>
          <a:bodyPr wrap="square" rtlCol="0">
            <a:spAutoFit/>
          </a:bodyPr>
          <a:lstStyle/>
          <a:p>
            <a:pPr algn="ctr"/>
            <a:r>
              <a:rPr lang="en-US" sz="4400" b="1" dirty="0">
                <a:solidFill>
                  <a:srgbClr val="FFFF00"/>
                </a:solidFill>
                <a:effectLst>
                  <a:outerShdw blurRad="50800" dist="50800" dir="5400000" algn="ctr" rotWithShape="0">
                    <a:schemeClr val="bg1"/>
                  </a:outerShdw>
                </a:effectLst>
                <a:latin typeface="Tempus Sans ITC" panose="04020404030D07020202" pitchFamily="82" charset="0"/>
              </a:rPr>
              <a:t>Broken </a:t>
            </a:r>
          </a:p>
          <a:p>
            <a:pPr algn="ctr"/>
            <a:r>
              <a:rPr lang="en-US" sz="4400" b="1" dirty="0">
                <a:solidFill>
                  <a:srgbClr val="FFFF00"/>
                </a:solidFill>
                <a:effectLst>
                  <a:outerShdw blurRad="50800" dist="50800" dir="5400000" algn="ctr" rotWithShape="0">
                    <a:schemeClr val="bg1"/>
                  </a:outerShdw>
                </a:effectLst>
                <a:latin typeface="Tempus Sans ITC" panose="04020404030D07020202" pitchFamily="82" charset="0"/>
              </a:rPr>
              <a:t>Balance Scales</a:t>
            </a:r>
          </a:p>
          <a:p>
            <a:pPr algn="ctr"/>
            <a:r>
              <a:rPr lang="en-US" sz="4000" b="1" i="1" dirty="0">
                <a:effectLst>
                  <a:outerShdw blurRad="50800" dist="50800" dir="5400000" algn="ctr" rotWithShape="0">
                    <a:schemeClr val="bg1"/>
                  </a:outerShdw>
                </a:effectLst>
                <a:latin typeface="Tempus Sans ITC" panose="04020404030D07020202" pitchFamily="82" charset="0"/>
              </a:rPr>
              <a:t>Romans 8:18</a:t>
            </a:r>
          </a:p>
        </p:txBody>
      </p:sp>
      <p:sp>
        <p:nvSpPr>
          <p:cNvPr id="12" name="TextBox 11">
            <a:extLst>
              <a:ext uri="{FF2B5EF4-FFF2-40B4-BE49-F238E27FC236}">
                <a16:creationId xmlns:a16="http://schemas.microsoft.com/office/drawing/2014/main" id="{B38C8832-B96A-4132-855D-FEB258F729E4}"/>
              </a:ext>
            </a:extLst>
          </p:cNvPr>
          <p:cNvSpPr txBox="1"/>
          <p:nvPr/>
        </p:nvSpPr>
        <p:spPr>
          <a:xfrm>
            <a:off x="6887045" y="483516"/>
            <a:ext cx="4614930" cy="2862322"/>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just"/>
            <a:r>
              <a:rPr lang="en-US" sz="3600" b="1" dirty="0">
                <a:solidFill>
                  <a:srgbClr val="FFFF00"/>
                </a:solidFill>
                <a:effectLst>
                  <a:outerShdw blurRad="50800" dist="50800" dir="5400000" algn="ctr" rotWithShape="0">
                    <a:schemeClr val="bg1"/>
                  </a:outerShdw>
                </a:effectLst>
                <a:latin typeface="Ink Free" panose="03080402000500000000" pitchFamily="66" charset="0"/>
              </a:rPr>
              <a:t>I consider that our present sufferings are not worth comparing with the glory that will be revealed in us</a:t>
            </a:r>
            <a:endParaRPr lang="en-US" sz="3600" b="1" i="1" dirty="0">
              <a:effectLst>
                <a:outerShdw blurRad="50800" dist="50800" dir="5400000" algn="ctr" rotWithShape="0">
                  <a:schemeClr val="bg1"/>
                </a:outerShdw>
              </a:effectLst>
              <a:latin typeface="Ink Free" panose="03080402000500000000" pitchFamily="66" charset="0"/>
            </a:endParaRPr>
          </a:p>
        </p:txBody>
      </p:sp>
    </p:spTree>
    <p:extLst>
      <p:ext uri="{BB962C8B-B14F-4D97-AF65-F5344CB8AC3E}">
        <p14:creationId xmlns:p14="http://schemas.microsoft.com/office/powerpoint/2010/main" val="5873242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5ECE3B5-3D4F-4488-99D3-2887917B2702}"/>
              </a:ext>
            </a:extLst>
          </p:cNvPr>
          <p:cNvPicPr>
            <a:picLocks noChangeAspect="1"/>
          </p:cNvPicPr>
          <p:nvPr/>
        </p:nvPicPr>
        <p:blipFill rotWithShape="1">
          <a:blip r:embed="rId3">
            <a:extLst>
              <a:ext uri="{28A0092B-C50C-407E-A947-70E740481C1C}">
                <a14:useLocalDpi xmlns:a14="http://schemas.microsoft.com/office/drawing/2010/main" val="0"/>
              </a:ext>
            </a:extLst>
          </a:blip>
          <a:srcRect r="6863"/>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089B984F-AB70-4CD7-BB0C-DDD7E29C8E5A}"/>
              </a:ext>
            </a:extLst>
          </p:cNvPr>
          <p:cNvSpPr/>
          <p:nvPr/>
        </p:nvSpPr>
        <p:spPr>
          <a:xfrm>
            <a:off x="477981" y="1122363"/>
            <a:ext cx="4023360" cy="3204134"/>
          </a:xfrm>
          <a:prstGeom prst="rect">
            <a:avLst/>
          </a:prstGeom>
        </p:spPr>
        <p:txBody>
          <a:bodyPr vert="horz" lIns="91440" tIns="45720" rIns="91440" bIns="45720" rtlCol="0" anchor="b">
            <a:normAutofit/>
          </a:bodyPr>
          <a:lstStyle/>
          <a:p>
            <a:pPr marR="0" lvl="0" defTabSz="914400">
              <a:lnSpc>
                <a:spcPct val="90000"/>
              </a:lnSpc>
              <a:spcBef>
                <a:spcPct val="0"/>
              </a:spcBef>
              <a:spcAft>
                <a:spcPts val="600"/>
              </a:spcAft>
            </a:pPr>
            <a:r>
              <a:rPr lang="en-US" sz="4800" b="1" dirty="0">
                <a:latin typeface="Ink Free" panose="03080402000500000000" pitchFamily="66" charset="0"/>
                <a:ea typeface="+mj-ea"/>
                <a:cs typeface="+mj-cs"/>
              </a:rPr>
              <a:t>Our suffering placed on a scale</a:t>
            </a:r>
            <a:endParaRPr lang="en-US" sz="4800" dirty="0">
              <a:latin typeface="Ink Free" panose="03080402000500000000" pitchFamily="66" charset="0"/>
              <a:ea typeface="+mj-ea"/>
              <a:cs typeface="+mj-cs"/>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113E8618-A9EE-4E7D-BE65-178473E5B830}"/>
              </a:ext>
            </a:extLst>
          </p:cNvPr>
          <p:cNvSpPr txBox="1"/>
          <p:nvPr/>
        </p:nvSpPr>
        <p:spPr>
          <a:xfrm>
            <a:off x="2469849" y="5448850"/>
            <a:ext cx="5696980" cy="769441"/>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400" b="1" dirty="0">
                <a:solidFill>
                  <a:srgbClr val="FFFF00"/>
                </a:solidFill>
                <a:effectLst>
                  <a:outerShdw blurRad="50800" dist="50800" dir="5400000" algn="ctr" rotWithShape="0">
                    <a:schemeClr val="bg1"/>
                  </a:outerShdw>
                </a:effectLst>
                <a:latin typeface="Ink Free" panose="03080402000500000000" pitchFamily="66" charset="0"/>
              </a:rPr>
              <a:t>…not worth comparing</a:t>
            </a:r>
            <a:endParaRPr lang="en-US" sz="4400" b="1" i="1" dirty="0">
              <a:effectLst>
                <a:outerShdw blurRad="50800" dist="50800" dir="5400000" algn="ctr" rotWithShape="0">
                  <a:schemeClr val="bg1"/>
                </a:outerShdw>
              </a:effectLst>
              <a:latin typeface="Ink Free" panose="03080402000500000000" pitchFamily="66" charset="0"/>
            </a:endParaRPr>
          </a:p>
        </p:txBody>
      </p:sp>
    </p:spTree>
    <p:extLst>
      <p:ext uri="{BB962C8B-B14F-4D97-AF65-F5344CB8AC3E}">
        <p14:creationId xmlns:p14="http://schemas.microsoft.com/office/powerpoint/2010/main" val="5363645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nature, sunset, cloud&#10;&#10;Description automatically generated">
            <a:extLst>
              <a:ext uri="{FF2B5EF4-FFF2-40B4-BE49-F238E27FC236}">
                <a16:creationId xmlns:a16="http://schemas.microsoft.com/office/drawing/2014/main" id="{BF1F61DC-9674-4326-94A4-B48202798B40}"/>
              </a:ext>
            </a:extLst>
          </p:cNvPr>
          <p:cNvPicPr>
            <a:picLocks noChangeAspect="1"/>
          </p:cNvPicPr>
          <p:nvPr/>
        </p:nvPicPr>
        <p:blipFill rotWithShape="1">
          <a:blip r:embed="rId3">
            <a:extLst>
              <a:ext uri="{28A0092B-C50C-407E-A947-70E740481C1C}">
                <a14:useLocalDpi xmlns:a14="http://schemas.microsoft.com/office/drawing/2010/main" val="0"/>
              </a:ext>
            </a:extLst>
          </a:blip>
          <a:srcRect l="12354" r="8091" b="1"/>
          <a:stretch/>
        </p:blipFill>
        <p:spPr>
          <a:xfrm>
            <a:off x="20" y="10"/>
            <a:ext cx="12191980" cy="6857990"/>
          </a:xfrm>
          <a:prstGeom prst="rect">
            <a:avLst/>
          </a:prstGeom>
          <a:ln>
            <a:noFill/>
          </a:ln>
          <a:effectLst>
            <a:softEdge rad="112500"/>
          </a:effectLst>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4" name="Rectangle 3">
            <a:extLst>
              <a:ext uri="{FF2B5EF4-FFF2-40B4-BE49-F238E27FC236}">
                <a16:creationId xmlns:a16="http://schemas.microsoft.com/office/drawing/2014/main" id="{DCE7C3CA-2846-49CE-96C9-85BF7E1FF1AB}"/>
              </a:ext>
            </a:extLst>
          </p:cNvPr>
          <p:cNvSpPr/>
          <p:nvPr/>
        </p:nvSpPr>
        <p:spPr>
          <a:xfrm>
            <a:off x="8022021" y="3231931"/>
            <a:ext cx="3852041" cy="1834056"/>
          </a:xfrm>
          <a:prstGeom prst="rect">
            <a:avLst/>
          </a:prstGeom>
        </p:spPr>
        <p:txBody>
          <a:bodyPr vert="horz" lIns="91440" tIns="45720" rIns="91440" bIns="45720" rtlCol="0" anchor="b">
            <a:normAutofit/>
          </a:bodyPr>
          <a:lstStyle/>
          <a:p>
            <a:pPr marR="0" lvl="0" algn="ctr" defTabSz="914400">
              <a:lnSpc>
                <a:spcPct val="90000"/>
              </a:lnSpc>
              <a:spcBef>
                <a:spcPct val="0"/>
              </a:spcBef>
              <a:spcAft>
                <a:spcPts val="600"/>
              </a:spcAft>
            </a:pPr>
            <a:r>
              <a:rPr lang="en-US" sz="5400" b="1" dirty="0">
                <a:solidFill>
                  <a:srgbClr val="FFFF00"/>
                </a:solidFill>
                <a:latin typeface="Tempus Sans ITC" panose="04020404030D07020202" pitchFamily="82" charset="0"/>
                <a:ea typeface="+mj-ea"/>
                <a:cs typeface="+mj-cs"/>
              </a:rPr>
              <a:t>Glory</a:t>
            </a:r>
            <a:endParaRPr lang="en-US" sz="5400" dirty="0">
              <a:solidFill>
                <a:srgbClr val="FFFF00"/>
              </a:solidFill>
              <a:effectLst/>
              <a:latin typeface="Tempus Sans ITC" panose="04020404030D07020202" pitchFamily="82" charset="0"/>
              <a:ea typeface="+mj-ea"/>
              <a:cs typeface="+mj-cs"/>
            </a:endParaRP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9970B6F-CFF6-45E7-A975-4E2138045B8B}"/>
              </a:ext>
            </a:extLst>
          </p:cNvPr>
          <p:cNvSpPr txBox="1"/>
          <p:nvPr/>
        </p:nvSpPr>
        <p:spPr>
          <a:xfrm>
            <a:off x="182880" y="253218"/>
            <a:ext cx="4346917" cy="1323439"/>
          </a:xfrm>
          <a:prstGeom prst="rect">
            <a:avLst/>
          </a:prstGeom>
          <a:solidFill>
            <a:schemeClr val="bg1">
              <a:lumMod val="75000"/>
              <a:lumOff val="25000"/>
            </a:schemeClr>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latin typeface="Ink Free" panose="03080402000500000000" pitchFamily="66" charset="0"/>
              </a:rPr>
              <a:t>A cultural memory of glory lost</a:t>
            </a:r>
          </a:p>
        </p:txBody>
      </p:sp>
      <p:sp>
        <p:nvSpPr>
          <p:cNvPr id="8" name="TextBox 7">
            <a:extLst>
              <a:ext uri="{FF2B5EF4-FFF2-40B4-BE49-F238E27FC236}">
                <a16:creationId xmlns:a16="http://schemas.microsoft.com/office/drawing/2014/main" id="{4D90F88A-9090-47CC-9F2E-3322C3EE007D}"/>
              </a:ext>
            </a:extLst>
          </p:cNvPr>
          <p:cNvSpPr txBox="1"/>
          <p:nvPr/>
        </p:nvSpPr>
        <p:spPr>
          <a:xfrm>
            <a:off x="182879" y="4454866"/>
            <a:ext cx="4346917" cy="1938992"/>
          </a:xfrm>
          <a:prstGeom prst="rect">
            <a:avLst/>
          </a:prstGeom>
          <a:solidFill>
            <a:schemeClr val="bg1">
              <a:lumMod val="75000"/>
              <a:lumOff val="25000"/>
            </a:schemeClr>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latin typeface="Ink Free" panose="03080402000500000000" pitchFamily="66" charset="0"/>
              </a:rPr>
              <a:t>Adam &amp; Eve:</a:t>
            </a:r>
          </a:p>
          <a:p>
            <a:pPr algn="ctr"/>
            <a:r>
              <a:rPr lang="en-US" sz="4000" b="1" dirty="0">
                <a:latin typeface="Ink Free" panose="03080402000500000000" pitchFamily="66" charset="0"/>
              </a:rPr>
              <a:t>From glory to Ichabod</a:t>
            </a:r>
          </a:p>
        </p:txBody>
      </p:sp>
    </p:spTree>
    <p:extLst>
      <p:ext uri="{BB962C8B-B14F-4D97-AF65-F5344CB8AC3E}">
        <p14:creationId xmlns:p14="http://schemas.microsoft.com/office/powerpoint/2010/main" val="36324420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nature, sunset, cloud&#10;&#10;Description automatically generated">
            <a:extLst>
              <a:ext uri="{FF2B5EF4-FFF2-40B4-BE49-F238E27FC236}">
                <a16:creationId xmlns:a16="http://schemas.microsoft.com/office/drawing/2014/main" id="{1FC8932D-173A-4F02-A331-A4C2B7C8A310}"/>
              </a:ext>
            </a:extLst>
          </p:cNvPr>
          <p:cNvPicPr>
            <a:picLocks noChangeAspect="1"/>
          </p:cNvPicPr>
          <p:nvPr/>
        </p:nvPicPr>
        <p:blipFill rotWithShape="1">
          <a:blip r:embed="rId3">
            <a:extLst>
              <a:ext uri="{28A0092B-C50C-407E-A947-70E740481C1C}">
                <a14:useLocalDpi xmlns:a14="http://schemas.microsoft.com/office/drawing/2010/main" val="0"/>
              </a:ext>
            </a:extLst>
          </a:blip>
          <a:srcRect l="12354" r="8091" b="1"/>
          <a:stretch/>
        </p:blipFill>
        <p:spPr>
          <a:xfrm>
            <a:off x="20" y="10"/>
            <a:ext cx="12191980" cy="6857990"/>
          </a:xfrm>
          <a:prstGeom prst="rect">
            <a:avLst/>
          </a:prstGeom>
          <a:ln>
            <a:noFill/>
          </a:ln>
          <a:effectLst>
            <a:softEdge rad="112500"/>
          </a:effectLst>
        </p:spPr>
      </p:pic>
      <p:sp>
        <p:nvSpPr>
          <p:cNvPr id="6" name="TextBox 5">
            <a:extLst>
              <a:ext uri="{FF2B5EF4-FFF2-40B4-BE49-F238E27FC236}">
                <a16:creationId xmlns:a16="http://schemas.microsoft.com/office/drawing/2014/main" id="{021586C1-23C7-48C7-9E94-D2D13B7CF396}"/>
              </a:ext>
            </a:extLst>
          </p:cNvPr>
          <p:cNvSpPr txBox="1"/>
          <p:nvPr/>
        </p:nvSpPr>
        <p:spPr>
          <a:xfrm>
            <a:off x="323556" y="0"/>
            <a:ext cx="6175718" cy="830997"/>
          </a:xfrm>
          <a:prstGeom prst="rect">
            <a:avLst/>
          </a:prstGeom>
          <a:noFill/>
          <a:effectLst>
            <a:outerShdw blurRad="50800" dist="50800" dir="5400000" algn="ctr" rotWithShape="0">
              <a:schemeClr val="bg1"/>
            </a:outerShdw>
          </a:effectLst>
        </p:spPr>
        <p:txBody>
          <a:bodyPr wrap="square" rtlCol="0">
            <a:spAutoFit/>
          </a:bodyPr>
          <a:lstStyle/>
          <a:p>
            <a:r>
              <a:rPr lang="en-US" sz="4800" b="1" dirty="0">
                <a:solidFill>
                  <a:srgbClr val="FFFF00"/>
                </a:solidFill>
                <a:latin typeface="Ink Free" panose="03080402000500000000" pitchFamily="66" charset="0"/>
              </a:rPr>
              <a:t>Glory</a:t>
            </a:r>
            <a:r>
              <a:rPr lang="en-US" sz="4800" b="1" dirty="0">
                <a:latin typeface="Ink Free" panose="03080402000500000000" pitchFamily="66" charset="0"/>
              </a:rPr>
              <a:t> is life in Christ</a:t>
            </a:r>
          </a:p>
        </p:txBody>
      </p:sp>
      <p:sp>
        <p:nvSpPr>
          <p:cNvPr id="7" name="TextBox 6">
            <a:extLst>
              <a:ext uri="{FF2B5EF4-FFF2-40B4-BE49-F238E27FC236}">
                <a16:creationId xmlns:a16="http://schemas.microsoft.com/office/drawing/2014/main" id="{A73AB625-6439-47C9-A863-A3FE61E6E792}"/>
              </a:ext>
            </a:extLst>
          </p:cNvPr>
          <p:cNvSpPr txBox="1"/>
          <p:nvPr/>
        </p:nvSpPr>
        <p:spPr>
          <a:xfrm>
            <a:off x="0" y="764014"/>
            <a:ext cx="12191980" cy="6093976"/>
          </a:xfrm>
          <a:prstGeom prst="rect">
            <a:avLst/>
          </a:prstGeom>
          <a:solidFill>
            <a:srgbClr val="0070C0">
              <a:alpha val="40000"/>
            </a:srgbClr>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rgbClr val="000000">
                    <a:alpha val="20000"/>
                  </a:srgbClr>
                </a:solidFill>
                <a:prstDash val="solid"/>
              </a14:hiddenLine>
            </a:ext>
          </a:extLst>
        </p:spPr>
        <p:txBody>
          <a:bodyPr wrap="square" rtlCol="0">
            <a:spAutoFit/>
          </a:bodyPr>
          <a:lstStyle/>
          <a:p>
            <a:pPr algn="ctr"/>
            <a:r>
              <a:rPr lang="en-US" sz="3000" b="1" dirty="0">
                <a:latin typeface="Tempus Sans ITC" panose="04020404030D07020202" pitchFamily="82" charset="0"/>
              </a:rPr>
              <a:t>The god of this age has blinded the minds of unbelievers, so that they cannot see the light of the gospel of the </a:t>
            </a:r>
            <a:r>
              <a:rPr lang="en-US" sz="3000" b="1" dirty="0">
                <a:solidFill>
                  <a:srgbClr val="FFFF00"/>
                </a:solidFill>
                <a:latin typeface="Tempus Sans ITC" panose="04020404030D07020202" pitchFamily="82" charset="0"/>
              </a:rPr>
              <a:t>glory of Christ,</a:t>
            </a:r>
            <a:r>
              <a:rPr lang="en-US" sz="3000" b="1" dirty="0">
                <a:latin typeface="Tempus Sans ITC" panose="04020404030D07020202" pitchFamily="82" charset="0"/>
              </a:rPr>
              <a:t> who is the image of God. For we do not preach ourselves, but Jesus Christ as Lord, and ourselves as your servants for Jesus’ sake. For God, who said, “Let light shine our of darkness,” made his light shine in our hearts to give us the light of the knowledge of the </a:t>
            </a:r>
            <a:r>
              <a:rPr lang="en-US" sz="3000" b="1" dirty="0">
                <a:solidFill>
                  <a:srgbClr val="FFFF00"/>
                </a:solidFill>
                <a:latin typeface="Tempus Sans ITC" panose="04020404030D07020202" pitchFamily="82" charset="0"/>
              </a:rPr>
              <a:t>glory of God in the face of Christ.  </a:t>
            </a:r>
            <a:r>
              <a:rPr lang="en-US" sz="3000" b="1" dirty="0">
                <a:latin typeface="Tempus Sans ITC" panose="04020404030D07020202" pitchFamily="82" charset="0"/>
              </a:rPr>
              <a:t>If the ministry that condemns men is </a:t>
            </a:r>
            <a:r>
              <a:rPr lang="en-US" sz="3000" b="1" dirty="0">
                <a:solidFill>
                  <a:srgbClr val="FFFF00"/>
                </a:solidFill>
                <a:latin typeface="Tempus Sans ITC" panose="04020404030D07020202" pitchFamily="82" charset="0"/>
              </a:rPr>
              <a:t>glorious</a:t>
            </a:r>
            <a:r>
              <a:rPr lang="en-US" sz="3000" b="1" dirty="0">
                <a:latin typeface="Tempus Sans ITC" panose="04020404030D07020202" pitchFamily="82" charset="0"/>
              </a:rPr>
              <a:t>, how much more </a:t>
            </a:r>
            <a:r>
              <a:rPr lang="en-US" sz="3000" b="1" dirty="0">
                <a:solidFill>
                  <a:srgbClr val="FFFF00"/>
                </a:solidFill>
                <a:latin typeface="Tempus Sans ITC" panose="04020404030D07020202" pitchFamily="82" charset="0"/>
              </a:rPr>
              <a:t>glorious</a:t>
            </a:r>
            <a:r>
              <a:rPr lang="en-US" sz="3000" b="1" dirty="0">
                <a:latin typeface="Tempus Sans ITC" panose="04020404030D07020202" pitchFamily="82" charset="0"/>
              </a:rPr>
              <a:t> is the ministry that brings righteousness! For what was </a:t>
            </a:r>
            <a:r>
              <a:rPr lang="en-US" sz="3000" b="1" dirty="0">
                <a:solidFill>
                  <a:srgbClr val="FFFF00"/>
                </a:solidFill>
                <a:latin typeface="Tempus Sans ITC" panose="04020404030D07020202" pitchFamily="82" charset="0"/>
              </a:rPr>
              <a:t>glorious</a:t>
            </a:r>
            <a:r>
              <a:rPr lang="en-US" sz="3000" b="1" dirty="0">
                <a:latin typeface="Tempus Sans ITC" panose="04020404030D07020202" pitchFamily="82" charset="0"/>
              </a:rPr>
              <a:t> has </a:t>
            </a:r>
            <a:r>
              <a:rPr lang="en-US" sz="3000" b="1" dirty="0">
                <a:solidFill>
                  <a:srgbClr val="FFFF00"/>
                </a:solidFill>
                <a:latin typeface="Tempus Sans ITC" panose="04020404030D07020202" pitchFamily="82" charset="0"/>
              </a:rPr>
              <a:t>no glory </a:t>
            </a:r>
            <a:r>
              <a:rPr lang="en-US" sz="3000" b="1" dirty="0">
                <a:latin typeface="Tempus Sans ITC" panose="04020404030D07020202" pitchFamily="82" charset="0"/>
              </a:rPr>
              <a:t>now in comparison with the </a:t>
            </a:r>
            <a:r>
              <a:rPr lang="en-US" sz="3000" b="1" dirty="0">
                <a:solidFill>
                  <a:srgbClr val="FFFF00"/>
                </a:solidFill>
                <a:latin typeface="Tempus Sans ITC" panose="04020404030D07020202" pitchFamily="82" charset="0"/>
              </a:rPr>
              <a:t>surpassing glory</a:t>
            </a:r>
            <a:r>
              <a:rPr lang="en-US" sz="3000" b="1" dirty="0">
                <a:latin typeface="Tempus Sans ITC" panose="04020404030D07020202" pitchFamily="82" charset="0"/>
              </a:rPr>
              <a:t>. And if what was fading away came with </a:t>
            </a:r>
            <a:r>
              <a:rPr lang="en-US" sz="3000" b="1" dirty="0">
                <a:solidFill>
                  <a:srgbClr val="FFFF00"/>
                </a:solidFill>
                <a:latin typeface="Tempus Sans ITC" panose="04020404030D07020202" pitchFamily="82" charset="0"/>
              </a:rPr>
              <a:t>glory</a:t>
            </a:r>
            <a:r>
              <a:rPr lang="en-US" sz="3000" b="1" dirty="0">
                <a:latin typeface="Tempus Sans ITC" panose="04020404030D07020202" pitchFamily="82" charset="0"/>
              </a:rPr>
              <a:t>, how much </a:t>
            </a:r>
            <a:r>
              <a:rPr lang="en-US" sz="3000" b="1" dirty="0">
                <a:solidFill>
                  <a:srgbClr val="FFFF00"/>
                </a:solidFill>
                <a:latin typeface="Tempus Sans ITC" panose="04020404030D07020202" pitchFamily="82" charset="0"/>
              </a:rPr>
              <a:t>greater is the glory </a:t>
            </a:r>
            <a:r>
              <a:rPr lang="en-US" sz="3000" b="1" dirty="0">
                <a:latin typeface="Tempus Sans ITC" panose="04020404030D07020202" pitchFamily="82" charset="0"/>
              </a:rPr>
              <a:t>of that which lasts! Ad we, who with unveiled faces all reflect the </a:t>
            </a:r>
            <a:r>
              <a:rPr lang="en-US" sz="3000" b="1" dirty="0">
                <a:solidFill>
                  <a:srgbClr val="FFFF00"/>
                </a:solidFill>
                <a:latin typeface="Tempus Sans ITC" panose="04020404030D07020202" pitchFamily="82" charset="0"/>
              </a:rPr>
              <a:t>Lord’s glory</a:t>
            </a:r>
            <a:r>
              <a:rPr lang="en-US" sz="3000" b="1" dirty="0">
                <a:latin typeface="Tempus Sans ITC" panose="04020404030D07020202" pitchFamily="82" charset="0"/>
              </a:rPr>
              <a:t>, are being transformed into his likeness with </a:t>
            </a:r>
            <a:r>
              <a:rPr lang="en-US" sz="3000" b="1" dirty="0">
                <a:solidFill>
                  <a:srgbClr val="FFFF00"/>
                </a:solidFill>
                <a:latin typeface="Tempus Sans ITC" panose="04020404030D07020202" pitchFamily="82" charset="0"/>
              </a:rPr>
              <a:t>ever-increasing glory</a:t>
            </a:r>
            <a:r>
              <a:rPr lang="en-US" sz="3000" b="1" dirty="0">
                <a:latin typeface="Tempus Sans ITC" panose="04020404030D07020202" pitchFamily="82" charset="0"/>
              </a:rPr>
              <a:t>, which comes from the Lord, who is the Spirit ~ 2 Cor. 4:4-6; 3:9-11, 18</a:t>
            </a:r>
            <a:endParaRPr lang="en-US" sz="3000" b="1" dirty="0">
              <a:solidFill>
                <a:srgbClr val="FFFF00"/>
              </a:solidFill>
              <a:latin typeface="Tempus Sans ITC" panose="04020404030D07020202" pitchFamily="82" charset="0"/>
            </a:endParaRPr>
          </a:p>
        </p:txBody>
      </p:sp>
    </p:spTree>
    <p:extLst>
      <p:ext uri="{BB962C8B-B14F-4D97-AF65-F5344CB8AC3E}">
        <p14:creationId xmlns:p14="http://schemas.microsoft.com/office/powerpoint/2010/main" val="31297673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nature, sunset, cloud&#10;&#10;Description automatically generated">
            <a:extLst>
              <a:ext uri="{FF2B5EF4-FFF2-40B4-BE49-F238E27FC236}">
                <a16:creationId xmlns:a16="http://schemas.microsoft.com/office/drawing/2014/main" id="{DF5AFF19-A273-4FF3-A7E5-4E822A6419FF}"/>
              </a:ext>
            </a:extLst>
          </p:cNvPr>
          <p:cNvPicPr>
            <a:picLocks noChangeAspect="1"/>
          </p:cNvPicPr>
          <p:nvPr/>
        </p:nvPicPr>
        <p:blipFill rotWithShape="1">
          <a:blip r:embed="rId3">
            <a:extLst>
              <a:ext uri="{28A0092B-C50C-407E-A947-70E740481C1C}">
                <a14:useLocalDpi xmlns:a14="http://schemas.microsoft.com/office/drawing/2010/main" val="0"/>
              </a:ext>
            </a:extLst>
          </a:blip>
          <a:srcRect l="12354" r="8091" b="1"/>
          <a:stretch/>
        </p:blipFill>
        <p:spPr>
          <a:xfrm>
            <a:off x="20" y="10"/>
            <a:ext cx="12191980" cy="6857990"/>
          </a:xfrm>
          <a:prstGeom prst="rect">
            <a:avLst/>
          </a:prstGeom>
          <a:ln>
            <a:noFill/>
          </a:ln>
          <a:effectLst>
            <a:softEdge rad="112500"/>
          </a:effectLst>
        </p:spPr>
      </p:pic>
      <p:sp>
        <p:nvSpPr>
          <p:cNvPr id="3" name="TextBox 2">
            <a:extLst>
              <a:ext uri="{FF2B5EF4-FFF2-40B4-BE49-F238E27FC236}">
                <a16:creationId xmlns:a16="http://schemas.microsoft.com/office/drawing/2014/main" id="{49A7C675-F1FD-4ECD-ABF0-B08DE004AF50}"/>
              </a:ext>
            </a:extLst>
          </p:cNvPr>
          <p:cNvSpPr txBox="1"/>
          <p:nvPr/>
        </p:nvSpPr>
        <p:spPr>
          <a:xfrm>
            <a:off x="323556" y="252264"/>
            <a:ext cx="7925094" cy="830997"/>
          </a:xfrm>
          <a:prstGeom prst="rect">
            <a:avLst/>
          </a:prstGeom>
          <a:noFill/>
          <a:effectLst>
            <a:outerShdw blurRad="50800" dist="50800" dir="5400000" algn="ctr" rotWithShape="0">
              <a:schemeClr val="bg1"/>
            </a:outerShdw>
          </a:effectLst>
        </p:spPr>
        <p:txBody>
          <a:bodyPr wrap="square" rtlCol="0">
            <a:spAutoFit/>
          </a:bodyPr>
          <a:lstStyle/>
          <a:p>
            <a:r>
              <a:rPr lang="en-US" sz="4800" b="1" dirty="0">
                <a:solidFill>
                  <a:srgbClr val="FFFF00"/>
                </a:solidFill>
                <a:latin typeface="Ink Free" panose="03080402000500000000" pitchFamily="66" charset="0"/>
              </a:rPr>
              <a:t>Glory</a:t>
            </a:r>
            <a:r>
              <a:rPr lang="en-US" sz="4800" b="1" dirty="0">
                <a:latin typeface="Ink Free" panose="03080402000500000000" pitchFamily="66" charset="0"/>
              </a:rPr>
              <a:t> is being Noticed by God</a:t>
            </a:r>
          </a:p>
        </p:txBody>
      </p:sp>
      <p:sp>
        <p:nvSpPr>
          <p:cNvPr id="4" name="TextBox 3">
            <a:extLst>
              <a:ext uri="{FF2B5EF4-FFF2-40B4-BE49-F238E27FC236}">
                <a16:creationId xmlns:a16="http://schemas.microsoft.com/office/drawing/2014/main" id="{1FC272AC-0929-476F-98E6-9B3AF3EA7D97}"/>
              </a:ext>
            </a:extLst>
          </p:cNvPr>
          <p:cNvSpPr txBox="1"/>
          <p:nvPr/>
        </p:nvSpPr>
        <p:spPr>
          <a:xfrm>
            <a:off x="0" y="1335514"/>
            <a:ext cx="12191980" cy="1323439"/>
          </a:xfrm>
          <a:prstGeom prst="rect">
            <a:avLst/>
          </a:prstGeom>
          <a:solidFill>
            <a:srgbClr val="0070C0">
              <a:alpha val="40000"/>
            </a:srgbClr>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rgbClr val="000000">
                    <a:alpha val="20000"/>
                  </a:srgbClr>
                </a:solidFill>
                <a:prstDash val="solid"/>
              </a14:hiddenLine>
            </a:ext>
          </a:extLst>
        </p:spPr>
        <p:txBody>
          <a:bodyPr wrap="square" rtlCol="0">
            <a:spAutoFit/>
          </a:bodyPr>
          <a:lstStyle/>
          <a:p>
            <a:pPr algn="ctr"/>
            <a:r>
              <a:rPr lang="en-US" sz="4000" b="1" dirty="0">
                <a:latin typeface="Tempus Sans ITC" panose="04020404030D07020202" pitchFamily="82" charset="0"/>
              </a:rPr>
              <a:t>But the man who loves God is known by God </a:t>
            </a:r>
          </a:p>
          <a:p>
            <a:pPr algn="ctr"/>
            <a:r>
              <a:rPr lang="en-US" sz="4000" b="1" dirty="0">
                <a:latin typeface="Tempus Sans ITC" panose="04020404030D07020202" pitchFamily="82" charset="0"/>
              </a:rPr>
              <a:t>1 Cor. 8:3</a:t>
            </a:r>
            <a:endParaRPr lang="en-US" sz="4000" b="1" dirty="0">
              <a:solidFill>
                <a:srgbClr val="FFFF00"/>
              </a:solidFill>
              <a:latin typeface="Tempus Sans ITC" panose="04020404030D07020202" pitchFamily="82" charset="0"/>
            </a:endParaRPr>
          </a:p>
        </p:txBody>
      </p:sp>
      <p:sp>
        <p:nvSpPr>
          <p:cNvPr id="5" name="Rectangle 4">
            <a:extLst>
              <a:ext uri="{FF2B5EF4-FFF2-40B4-BE49-F238E27FC236}">
                <a16:creationId xmlns:a16="http://schemas.microsoft.com/office/drawing/2014/main" id="{61574C40-3245-4762-A181-80E32403E892}"/>
              </a:ext>
            </a:extLst>
          </p:cNvPr>
          <p:cNvSpPr/>
          <p:nvPr/>
        </p:nvSpPr>
        <p:spPr>
          <a:xfrm>
            <a:off x="20" y="3142649"/>
            <a:ext cx="12191980" cy="3231654"/>
          </a:xfrm>
          <a:prstGeom prst="rect">
            <a:avLst/>
          </a:prstGeom>
          <a:solidFill>
            <a:srgbClr val="FF6600">
              <a:alpha val="40000"/>
            </a:srgbClr>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400" b="1" dirty="0">
                <a:latin typeface="Tempus Sans ITC" panose="04020404030D07020202" pitchFamily="82" charset="0"/>
                <a:ea typeface="Calibri" panose="020F0502020204030204" pitchFamily="34" charset="0"/>
              </a:rPr>
              <a:t> “Guilt was not my problem as I felt it. What I felt most was a glob of unworthiness that I could not tie down to any concrete sins I was guilty of. What I needed more than pardon was a sense that God accepted me, owned me, held me, affirmed me, and would never let go of me even if he was not too much impressed with what he had on his hands</a:t>
            </a:r>
            <a:r>
              <a:rPr lang="en-US" sz="3400" b="1" i="1" dirty="0">
                <a:latin typeface="Tempus Sans ITC" panose="04020404030D07020202" pitchFamily="82" charset="0"/>
                <a:ea typeface="Calibri" panose="020F0502020204030204" pitchFamily="34" charset="0"/>
              </a:rPr>
              <a:t>”</a:t>
            </a:r>
            <a:endParaRPr lang="en-US" sz="3400" b="1" dirty="0">
              <a:latin typeface="Tempus Sans ITC" panose="04020404030D07020202" pitchFamily="82" charset="0"/>
            </a:endParaRPr>
          </a:p>
        </p:txBody>
      </p:sp>
    </p:spTree>
    <p:extLst>
      <p:ext uri="{BB962C8B-B14F-4D97-AF65-F5344CB8AC3E}">
        <p14:creationId xmlns:p14="http://schemas.microsoft.com/office/powerpoint/2010/main" val="9169401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nature, sunset, cloud&#10;&#10;Description automatically generated">
            <a:extLst>
              <a:ext uri="{FF2B5EF4-FFF2-40B4-BE49-F238E27FC236}">
                <a16:creationId xmlns:a16="http://schemas.microsoft.com/office/drawing/2014/main" id="{2A69F211-3B18-41FF-8B6C-0EA8C78F6EF3}"/>
              </a:ext>
            </a:extLst>
          </p:cNvPr>
          <p:cNvPicPr>
            <a:picLocks noChangeAspect="1"/>
          </p:cNvPicPr>
          <p:nvPr/>
        </p:nvPicPr>
        <p:blipFill rotWithShape="1">
          <a:blip r:embed="rId3">
            <a:extLst>
              <a:ext uri="{28A0092B-C50C-407E-A947-70E740481C1C}">
                <a14:useLocalDpi xmlns:a14="http://schemas.microsoft.com/office/drawing/2010/main" val="0"/>
              </a:ext>
            </a:extLst>
          </a:blip>
          <a:srcRect l="12354" r="8091" b="1"/>
          <a:stretch/>
        </p:blipFill>
        <p:spPr>
          <a:xfrm>
            <a:off x="20" y="10"/>
            <a:ext cx="12191980" cy="6857990"/>
          </a:xfrm>
          <a:prstGeom prst="rect">
            <a:avLst/>
          </a:prstGeom>
          <a:ln>
            <a:noFill/>
          </a:ln>
          <a:effectLst>
            <a:softEdge rad="112500"/>
          </a:effectLst>
        </p:spPr>
      </p:pic>
      <p:sp>
        <p:nvSpPr>
          <p:cNvPr id="3" name="TextBox 2">
            <a:extLst>
              <a:ext uri="{FF2B5EF4-FFF2-40B4-BE49-F238E27FC236}">
                <a16:creationId xmlns:a16="http://schemas.microsoft.com/office/drawing/2014/main" id="{83814D11-56ED-490F-92AE-412E1C8BCF74}"/>
              </a:ext>
            </a:extLst>
          </p:cNvPr>
          <p:cNvSpPr txBox="1"/>
          <p:nvPr/>
        </p:nvSpPr>
        <p:spPr>
          <a:xfrm>
            <a:off x="-20" y="252264"/>
            <a:ext cx="12191980" cy="1569660"/>
          </a:xfrm>
          <a:prstGeom prst="rect">
            <a:avLst/>
          </a:prstGeom>
          <a:noFill/>
          <a:effectLst>
            <a:outerShdw blurRad="50800" dist="50800" dir="5400000" algn="ctr" rotWithShape="0">
              <a:schemeClr val="bg1"/>
            </a:outerShdw>
          </a:effectLst>
        </p:spPr>
        <p:txBody>
          <a:bodyPr wrap="square" rtlCol="0">
            <a:spAutoFit/>
          </a:bodyPr>
          <a:lstStyle/>
          <a:p>
            <a:pPr algn="ctr"/>
            <a:r>
              <a:rPr lang="en-US" sz="4800" b="1" dirty="0">
                <a:latin typeface="Ink Free" panose="03080402000500000000" pitchFamily="66" charset="0"/>
              </a:rPr>
              <a:t>The</a:t>
            </a:r>
            <a:r>
              <a:rPr lang="en-US" sz="4800" b="1" dirty="0">
                <a:solidFill>
                  <a:srgbClr val="FFFF00"/>
                </a:solidFill>
                <a:latin typeface="Ink Free" panose="03080402000500000000" pitchFamily="66" charset="0"/>
              </a:rPr>
              <a:t> Glorious</a:t>
            </a:r>
            <a:r>
              <a:rPr lang="en-US" sz="4800" b="1" dirty="0">
                <a:latin typeface="Ink Free" panose="03080402000500000000" pitchFamily="66" charset="0"/>
              </a:rPr>
              <a:t> work of Christ will be </a:t>
            </a:r>
          </a:p>
          <a:p>
            <a:pPr algn="ctr"/>
            <a:r>
              <a:rPr lang="en-US" sz="4800" b="1" dirty="0">
                <a:latin typeface="Ink Free" panose="03080402000500000000" pitchFamily="66" charset="0"/>
              </a:rPr>
              <a:t>brought to a </a:t>
            </a:r>
            <a:r>
              <a:rPr lang="en-US" sz="4800" b="1" dirty="0">
                <a:solidFill>
                  <a:srgbClr val="FFFF00"/>
                </a:solidFill>
                <a:latin typeface="Ink Free" panose="03080402000500000000" pitchFamily="66" charset="0"/>
              </a:rPr>
              <a:t>glorious</a:t>
            </a:r>
            <a:r>
              <a:rPr lang="en-US" sz="4800" b="1" dirty="0">
                <a:latin typeface="Ink Free" panose="03080402000500000000" pitchFamily="66" charset="0"/>
              </a:rPr>
              <a:t> end</a:t>
            </a:r>
          </a:p>
        </p:txBody>
      </p:sp>
      <p:sp>
        <p:nvSpPr>
          <p:cNvPr id="5" name="Rectangle 4">
            <a:extLst>
              <a:ext uri="{FF2B5EF4-FFF2-40B4-BE49-F238E27FC236}">
                <a16:creationId xmlns:a16="http://schemas.microsoft.com/office/drawing/2014/main" id="{4CE2C487-D2E1-429A-9A54-72F416938A3D}"/>
              </a:ext>
            </a:extLst>
          </p:cNvPr>
          <p:cNvSpPr/>
          <p:nvPr/>
        </p:nvSpPr>
        <p:spPr>
          <a:xfrm>
            <a:off x="20" y="2724135"/>
            <a:ext cx="12191980" cy="3231654"/>
          </a:xfrm>
          <a:prstGeom prst="rect">
            <a:avLst/>
          </a:prstGeom>
          <a:solidFill>
            <a:srgbClr val="FF6600">
              <a:alpha val="40000"/>
            </a:srgbClr>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400" b="1" dirty="0">
                <a:latin typeface="Tempus Sans ITC" panose="04020404030D07020202" pitchFamily="82" charset="0"/>
                <a:ea typeface="Calibri" panose="020F0502020204030204" pitchFamily="34" charset="0"/>
              </a:rPr>
              <a:t> Therefore we do not lose heart. Though outwardly we are wasting away, yet inwardly we are being renewed day by day. For our light and momentary troubles are achieving for us an </a:t>
            </a:r>
            <a:r>
              <a:rPr lang="en-US" sz="3400" b="1" dirty="0">
                <a:solidFill>
                  <a:srgbClr val="FFFF00"/>
                </a:solidFill>
                <a:latin typeface="Tempus Sans ITC" panose="04020404030D07020202" pitchFamily="82" charset="0"/>
                <a:ea typeface="Calibri" panose="020F0502020204030204" pitchFamily="34" charset="0"/>
              </a:rPr>
              <a:t>eternal glory </a:t>
            </a:r>
            <a:r>
              <a:rPr lang="en-US" sz="3400" b="1" dirty="0">
                <a:latin typeface="Tempus Sans ITC" panose="04020404030D07020202" pitchFamily="82" charset="0"/>
                <a:ea typeface="Calibri" panose="020F0502020204030204" pitchFamily="34" charset="0"/>
              </a:rPr>
              <a:t>that far outweighs them all. So we fix our eyes not on what is seen, but on what is unseen. For what is seen is temporary, but what is unseen is eternal. ~ 2 Cor. 4:16-18</a:t>
            </a:r>
            <a:endParaRPr lang="en-US" sz="3400" b="1" dirty="0">
              <a:latin typeface="Tempus Sans ITC" panose="04020404030D07020202" pitchFamily="82" charset="0"/>
            </a:endParaRPr>
          </a:p>
        </p:txBody>
      </p:sp>
    </p:spTree>
    <p:extLst>
      <p:ext uri="{BB962C8B-B14F-4D97-AF65-F5344CB8AC3E}">
        <p14:creationId xmlns:p14="http://schemas.microsoft.com/office/powerpoint/2010/main" val="24222568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A picture containing nature, sunset, cloud&#10;&#10;Description automatically generated">
            <a:extLst>
              <a:ext uri="{FF2B5EF4-FFF2-40B4-BE49-F238E27FC236}">
                <a16:creationId xmlns:a16="http://schemas.microsoft.com/office/drawing/2014/main" id="{A8D06200-C41C-41CE-943D-7CDF4ED34C38}"/>
              </a:ext>
            </a:extLst>
          </p:cNvPr>
          <p:cNvPicPr>
            <a:picLocks noChangeAspect="1"/>
          </p:cNvPicPr>
          <p:nvPr/>
        </p:nvPicPr>
        <p:blipFill rotWithShape="1">
          <a:blip r:embed="rId3">
            <a:extLst>
              <a:ext uri="{28A0092B-C50C-407E-A947-70E740481C1C}">
                <a14:useLocalDpi xmlns:a14="http://schemas.microsoft.com/office/drawing/2010/main" val="0"/>
              </a:ext>
            </a:extLst>
          </a:blip>
          <a:srcRect l="12354" r="8091" b="1"/>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TextBox 2">
            <a:extLst>
              <a:ext uri="{FF2B5EF4-FFF2-40B4-BE49-F238E27FC236}">
                <a16:creationId xmlns:a16="http://schemas.microsoft.com/office/drawing/2014/main" id="{3CE9C8F4-6252-4AAE-B2E8-FEA18E5CDA6D}"/>
              </a:ext>
            </a:extLst>
          </p:cNvPr>
          <p:cNvSpPr txBox="1"/>
          <p:nvPr/>
        </p:nvSpPr>
        <p:spPr>
          <a:xfrm>
            <a:off x="652692" y="1763566"/>
            <a:ext cx="4204137" cy="1342754"/>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vert="horz" lIns="91440" tIns="45720" rIns="91440" bIns="45720" rtlCol="0" anchor="ctr">
            <a:noAutofit/>
          </a:bodyPr>
          <a:lstStyle/>
          <a:p>
            <a:pPr lvl="0" algn="ctr"/>
            <a:r>
              <a:rPr lang="en-US" sz="2800" b="1" dirty="0">
                <a:latin typeface="Ink Free" panose="03080402000500000000" pitchFamily="66" charset="0"/>
              </a:rPr>
              <a:t>Wake up, O sleeper, rise from the dead and Christ will shine on you </a:t>
            </a:r>
          </a:p>
          <a:p>
            <a:pPr lvl="0" algn="ctr"/>
            <a:r>
              <a:rPr lang="en-US" sz="2800" b="1" dirty="0">
                <a:latin typeface="Ink Free" panose="03080402000500000000" pitchFamily="66" charset="0"/>
              </a:rPr>
              <a:t>Eph. 5:14</a:t>
            </a: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06D6CBD-8C3C-4181-9DA0-13E8EBAC8167}"/>
              </a:ext>
            </a:extLst>
          </p:cNvPr>
          <p:cNvSpPr txBox="1"/>
          <p:nvPr/>
        </p:nvSpPr>
        <p:spPr>
          <a:xfrm>
            <a:off x="95966" y="3504071"/>
            <a:ext cx="5657720" cy="3293209"/>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2600" b="1" dirty="0">
                <a:latin typeface="Ink Free" panose="03080402000500000000" pitchFamily="66" charset="0"/>
              </a:rPr>
              <a:t>But our citizenship is in heaven. And we eagerly await a Savior from there, the Lord Jesus Christ, who by the power that enables him to bring everything under his control, will transform our lowly bodies so that they will be like his glorious body.</a:t>
            </a:r>
          </a:p>
          <a:p>
            <a:pPr algn="ctr"/>
            <a:r>
              <a:rPr lang="en-US" sz="2600" b="1" dirty="0">
                <a:latin typeface="Ink Free" panose="03080402000500000000" pitchFamily="66" charset="0"/>
              </a:rPr>
              <a:t>Phil. 3:20,21</a:t>
            </a:r>
          </a:p>
        </p:txBody>
      </p:sp>
    </p:spTree>
    <p:extLst>
      <p:ext uri="{BB962C8B-B14F-4D97-AF65-F5344CB8AC3E}">
        <p14:creationId xmlns:p14="http://schemas.microsoft.com/office/powerpoint/2010/main" val="41620955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66E306-D2FE-4120-BECC-F2A7C7644EC3}"/>
              </a:ext>
            </a:extLst>
          </p:cNvPr>
          <p:cNvSpPr/>
          <p:nvPr/>
        </p:nvSpPr>
        <p:spPr>
          <a:xfrm>
            <a:off x="0" y="423722"/>
            <a:ext cx="12192000" cy="6010556"/>
          </a:xfrm>
          <a:prstGeom prst="rect">
            <a:avLst/>
          </a:prstGeom>
        </p:spPr>
        <p:txBody>
          <a:bodyPr wrap="square">
            <a:spAutoFit/>
          </a:bodyPr>
          <a:lstStyle/>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I have thought long and hard about this and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have finally settled to this conclusion: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I place suffering on one side of a balance scale; all the pain, heartaches and persecutions that we are currently experiencing… and it is only feather-dust.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The coming glory is on the other side of the scales: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a Christlikeness unimaginable, a homecoming unheard of,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the smile of the Father as I walk through the door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hearing his voice say, “Well done, lad! </a:t>
            </a:r>
            <a:r>
              <a:rPr lang="en-US" sz="3600" b="1">
                <a:latin typeface="Tempus Sans ITC" panose="04020404030D07020202" pitchFamily="82" charset="0"/>
                <a:ea typeface="Calibri" panose="020F0502020204030204" pitchFamily="34" charset="0"/>
                <a:cs typeface="Times New Roman" panose="02020603050405020304" pitchFamily="18" charset="0"/>
              </a:rPr>
              <a:t>Well done, lass!” </a:t>
            </a:r>
            <a:endParaRPr lang="en-US" sz="3600" b="1" dirty="0">
              <a:latin typeface="Tempus Sans ITC" panose="04020404030D07020202" pitchFamily="82" charset="0"/>
              <a:ea typeface="Calibri" panose="020F0502020204030204" pitchFamily="34" charset="0"/>
              <a:cs typeface="Times New Roman" panose="02020603050405020304" pitchFamily="18" charset="0"/>
            </a:endParaRP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A weight of glory!</a:t>
            </a:r>
          </a:p>
        </p:txBody>
      </p:sp>
    </p:spTree>
    <p:extLst>
      <p:ext uri="{BB962C8B-B14F-4D97-AF65-F5344CB8AC3E}">
        <p14:creationId xmlns:p14="http://schemas.microsoft.com/office/powerpoint/2010/main" val="252307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86300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624</Words>
  <Application>Microsoft Office PowerPoint</Application>
  <PresentationFormat>Widescreen</PresentationFormat>
  <Paragraphs>40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Ink Free</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 Team</cp:lastModifiedBy>
  <cp:revision>13</cp:revision>
  <cp:lastPrinted>2020-11-08T10:32:43Z</cp:lastPrinted>
  <dcterms:created xsi:type="dcterms:W3CDTF">2020-11-06T18:19:25Z</dcterms:created>
  <dcterms:modified xsi:type="dcterms:W3CDTF">2020-11-08T10:33:02Z</dcterms:modified>
</cp:coreProperties>
</file>