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2CF71A-FD0D-4BE9-810E-3A3C61EB1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5A071-98E0-4B71-BC15-EB331B79DB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CEB54-E5A1-4781-81F6-9368E7D62E6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3B224-6F43-4499-A414-6FF431B9B2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1C30CF11-E3EA-424A-9FE7-CEB52CDCC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F544-1ACD-4747-883E-869E539785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 descr="Box1">
            <a:extLst>
              <a:ext uri="{FF2B5EF4-FFF2-40B4-BE49-F238E27FC236}">
                <a16:creationId xmlns:a16="http://schemas.microsoft.com/office/drawing/2014/main" id="{4DAD24DE-9D1A-4C11-9607-2C502D752C40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 descr="Box2">
            <a:extLst>
              <a:ext uri="{FF2B5EF4-FFF2-40B4-BE49-F238E27FC236}">
                <a16:creationId xmlns:a16="http://schemas.microsoft.com/office/drawing/2014/main" id="{E78EF65F-8F2B-4CF5-B93E-1F4215F51C66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 descr="Box3">
            <a:extLst>
              <a:ext uri="{FF2B5EF4-FFF2-40B4-BE49-F238E27FC236}">
                <a16:creationId xmlns:a16="http://schemas.microsoft.com/office/drawing/2014/main" id="{AC67B425-E545-4474-BC8D-9533C9874B6D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 descr="Box4">
            <a:extLst>
              <a:ext uri="{FF2B5EF4-FFF2-40B4-BE49-F238E27FC236}">
                <a16:creationId xmlns:a16="http://schemas.microsoft.com/office/drawing/2014/main" id="{0CAF4D77-5A5D-4D83-8736-1FFB51160941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 descr="Box5">
            <a:extLst>
              <a:ext uri="{FF2B5EF4-FFF2-40B4-BE49-F238E27FC236}">
                <a16:creationId xmlns:a16="http://schemas.microsoft.com/office/drawing/2014/main" id="{28F7209C-AB30-49D0-921C-B1C57DA67F42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 descr="Box6">
            <a:extLst>
              <a:ext uri="{FF2B5EF4-FFF2-40B4-BE49-F238E27FC236}">
                <a16:creationId xmlns:a16="http://schemas.microsoft.com/office/drawing/2014/main" id="{9866F0E9-51FA-4FC8-B470-555571784DD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 descr="Box7">
            <a:extLst>
              <a:ext uri="{FF2B5EF4-FFF2-40B4-BE49-F238E27FC236}">
                <a16:creationId xmlns:a16="http://schemas.microsoft.com/office/drawing/2014/main" id="{CBCC17A1-DD0C-4F0B-90A8-0E5B087626B1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606723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FD56-03F6-4EE3-B088-198100A7D36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EC320-6627-49E1-98A3-19568A77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9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5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C320-6627-49E1-98A3-19568A770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6A28-9640-450C-8BEF-266557438B8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B2D2-C085-4061-9EE3-AB324FA3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5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772A0526-F825-47B3-97D4-4D4CFF41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075">
            <a:off x="7044705" y="629271"/>
            <a:ext cx="3881609" cy="582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outdoor, person, riding, surfing&#10;&#10;Description automatically generated">
            <a:extLst>
              <a:ext uri="{FF2B5EF4-FFF2-40B4-BE49-F238E27FC236}">
                <a16:creationId xmlns:a16="http://schemas.microsoft.com/office/drawing/2014/main" id="{9D9AFA79-5D41-4800-A6B2-636F9BB10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807">
            <a:off x="1100995" y="1028636"/>
            <a:ext cx="5023685" cy="502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0202B-0AD3-4C01-9809-EBCD57CB833C}"/>
              </a:ext>
            </a:extLst>
          </p:cNvPr>
          <p:cNvSpPr txBox="1"/>
          <p:nvPr/>
        </p:nvSpPr>
        <p:spPr>
          <a:xfrm>
            <a:off x="0" y="46311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The Cry of Adoption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882F9-72F3-42B0-91DB-6F0684A6C298}"/>
              </a:ext>
            </a:extLst>
          </p:cNvPr>
          <p:cNvSpPr txBox="1"/>
          <p:nvPr/>
        </p:nvSpPr>
        <p:spPr>
          <a:xfrm>
            <a:off x="0" y="56358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Romans 8:15</a:t>
            </a:r>
          </a:p>
        </p:txBody>
      </p:sp>
    </p:spTree>
    <p:extLst>
      <p:ext uri="{BB962C8B-B14F-4D97-AF65-F5344CB8AC3E}">
        <p14:creationId xmlns:p14="http://schemas.microsoft.com/office/powerpoint/2010/main" val="40475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1EC80-7376-47EE-95A5-726458B162A9}"/>
              </a:ext>
            </a:extLst>
          </p:cNvPr>
          <p:cNvSpPr/>
          <p:nvPr/>
        </p:nvSpPr>
        <p:spPr>
          <a:xfrm>
            <a:off x="1" y="1741615"/>
            <a:ext cx="12191999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all those who are walking hand-in-hand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Spirit, going from one daily fight with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Self to the next, ever moving toward Christlikeness – these (and only these) are sons and daughters of God. 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676603-347B-4C5F-9DF7-4141D3D31177}"/>
              </a:ext>
            </a:extLst>
          </p:cNvPr>
          <p:cNvSpPr/>
          <p:nvPr/>
        </p:nvSpPr>
        <p:spPr>
          <a:xfrm>
            <a:off x="0" y="1097051"/>
            <a:ext cx="12192000" cy="469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Because you are sons and daughters of God you absolutely did not clasp, as you once did,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a disposition of slavish fear. 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 the contrary, you embraced the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temperament of an adoptive child in which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whole of your being swells up in a cry of joy,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“Oh, Daddy, Father!”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2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7885D-5A02-4838-8140-689AABB7B31C}"/>
              </a:ext>
            </a:extLst>
          </p:cNvPr>
          <p:cNvSpPr txBox="1"/>
          <p:nvPr/>
        </p:nvSpPr>
        <p:spPr>
          <a:xfrm>
            <a:off x="0" y="1377517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(we) are sons of God. </a:t>
            </a:r>
          </a:p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For you did not receive a spirit that makes </a:t>
            </a:r>
          </a:p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you a slave again to fear, but you received the Spirit of sonship. And by him we cry, </a:t>
            </a:r>
          </a:p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“Abba, Father.”</a:t>
            </a:r>
          </a:p>
          <a:p>
            <a:pPr algn="ctr"/>
            <a:r>
              <a:rPr lang="en-US" sz="4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Romans 8:14b, 15</a:t>
            </a:r>
          </a:p>
        </p:txBody>
      </p:sp>
    </p:spTree>
    <p:extLst>
      <p:ext uri="{BB962C8B-B14F-4D97-AF65-F5344CB8AC3E}">
        <p14:creationId xmlns:p14="http://schemas.microsoft.com/office/powerpoint/2010/main" val="16124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ountain, nature, outdoor, sky&#10;&#10;Description automatically generated">
            <a:extLst>
              <a:ext uri="{FF2B5EF4-FFF2-40B4-BE49-F238E27FC236}">
                <a16:creationId xmlns:a16="http://schemas.microsoft.com/office/drawing/2014/main" id="{416A9EAF-F606-44C5-B11B-163889239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DD9F3-E391-4EE9-A4CD-003007425013}"/>
              </a:ext>
            </a:extLst>
          </p:cNvPr>
          <p:cNvSpPr txBox="1"/>
          <p:nvPr/>
        </p:nvSpPr>
        <p:spPr>
          <a:xfrm>
            <a:off x="0" y="541611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EE5A7-F9E8-4A67-B4F8-D5BA43D656D0}"/>
              </a:ext>
            </a:extLst>
          </p:cNvPr>
          <p:cNvSpPr/>
          <p:nvPr/>
        </p:nvSpPr>
        <p:spPr>
          <a:xfrm>
            <a:off x="-1524" y="5612831"/>
            <a:ext cx="12192000" cy="123912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daughters</a:t>
            </a:r>
          </a:p>
          <a:p>
            <a:pPr algn="ctr"/>
            <a:r>
              <a:rPr lang="en-US" sz="3600" b="1">
                <a:latin typeface="Ink Free" panose="03080402000500000000" pitchFamily="66" charset="0"/>
                <a:ea typeface="Calibri" panose="020F0502020204030204" pitchFamily="34" charset="0"/>
              </a:rPr>
              <a:t> Relationship</a:t>
            </a: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, inheritance, carrying on a family line 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0F773-FD1B-451F-86FE-703905BF5125}"/>
              </a:ext>
            </a:extLst>
          </p:cNvPr>
          <p:cNvSpPr/>
          <p:nvPr/>
        </p:nvSpPr>
        <p:spPr>
          <a:xfrm>
            <a:off x="247378" y="164610"/>
            <a:ext cx="6809878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Adam: son of God 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Luke 3:38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661DB-4CE7-46E6-B2B4-E85CE57214D7}"/>
              </a:ext>
            </a:extLst>
          </p:cNvPr>
          <p:cNvSpPr/>
          <p:nvPr/>
        </p:nvSpPr>
        <p:spPr>
          <a:xfrm>
            <a:off x="582658" y="895446"/>
            <a:ext cx="11322330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Israel: son of God 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“Israel is my first-born son Ex. 4:22 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1A1DC-597B-4334-A6C4-C1106BBEB73E}"/>
              </a:ext>
            </a:extLst>
          </p:cNvPr>
          <p:cNvSpPr/>
          <p:nvPr/>
        </p:nvSpPr>
        <p:spPr>
          <a:xfrm>
            <a:off x="868146" y="1717059"/>
            <a:ext cx="11322330" cy="126188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Kings: sons of God 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“I will be his father, and he will be                 										my son”  2 Samuel 7:14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C21DF-1B2B-4844-94FB-ABC753FD58EB}"/>
              </a:ext>
            </a:extLst>
          </p:cNvPr>
          <p:cNvSpPr/>
          <p:nvPr/>
        </p:nvSpPr>
        <p:spPr>
          <a:xfrm>
            <a:off x="-1524" y="2978943"/>
            <a:ext cx="12188952" cy="236988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Jesus: Son of God 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“This is my beloved Son Matt. 3:17</a:t>
            </a:r>
          </a:p>
          <a:p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							“You are the Son of the living God Matt. 16:16 </a:t>
            </a:r>
          </a:p>
          <a:p>
            <a:r>
              <a:rPr lang="en-US" sz="3600" b="1" dirty="0">
                <a:latin typeface="Tempus Sans ITC" panose="04020404030D07020202" pitchFamily="82" charset="0"/>
              </a:rPr>
              <a:t>				“The Son is the radiance of God’s glory…you are my 				Son…Hebrews 1.</a:t>
            </a:r>
          </a:p>
        </p:txBody>
      </p:sp>
    </p:spTree>
    <p:extLst>
      <p:ext uri="{BB962C8B-B14F-4D97-AF65-F5344CB8AC3E}">
        <p14:creationId xmlns:p14="http://schemas.microsoft.com/office/powerpoint/2010/main" val="3711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4366B-7501-44DA-B20F-088848932415}"/>
              </a:ext>
            </a:extLst>
          </p:cNvPr>
          <p:cNvSpPr txBox="1"/>
          <p:nvPr/>
        </p:nvSpPr>
        <p:spPr>
          <a:xfrm>
            <a:off x="-1" y="82550"/>
            <a:ext cx="5912151" cy="18728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t"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For you did not receive a spirit that makes you a slave again to fear, but you received the Spirit of sonship. 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Romans 8:15a</a:t>
            </a:r>
          </a:p>
        </p:txBody>
      </p:sp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C3D704F8-F1AB-4972-883B-2ABBD296F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53" y="0"/>
            <a:ext cx="6184900" cy="677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18890-FF24-4B58-8D14-AB680E8B1A36}"/>
              </a:ext>
            </a:extLst>
          </p:cNvPr>
          <p:cNvSpPr txBox="1"/>
          <p:nvPr/>
        </p:nvSpPr>
        <p:spPr>
          <a:xfrm>
            <a:off x="5912152" y="272617"/>
            <a:ext cx="618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Two Spirits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52E29-106C-43AE-8817-24ADFE2AE5F7}"/>
              </a:ext>
            </a:extLst>
          </p:cNvPr>
          <p:cNvSpPr txBox="1"/>
          <p:nvPr/>
        </p:nvSpPr>
        <p:spPr>
          <a:xfrm>
            <a:off x="94947" y="4895558"/>
            <a:ext cx="5816444" cy="1872859"/>
          </a:xfrm>
          <a:prstGeom prst="rect">
            <a:avLst/>
          </a:prstGeom>
          <a:noFill/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 rtlCol="0" anchor="t"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For you did not receive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 spirit </a:t>
            </a: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… to fear, but you received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 spirit</a:t>
            </a: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 of sonship (or adoption). 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Romans 8:15a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630BB-A493-4DD8-AE4D-2B142F451918}"/>
              </a:ext>
            </a:extLst>
          </p:cNvPr>
          <p:cNvSpPr/>
          <p:nvPr/>
        </p:nvSpPr>
        <p:spPr>
          <a:xfrm>
            <a:off x="0" y="3153601"/>
            <a:ext cx="5911391" cy="156966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empus Sans ITC" panose="04020404030D07020202" pitchFamily="82" charset="0"/>
                <a:ea typeface="Calibri" panose="020F0502020204030204" pitchFamily="34" charset="0"/>
              </a:rPr>
              <a:t>You did not receive a disposition of fear, but you received an attitude of adoption</a:t>
            </a:r>
            <a:endParaRPr lang="en-US" sz="3200" b="1" dirty="0">
              <a:latin typeface="Tempus Sans ITC" panose="04020404030D0702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D1835-01E1-485E-A109-A894C690A539}"/>
              </a:ext>
            </a:extLst>
          </p:cNvPr>
          <p:cNvSpPr/>
          <p:nvPr/>
        </p:nvSpPr>
        <p:spPr>
          <a:xfrm>
            <a:off x="94947" y="2020111"/>
            <a:ext cx="5911391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empus Sans ITC" panose="04020404030D07020202" pitchFamily="82" charset="0"/>
                <a:ea typeface="Calibri" panose="020F0502020204030204" pitchFamily="34" charset="0"/>
              </a:rPr>
              <a:t>God gave them a “spirit” of stupor – Romans 11:8</a:t>
            </a:r>
            <a:endParaRPr lang="en-US" sz="3200" b="1" dirty="0">
              <a:latin typeface="Tempus Sans ITC" panose="04020404030D07020202" pitchFamily="8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FB0CD-A1EE-4789-8999-EA969C347449}"/>
              </a:ext>
            </a:extLst>
          </p:cNvPr>
          <p:cNvCxnSpPr/>
          <p:nvPr/>
        </p:nvCxnSpPr>
        <p:spPr>
          <a:xfrm>
            <a:off x="2419643" y="3097329"/>
            <a:ext cx="1463040" cy="0"/>
          </a:xfrm>
          <a:prstGeom prst="line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the dark&#10;&#10;Description automatically generated">
            <a:extLst>
              <a:ext uri="{FF2B5EF4-FFF2-40B4-BE49-F238E27FC236}">
                <a16:creationId xmlns:a16="http://schemas.microsoft.com/office/drawing/2014/main" id="{BDAD9228-A244-4526-8A48-F4E07D9EA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555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Picture 4" descr="A child that is sitting in the grass&#10;&#10;Description automatically generated">
            <a:extLst>
              <a:ext uri="{FF2B5EF4-FFF2-40B4-BE49-F238E27FC236}">
                <a16:creationId xmlns:a16="http://schemas.microsoft.com/office/drawing/2014/main" id="{8A5DE073-589A-4B9D-B3B9-084E4B7BB2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85"/>
          <a:stretch/>
        </p:blipFill>
        <p:spPr>
          <a:xfrm>
            <a:off x="895350" y="162323"/>
            <a:ext cx="5830828" cy="3757716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8FDED-A484-4060-AD59-30807BA3B8F1}"/>
              </a:ext>
            </a:extLst>
          </p:cNvPr>
          <p:cNvSpPr/>
          <p:nvPr/>
        </p:nvSpPr>
        <p:spPr>
          <a:xfrm>
            <a:off x="0" y="2965784"/>
            <a:ext cx="12192000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Attitude not of fear </a:t>
            </a:r>
          </a:p>
          <a:p>
            <a:pPr algn="ctr"/>
            <a:r>
              <a:rPr lang="en-US" sz="4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but of adoption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C2CB0-A0B8-46F6-9E6A-345E41C1C101}"/>
              </a:ext>
            </a:extLst>
          </p:cNvPr>
          <p:cNvSpPr/>
          <p:nvPr/>
        </p:nvSpPr>
        <p:spPr>
          <a:xfrm>
            <a:off x="6887044" y="647816"/>
            <a:ext cx="4661489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</a:rPr>
              <a:t>For God did not give us a spirit of timidity, but a spirit of power, of love and of self-discipline</a:t>
            </a:r>
          </a:p>
          <a:p>
            <a:pPr algn="ctr"/>
            <a:r>
              <a:rPr lang="en-US" sz="3200" b="1" dirty="0">
                <a:latin typeface="Tempus Sans ITC" panose="04020404030D07020202" pitchFamily="82" charset="0"/>
              </a:rPr>
              <a:t>2 Timothy 1:7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7A1E3-116C-47EC-BB1D-BA58AB72AD5C}"/>
              </a:ext>
            </a:extLst>
          </p:cNvPr>
          <p:cNvSpPr/>
          <p:nvPr/>
        </p:nvSpPr>
        <p:spPr>
          <a:xfrm>
            <a:off x="581078" y="4162741"/>
            <a:ext cx="4661489" cy="255454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There is no fear in love. But perfect love drives out fear, because fear has to do with punishment</a:t>
            </a:r>
          </a:p>
          <a:p>
            <a:pPr algn="ctr"/>
            <a:r>
              <a:rPr lang="en-US" sz="3200" b="1" dirty="0">
                <a:latin typeface="Tempus Sans ITC" panose="04020404030D07020202" pitchFamily="82" charset="0"/>
              </a:rPr>
              <a:t>1 John 4:18</a:t>
            </a:r>
          </a:p>
        </p:txBody>
      </p:sp>
    </p:spTree>
    <p:extLst>
      <p:ext uri="{BB962C8B-B14F-4D97-AF65-F5344CB8AC3E}">
        <p14:creationId xmlns:p14="http://schemas.microsoft.com/office/powerpoint/2010/main" val="30125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A1806397-E73C-4402-8765-C0DEEE2A3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148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BB525C-6CC0-44BD-98CB-B0D20087CA59}"/>
              </a:ext>
            </a:extLst>
          </p:cNvPr>
          <p:cNvSpPr/>
          <p:nvPr/>
        </p:nvSpPr>
        <p:spPr>
          <a:xfrm>
            <a:off x="1524000" y="5314949"/>
            <a:ext cx="9144000" cy="101456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Emotions of the Adopted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22D2A0-6F2A-4D36-8ACE-108E90260C5C}"/>
              </a:ext>
            </a:extLst>
          </p:cNvPr>
          <p:cNvSpPr/>
          <p:nvPr/>
        </p:nvSpPr>
        <p:spPr>
          <a:xfrm>
            <a:off x="126609" y="392636"/>
            <a:ext cx="11957540" cy="2308324"/>
          </a:xfrm>
          <a:prstGeom prst="rect">
            <a:avLst/>
          </a:prstGeom>
          <a:ln w="28575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As for you, you were dead…when you followed the ways of this world…gratifying the cravings…objects of wrath. But because of his great love for us…</a:t>
            </a:r>
          </a:p>
          <a:p>
            <a:pPr algn="ctr"/>
            <a:r>
              <a:rPr lang="en-US" sz="3600" b="1" dirty="0">
                <a:latin typeface="Tempus Sans ITC" panose="04020404030D07020202" pitchFamily="82" charset="0"/>
              </a:rPr>
              <a:t>Ephesians 2:1-4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3E2498-7A9C-4483-9B77-AAEE51295F8F}"/>
              </a:ext>
            </a:extLst>
          </p:cNvPr>
          <p:cNvSpPr/>
          <p:nvPr/>
        </p:nvSpPr>
        <p:spPr>
          <a:xfrm>
            <a:off x="126609" y="3229443"/>
            <a:ext cx="11957540" cy="1754326"/>
          </a:xfrm>
          <a:prstGeom prst="rect">
            <a:avLst/>
          </a:prstGeom>
          <a:ln w="28575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How great is the love the Father has lavished on us, that we should be called children of God! And that is what we are!</a:t>
            </a:r>
          </a:p>
          <a:p>
            <a:pPr algn="ctr"/>
            <a:r>
              <a:rPr lang="en-US" sz="3600" b="1" dirty="0">
                <a:latin typeface="Tempus Sans ITC" panose="04020404030D07020202" pitchFamily="82" charset="0"/>
              </a:rPr>
              <a:t>1 John 3:1</a:t>
            </a:r>
          </a:p>
        </p:txBody>
      </p:sp>
    </p:spTree>
    <p:extLst>
      <p:ext uri="{BB962C8B-B14F-4D97-AF65-F5344CB8AC3E}">
        <p14:creationId xmlns:p14="http://schemas.microsoft.com/office/powerpoint/2010/main" val="26550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1A3484-ED08-4858-8892-E0E345C35167}"/>
              </a:ext>
            </a:extLst>
          </p:cNvPr>
          <p:cNvSpPr/>
          <p:nvPr/>
        </p:nvSpPr>
        <p:spPr>
          <a:xfrm>
            <a:off x="117230" y="612844"/>
            <a:ext cx="11957540" cy="563231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…God has poured out his love into our hearts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 by the Holy Spirit, who he has given us.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You see, at just the right time, when we were still powerless, Christ died for the ungodly. Vary rarely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will anyone die for a righteous man, though for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a good man someone might possibly dare to die.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But God demonstrates his own love for us in this: While we were still sinners, Christ died for us.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Romans 5:5b-8</a:t>
            </a:r>
          </a:p>
        </p:txBody>
      </p:sp>
    </p:spTree>
    <p:extLst>
      <p:ext uri="{BB962C8B-B14F-4D97-AF65-F5344CB8AC3E}">
        <p14:creationId xmlns:p14="http://schemas.microsoft.com/office/powerpoint/2010/main" val="24271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FAD21B-25B4-4751-AFA5-2AFEF884D4B9}"/>
              </a:ext>
            </a:extLst>
          </p:cNvPr>
          <p:cNvSpPr/>
          <p:nvPr/>
        </p:nvSpPr>
        <p:spPr>
          <a:xfrm>
            <a:off x="0" y="1307621"/>
            <a:ext cx="12192000" cy="32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So, then – We are in debt!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don’t owe our Selfish and Self-centered Self a nickel. We don’t deserve or owe anything to Me!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if one lives and exists for Me, then that person is knocking on the door of Death. </a:t>
            </a:r>
          </a:p>
        </p:txBody>
      </p:sp>
    </p:spTree>
    <p:extLst>
      <p:ext uri="{BB962C8B-B14F-4D97-AF65-F5344CB8AC3E}">
        <p14:creationId xmlns:p14="http://schemas.microsoft.com/office/powerpoint/2010/main" val="25559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CBAE7-B5E3-4803-BBF6-4F7CE7FD5D42}"/>
              </a:ext>
            </a:extLst>
          </p:cNvPr>
          <p:cNvSpPr/>
          <p:nvPr/>
        </p:nvSpPr>
        <p:spPr>
          <a:xfrm>
            <a:off x="0" y="794938"/>
            <a:ext cx="12192000" cy="469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the one who is outward focused toward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God’s Spirit and his ways are in a constant battle.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 continually put up a fight to the death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each time Selfish Me raises its head in defiance of God. And this daily battle isn’t through one’s own power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by the Spirit’s strength in you.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</a:rPr>
              <a:t>By fighting Selfish Me, you will live</a:t>
            </a:r>
            <a:endParaRPr lang="en-US" sz="40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702</Words>
  <Application>Microsoft Office PowerPoint</Application>
  <PresentationFormat>Widescreen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Ink Free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Nathan</cp:lastModifiedBy>
  <cp:revision>8</cp:revision>
  <cp:lastPrinted>2020-10-18T13:05:10Z</cp:lastPrinted>
  <dcterms:created xsi:type="dcterms:W3CDTF">2020-10-17T18:56:33Z</dcterms:created>
  <dcterms:modified xsi:type="dcterms:W3CDTF">2020-10-18T13:05:33Z</dcterms:modified>
</cp:coreProperties>
</file>