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8" r:id="rId3"/>
    <p:sldId id="280" r:id="rId4"/>
    <p:sldId id="266" r:id="rId5"/>
    <p:sldId id="267" r:id="rId6"/>
    <p:sldId id="268" r:id="rId7"/>
    <p:sldId id="269" r:id="rId8"/>
    <p:sldId id="270" r:id="rId9"/>
    <p:sldId id="271" r:id="rId10"/>
    <p:sldId id="272" r:id="rId11"/>
    <p:sldId id="273" r:id="rId12"/>
    <p:sldId id="274" r:id="rId13"/>
    <p:sldId id="275" r:id="rId14"/>
    <p:sldId id="276" r:id="rId15"/>
    <p:sldId id="277" r:id="rId16"/>
    <p:sldId id="278" r:id="rId17"/>
  </p:sldIdLst>
  <p:sldSz cx="12192000" cy="6858000"/>
  <p:notesSz cx="6858000" cy="9144000"/>
  <p:embeddedFontLst>
    <p:embeddedFont>
      <p:font typeface="Arial Black" panose="020B0A04020102020204" pitchFamily="34" charset="0"/>
      <p:bold r:id="rId18"/>
    </p:embeddedFon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47" d="100"/>
          <a:sy n="147" d="100"/>
        </p:scale>
        <p:origin x="112"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BEA7E35-C469-4A91-B961-FA0E374AFB2E}" type="datetimeFigureOut">
              <a:rPr lang="en-US" smtClean="0"/>
              <a:t>10/17/2020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3996253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A7E35-C469-4A91-B961-FA0E374AFB2E}" type="datetimeFigureOut">
              <a:rPr lang="en-US" smtClean="0"/>
              <a:t>10/17/2020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4044093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A7E35-C469-4A91-B961-FA0E374AFB2E}" type="datetimeFigureOut">
              <a:rPr lang="en-US" smtClean="0"/>
              <a:t>10/17/2020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4041208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EA7E35-C469-4A91-B961-FA0E374AFB2E}" type="datetimeFigureOut">
              <a:rPr lang="en-US" smtClean="0"/>
              <a:t>10/17/2020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3753130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EA7E35-C469-4A91-B961-FA0E374AFB2E}" type="datetimeFigureOut">
              <a:rPr lang="en-US" smtClean="0"/>
              <a:t>10/17/2020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1007614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EA7E35-C469-4A91-B961-FA0E374AFB2E}" type="datetimeFigureOut">
              <a:rPr lang="en-US" smtClean="0"/>
              <a:t>10/17/2020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199109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EA7E35-C469-4A91-B961-FA0E374AFB2E}" type="datetimeFigureOut">
              <a:rPr lang="en-US" smtClean="0"/>
              <a:t>10/17/2020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3145019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EA7E35-C469-4A91-B961-FA0E374AFB2E}" type="datetimeFigureOut">
              <a:rPr lang="en-US" smtClean="0"/>
              <a:t>10/17/2020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4058760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EA7E35-C469-4A91-B961-FA0E374AFB2E}" type="datetimeFigureOut">
              <a:rPr lang="en-US" smtClean="0"/>
              <a:t>10/17/2020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0F2B30-470E-4B34-AA16-561981938EF8}" type="slidenum">
              <a:rPr lang="en-US" smtClean="0"/>
              <a:t>‹#›</a:t>
            </a:fld>
            <a:endParaRPr lang="en-US"/>
          </a:p>
        </p:txBody>
      </p:sp>
      <p:pic>
        <p:nvPicPr>
          <p:cNvPr id="6" name="Picture 5">
            <a:extLst>
              <a:ext uri="{FF2B5EF4-FFF2-40B4-BE49-F238E27FC236}">
                <a16:creationId xmlns:a16="http://schemas.microsoft.com/office/drawing/2014/main" id="{AD4CB60D-FE9C-430C-91BF-699F66AC5A19}"/>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896086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EA7E35-C469-4A91-B961-FA0E374AFB2E}" type="datetimeFigureOut">
              <a:rPr lang="en-US" smtClean="0"/>
              <a:t>10/17/2020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1218410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EA7E35-C469-4A91-B961-FA0E374AFB2E}" type="datetimeFigureOut">
              <a:rPr lang="en-US" smtClean="0"/>
              <a:t>10/17/2020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0F2B30-470E-4B34-AA16-561981938EF8}" type="slidenum">
              <a:rPr lang="en-US" smtClean="0"/>
              <a:t>‹#›</a:t>
            </a:fld>
            <a:endParaRPr lang="en-US"/>
          </a:p>
        </p:txBody>
      </p:sp>
    </p:spTree>
    <p:extLst>
      <p:ext uri="{BB962C8B-B14F-4D97-AF65-F5344CB8AC3E}">
        <p14:creationId xmlns:p14="http://schemas.microsoft.com/office/powerpoint/2010/main" val="4097217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EA7E35-C469-4A91-B961-FA0E374AFB2E}" type="datetimeFigureOut">
              <a:rPr lang="en-US" smtClean="0"/>
              <a:t>10/17/2020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0F2B30-470E-4B34-AA16-561981938EF8}" type="slidenum">
              <a:rPr lang="en-US" smtClean="0"/>
              <a:t>‹#›</a:t>
            </a:fld>
            <a:endParaRPr lang="en-US"/>
          </a:p>
        </p:txBody>
      </p:sp>
    </p:spTree>
    <p:extLst>
      <p:ext uri="{BB962C8B-B14F-4D97-AF65-F5344CB8AC3E}">
        <p14:creationId xmlns:p14="http://schemas.microsoft.com/office/powerpoint/2010/main" val="3760043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png"/><Relationship Id="rId5" Type="http://schemas.microsoft.com/office/2007/relationships/hdphoto" Target="../media/hdphoto1.wdp"/><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6772" y="20290"/>
            <a:ext cx="12074227" cy="6832006"/>
            <a:chOff x="86772" y="20290"/>
            <a:chExt cx="12074227" cy="6832006"/>
          </a:xfrm>
        </p:grpSpPr>
        <p:pic>
          <p:nvPicPr>
            <p:cNvPr id="14" name="Picture 13"/>
            <p:cNvPicPr>
              <a:picLocks noChangeAspect="1"/>
            </p:cNvPicPr>
            <p:nvPr/>
          </p:nvPicPr>
          <p:blipFill>
            <a:blip r:embed="rId2" cstate="print">
              <a:lum contrast="-19000"/>
              <a:extLst>
                <a:ext uri="{28A0092B-C50C-407E-A947-70E740481C1C}">
                  <a14:useLocalDpi xmlns:a14="http://schemas.microsoft.com/office/drawing/2010/main" val="0"/>
                </a:ext>
              </a:extLst>
            </a:blip>
            <a:stretch>
              <a:fillRect/>
            </a:stretch>
          </p:blipFill>
          <p:spPr>
            <a:xfrm>
              <a:off x="3966246" y="1891265"/>
              <a:ext cx="4813290" cy="2985387"/>
            </a:xfrm>
            <a:prstGeom prst="rect">
              <a:avLst/>
            </a:prstGeom>
            <a:ln w="38100">
              <a:solidFill>
                <a:schemeClr val="tx1">
                  <a:lumMod val="85000"/>
                  <a:lumOff val="15000"/>
                </a:schemeClr>
              </a:solidFill>
            </a:ln>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8158" y="64764"/>
              <a:ext cx="5562841" cy="2674192"/>
            </a:xfrm>
            <a:prstGeom prst="rect">
              <a:avLst/>
            </a:prstGeom>
            <a:ln w="38100">
              <a:solidFill>
                <a:schemeClr val="tx1">
                  <a:lumMod val="85000"/>
                  <a:lumOff val="15000"/>
                </a:schemeClr>
              </a:solidFill>
            </a:ln>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58000"/>
                      </a14:imgEffect>
                    </a14:imgLayer>
                  </a14:imgProps>
                </a:ext>
                <a:ext uri="{28A0092B-C50C-407E-A947-70E740481C1C}">
                  <a14:useLocalDpi xmlns:a14="http://schemas.microsoft.com/office/drawing/2010/main" val="0"/>
                </a:ext>
              </a:extLst>
            </a:blip>
            <a:stretch>
              <a:fillRect/>
            </a:stretch>
          </p:blipFill>
          <p:spPr>
            <a:xfrm>
              <a:off x="3306390" y="24606"/>
              <a:ext cx="4002577" cy="2122063"/>
            </a:xfrm>
            <a:prstGeom prst="rect">
              <a:avLst/>
            </a:prstGeom>
            <a:ln w="38100">
              <a:solidFill>
                <a:schemeClr val="tx1">
                  <a:lumMod val="85000"/>
                  <a:lumOff val="15000"/>
                </a:schemeClr>
              </a:solidFill>
            </a:ln>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772" y="20290"/>
              <a:ext cx="3879474" cy="3879474"/>
            </a:xfrm>
            <a:prstGeom prst="rect">
              <a:avLst/>
            </a:prstGeom>
            <a:ln w="38100">
              <a:solidFill>
                <a:schemeClr val="tx1">
                  <a:lumMod val="85000"/>
                  <a:lumOff val="15000"/>
                </a:schemeClr>
              </a:solidFill>
            </a:ln>
          </p:spPr>
        </p:pic>
        <p:pic>
          <p:nvPicPr>
            <p:cNvPr id="7" name="Picture 6"/>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51000"/>
                      </a14:imgEffect>
                    </a14:imgLayer>
                  </a14:imgProps>
                </a:ext>
                <a:ext uri="{28A0092B-C50C-407E-A947-70E740481C1C}">
                  <a14:useLocalDpi xmlns:a14="http://schemas.microsoft.com/office/drawing/2010/main" val="0"/>
                </a:ext>
              </a:extLst>
            </a:blip>
            <a:stretch>
              <a:fillRect/>
            </a:stretch>
          </p:blipFill>
          <p:spPr>
            <a:xfrm flipH="1">
              <a:off x="86772" y="3936212"/>
              <a:ext cx="4371378" cy="2885340"/>
            </a:xfrm>
            <a:prstGeom prst="rect">
              <a:avLst/>
            </a:prstGeom>
            <a:ln w="38100">
              <a:solidFill>
                <a:schemeClr val="tx1">
                  <a:lumMod val="85000"/>
                  <a:lumOff val="15000"/>
                </a:schemeClr>
              </a:solidFill>
            </a:ln>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403" y="1960027"/>
              <a:ext cx="1873591" cy="2157701"/>
            </a:xfrm>
            <a:prstGeom prst="rect">
              <a:avLst/>
            </a:prstGeom>
            <a:ln w="38100">
              <a:solidFill>
                <a:schemeClr val="tx1">
                  <a:lumMod val="85000"/>
                  <a:lumOff val="15000"/>
                </a:schemeClr>
              </a:solidFill>
            </a:ln>
          </p:spPr>
        </p:pic>
        <p:pic>
          <p:nvPicPr>
            <p:cNvPr id="13" name="Picture 12"/>
            <p:cNvPicPr>
              <a:picLocks noChangeAspect="1"/>
            </p:cNvPicPr>
            <p:nvPr/>
          </p:nvPicPr>
          <p:blipFill>
            <a:blip r:embed="rId10">
              <a:lum contrast="-40000"/>
              <a:extLst>
                <a:ext uri="{28A0092B-C50C-407E-A947-70E740481C1C}">
                  <a14:useLocalDpi xmlns:a14="http://schemas.microsoft.com/office/drawing/2010/main" val="0"/>
                </a:ext>
              </a:extLst>
            </a:blip>
            <a:stretch>
              <a:fillRect/>
            </a:stretch>
          </p:blipFill>
          <p:spPr>
            <a:xfrm>
              <a:off x="4484695" y="4523455"/>
              <a:ext cx="3611292" cy="2328841"/>
            </a:xfrm>
            <a:prstGeom prst="rect">
              <a:avLst/>
            </a:prstGeom>
            <a:ln w="38100">
              <a:solidFill>
                <a:schemeClr val="tx1">
                  <a:lumMod val="85000"/>
                  <a:lumOff val="15000"/>
                </a:schemeClr>
              </a:solidFill>
            </a:ln>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06081" y="2694953"/>
              <a:ext cx="3354099" cy="1886681"/>
            </a:xfrm>
            <a:prstGeom prst="rect">
              <a:avLst/>
            </a:prstGeom>
            <a:ln w="38100">
              <a:solidFill>
                <a:schemeClr val="tx1">
                  <a:lumMod val="85000"/>
                  <a:lumOff val="15000"/>
                </a:schemeClr>
              </a:solidFill>
            </a:ln>
          </p:spPr>
        </p:pic>
        <p:pic>
          <p:nvPicPr>
            <p:cNvPr id="8" name="Picture 7"/>
            <p:cNvPicPr>
              <a:picLocks noChangeAspect="1"/>
            </p:cNvPicPr>
            <p:nvPr/>
          </p:nvPicPr>
          <p:blipFill>
            <a:blip r:embed="rId12" cstate="print">
              <a:extLst>
                <a:ext uri="{BEBA8EAE-BF5A-486C-A8C5-ECC9F3942E4B}">
                  <a14:imgProps xmlns:a14="http://schemas.microsoft.com/office/drawing/2010/main">
                    <a14:imgLayer r:embed="rId13">
                      <a14:imgEffect>
                        <a14:brightnessContrast contrast="-53000"/>
                      </a14:imgEffect>
                    </a14:imgLayer>
                  </a14:imgProps>
                </a:ext>
                <a:ext uri="{28A0092B-C50C-407E-A947-70E740481C1C}">
                  <a14:useLocalDpi xmlns:a14="http://schemas.microsoft.com/office/drawing/2010/main" val="0"/>
                </a:ext>
              </a:extLst>
            </a:blip>
            <a:stretch>
              <a:fillRect/>
            </a:stretch>
          </p:blipFill>
          <p:spPr>
            <a:xfrm>
              <a:off x="8095987" y="4373217"/>
              <a:ext cx="4037648" cy="2464904"/>
            </a:xfrm>
            <a:prstGeom prst="rect">
              <a:avLst/>
            </a:prstGeom>
            <a:ln w="38100">
              <a:solidFill>
                <a:schemeClr val="tx1">
                  <a:lumMod val="85000"/>
                  <a:lumOff val="15000"/>
                </a:schemeClr>
              </a:solidFill>
            </a:ln>
          </p:spPr>
        </p:pic>
      </p:grpSp>
      <p:sp>
        <p:nvSpPr>
          <p:cNvPr id="15" name="TextBox 14"/>
          <p:cNvSpPr txBox="1"/>
          <p:nvPr/>
        </p:nvSpPr>
        <p:spPr>
          <a:xfrm>
            <a:off x="1128257" y="1442236"/>
            <a:ext cx="9844390" cy="3785652"/>
          </a:xfrm>
          <a:prstGeom prst="rect">
            <a:avLst/>
          </a:prstGeom>
          <a:noFill/>
        </p:spPr>
        <p:txBody>
          <a:bodyPr wrap="square" rtlCol="0">
            <a:spAutoFit/>
          </a:bodyPr>
          <a:lstStyle/>
          <a:p>
            <a:pPr algn="ctr"/>
            <a:r>
              <a:rPr lang="en-US" sz="8000" dirty="0">
                <a:solidFill>
                  <a:schemeClr val="bg1"/>
                </a:solidFill>
                <a:effectLst>
                  <a:glow rad="127000">
                    <a:schemeClr val="tx1"/>
                  </a:glow>
                </a:effectLst>
                <a:latin typeface="Arial Black" panose="020B0A04020102020204" pitchFamily="34" charset="0"/>
              </a:rPr>
              <a:t>A Spiritual Debrief of our Social Crisis</a:t>
            </a:r>
          </a:p>
        </p:txBody>
      </p:sp>
    </p:spTree>
    <p:extLst>
      <p:ext uri="{BB962C8B-B14F-4D97-AF65-F5344CB8AC3E}">
        <p14:creationId xmlns:p14="http://schemas.microsoft.com/office/powerpoint/2010/main" val="1125221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00766" y="1584101"/>
            <a:ext cx="10328856" cy="3477875"/>
          </a:xfrm>
          <a:prstGeom prst="rect">
            <a:avLst/>
          </a:prstGeom>
          <a:noFill/>
        </p:spPr>
        <p:txBody>
          <a:bodyPr wrap="square" rtlCol="0">
            <a:spAutoFit/>
          </a:bodyPr>
          <a:lstStyle/>
          <a:p>
            <a:r>
              <a:rPr lang="en-US" sz="4400" dirty="0">
                <a:solidFill>
                  <a:schemeClr val="bg1"/>
                </a:solidFill>
                <a:effectLst>
                  <a:glow rad="127000">
                    <a:schemeClr val="tx1"/>
                  </a:glow>
                </a:effectLst>
                <a:latin typeface="Arial Black" panose="020B0A04020102020204" pitchFamily="34" charset="0"/>
              </a:rPr>
              <a:t>I am the vine; you are the branches. Whoever abides in me and I in him, he it is that bears much fruit, for apart from me you can do nothing. – John 15:5</a:t>
            </a:r>
          </a:p>
        </p:txBody>
      </p:sp>
    </p:spTree>
    <p:extLst>
      <p:ext uri="{BB962C8B-B14F-4D97-AF65-F5344CB8AC3E}">
        <p14:creationId xmlns:p14="http://schemas.microsoft.com/office/powerpoint/2010/main" val="1411678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0463" y="2221799"/>
            <a:ext cx="10444766" cy="2800767"/>
          </a:xfrm>
          <a:prstGeom prst="rect">
            <a:avLst/>
          </a:prstGeom>
          <a:noFill/>
        </p:spPr>
        <p:txBody>
          <a:bodyPr wrap="square" rtlCol="0">
            <a:spAutoFit/>
          </a:bodyPr>
          <a:lstStyle/>
          <a:p>
            <a:r>
              <a:rPr lang="en-US" sz="4400" dirty="0">
                <a:solidFill>
                  <a:schemeClr val="bg1"/>
                </a:solidFill>
                <a:effectLst>
                  <a:glow rad="127000">
                    <a:schemeClr val="tx1"/>
                  </a:glow>
                </a:effectLst>
                <a:latin typeface="Arial Black" panose="020B0A04020102020204" pitchFamily="34" charset="0"/>
              </a:rPr>
              <a:t>These things I have spoken to you, that my joy may be in you, and that your joy may be full. </a:t>
            </a:r>
          </a:p>
          <a:p>
            <a:r>
              <a:rPr lang="en-US" sz="4400" dirty="0">
                <a:solidFill>
                  <a:schemeClr val="bg1"/>
                </a:solidFill>
                <a:effectLst>
                  <a:glow rad="127000">
                    <a:schemeClr val="tx1"/>
                  </a:glow>
                </a:effectLst>
                <a:latin typeface="Arial Black" panose="020B0A04020102020204" pitchFamily="34" charset="0"/>
              </a:rPr>
              <a:t>						– John 15:11</a:t>
            </a:r>
          </a:p>
        </p:txBody>
      </p:sp>
    </p:spTree>
    <p:extLst>
      <p:ext uri="{BB962C8B-B14F-4D97-AF65-F5344CB8AC3E}">
        <p14:creationId xmlns:p14="http://schemas.microsoft.com/office/powerpoint/2010/main" val="426495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37634" y="1690062"/>
            <a:ext cx="10646535" cy="2800767"/>
          </a:xfrm>
          <a:prstGeom prst="rect">
            <a:avLst/>
          </a:prstGeom>
          <a:noFill/>
        </p:spPr>
        <p:txBody>
          <a:bodyPr wrap="square" rtlCol="0">
            <a:spAutoFit/>
          </a:bodyPr>
          <a:lstStyle/>
          <a:p>
            <a:r>
              <a:rPr lang="en-US" sz="4400" b="1" baseline="30000" dirty="0">
                <a:effectLst>
                  <a:glow rad="127000">
                    <a:schemeClr val="tx1"/>
                  </a:glow>
                </a:effectLst>
              </a:rPr>
              <a:t> </a:t>
            </a:r>
            <a:r>
              <a:rPr lang="en-US" sz="4400" dirty="0">
                <a:solidFill>
                  <a:schemeClr val="bg1"/>
                </a:solidFill>
                <a:effectLst>
                  <a:glow rad="127000">
                    <a:schemeClr val="tx1"/>
                  </a:glow>
                </a:effectLst>
                <a:latin typeface="Arial Black" panose="020B0A04020102020204" pitchFamily="34" charset="0"/>
              </a:rPr>
              <a:t>All Scripture is God-breathed and is useful for teaching, rebuking, correcting and training in righteousness	-- 2 Timothy 3:16</a:t>
            </a:r>
          </a:p>
        </p:txBody>
      </p:sp>
    </p:spTree>
    <p:extLst>
      <p:ext uri="{BB962C8B-B14F-4D97-AF65-F5344CB8AC3E}">
        <p14:creationId xmlns:p14="http://schemas.microsoft.com/office/powerpoint/2010/main" val="2900680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3493" y="1416676"/>
            <a:ext cx="10238704" cy="3785652"/>
          </a:xfrm>
          <a:prstGeom prst="rect">
            <a:avLst/>
          </a:prstGeom>
          <a:noFill/>
        </p:spPr>
        <p:txBody>
          <a:bodyPr wrap="square" rtlCol="0">
            <a:spAutoFit/>
          </a:bodyPr>
          <a:lstStyle/>
          <a:p>
            <a:r>
              <a:rPr lang="en-US" sz="4000" dirty="0">
                <a:solidFill>
                  <a:schemeClr val="bg1"/>
                </a:solidFill>
                <a:effectLst>
                  <a:glow rad="127000">
                    <a:schemeClr val="tx1"/>
                  </a:glow>
                </a:effectLst>
                <a:latin typeface="Arial Black" panose="020B0A04020102020204" pitchFamily="34" charset="0"/>
              </a:rPr>
              <a:t>Then the </a:t>
            </a:r>
            <a:r>
              <a:rPr lang="en-US" sz="4000" cap="small" dirty="0">
                <a:solidFill>
                  <a:schemeClr val="bg1"/>
                </a:solidFill>
                <a:effectLst>
                  <a:glow rad="127000">
                    <a:schemeClr val="tx1"/>
                  </a:glow>
                </a:effectLst>
                <a:latin typeface="Arial Black" panose="020B0A04020102020204" pitchFamily="34" charset="0"/>
              </a:rPr>
              <a:t>Lord</a:t>
            </a:r>
            <a:r>
              <a:rPr lang="en-US" sz="4000" dirty="0">
                <a:solidFill>
                  <a:schemeClr val="bg1"/>
                </a:solidFill>
                <a:effectLst>
                  <a:glow rad="127000">
                    <a:schemeClr val="tx1"/>
                  </a:glow>
                </a:effectLst>
                <a:latin typeface="Arial Black" panose="020B0A04020102020204" pitchFamily="34" charset="0"/>
              </a:rPr>
              <a:t> God said, “Behold, the man has become like one of us in knowing good and evil. Now, lest he reach out his hand and take also of the tree of life and eat, and live forever—”  -- Genesis 3:22</a:t>
            </a:r>
          </a:p>
        </p:txBody>
      </p:sp>
    </p:spTree>
    <p:extLst>
      <p:ext uri="{BB962C8B-B14F-4D97-AF65-F5344CB8AC3E}">
        <p14:creationId xmlns:p14="http://schemas.microsoft.com/office/powerpoint/2010/main" val="2942919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8339" y="1413063"/>
            <a:ext cx="10972800" cy="4031873"/>
          </a:xfrm>
          <a:prstGeom prst="rect">
            <a:avLst/>
          </a:prstGeom>
          <a:noFill/>
        </p:spPr>
        <p:txBody>
          <a:bodyPr wrap="square" rtlCol="0">
            <a:spAutoFit/>
          </a:bodyPr>
          <a:lstStyle/>
          <a:p>
            <a:r>
              <a:rPr lang="en-US" sz="3200" dirty="0">
                <a:solidFill>
                  <a:schemeClr val="bg1"/>
                </a:solidFill>
                <a:effectLst>
                  <a:glow rad="127000">
                    <a:schemeClr val="tx1"/>
                  </a:glow>
                </a:effectLst>
                <a:latin typeface="Arial Black" panose="020B0A04020102020204" pitchFamily="34" charset="0"/>
              </a:rPr>
              <a:t>Then the angel showed me the river of the water of life, bright as crystal, flowing from the throne of God and of the Lamb through the middle of the street of the city; also, on either side of the river, the tree of life with its twelve kinds of fruit, yielding its fruit each month. The leaves of the tree were for the healing of the nations. – Revelation 22:1,2</a:t>
            </a:r>
          </a:p>
        </p:txBody>
      </p:sp>
    </p:spTree>
    <p:extLst>
      <p:ext uri="{BB962C8B-B14F-4D97-AF65-F5344CB8AC3E}">
        <p14:creationId xmlns:p14="http://schemas.microsoft.com/office/powerpoint/2010/main" val="1739587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62130" y="1558344"/>
            <a:ext cx="10509160" cy="3477875"/>
          </a:xfrm>
          <a:prstGeom prst="rect">
            <a:avLst/>
          </a:prstGeom>
          <a:noFill/>
        </p:spPr>
        <p:txBody>
          <a:bodyPr wrap="square" rtlCol="0">
            <a:spAutoFit/>
          </a:bodyPr>
          <a:lstStyle/>
          <a:p>
            <a:r>
              <a:rPr lang="en-US" sz="4400" dirty="0">
                <a:solidFill>
                  <a:schemeClr val="bg1"/>
                </a:solidFill>
                <a:effectLst>
                  <a:glow rad="127000">
                    <a:schemeClr val="tx1"/>
                  </a:glow>
                </a:effectLst>
                <a:latin typeface="Arial Black" panose="020B0A04020102020204" pitchFamily="34" charset="0"/>
              </a:rPr>
              <a:t>Blessed are those who wash their robes, so that they may have the right to the tree of life and that they may enter the city by the gates. – Revelation 22:14</a:t>
            </a:r>
          </a:p>
        </p:txBody>
      </p:sp>
    </p:spTree>
    <p:extLst>
      <p:ext uri="{BB962C8B-B14F-4D97-AF65-F5344CB8AC3E}">
        <p14:creationId xmlns:p14="http://schemas.microsoft.com/office/powerpoint/2010/main" val="2843007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07583" y="349918"/>
            <a:ext cx="10233438" cy="3416320"/>
          </a:xfrm>
          <a:prstGeom prst="rect">
            <a:avLst/>
          </a:prstGeom>
          <a:noFill/>
        </p:spPr>
        <p:txBody>
          <a:bodyPr wrap="square" rtlCol="0">
            <a:spAutoFit/>
          </a:bodyPr>
          <a:lstStyle/>
          <a:p>
            <a:r>
              <a:rPr lang="en-US" sz="4800" dirty="0">
                <a:solidFill>
                  <a:schemeClr val="bg1"/>
                </a:solidFill>
                <a:effectLst>
                  <a:glow rad="127000">
                    <a:schemeClr val="tx1"/>
                  </a:glow>
                </a:effectLst>
                <a:latin typeface="Arial Black" panose="020B0A04020102020204" pitchFamily="34" charset="0"/>
              </a:rPr>
              <a:t>“The opposite of addiction is not sobriety.  The opposite of addiction is connection.”</a:t>
            </a:r>
          </a:p>
          <a:p>
            <a:r>
              <a:rPr lang="en-US" sz="4000" dirty="0">
                <a:solidFill>
                  <a:schemeClr val="bg1"/>
                </a:solidFill>
                <a:effectLst>
                  <a:glow rad="127000">
                    <a:schemeClr val="tx1"/>
                  </a:glow>
                </a:effectLst>
                <a:latin typeface="Arial Black" panose="020B0A04020102020204" pitchFamily="34" charset="0"/>
              </a:rPr>
              <a:t>             </a:t>
            </a:r>
            <a:r>
              <a:rPr lang="en-US" sz="3600" dirty="0">
                <a:solidFill>
                  <a:schemeClr val="bg1"/>
                </a:solidFill>
                <a:effectLst>
                  <a:glow rad="127000">
                    <a:schemeClr val="tx1"/>
                  </a:glow>
                </a:effectLst>
                <a:latin typeface="Arial Black" panose="020B0A04020102020204" pitchFamily="34" charset="0"/>
              </a:rPr>
              <a:t>-</a:t>
            </a:r>
            <a:r>
              <a:rPr lang="en-US" sz="3600" i="1" dirty="0">
                <a:solidFill>
                  <a:schemeClr val="bg1"/>
                </a:solidFill>
                <a:effectLst>
                  <a:glow rad="127000">
                    <a:schemeClr val="tx1"/>
                  </a:glow>
                </a:effectLst>
                <a:latin typeface="Arial Black" panose="020B0A04020102020204" pitchFamily="34" charset="0"/>
              </a:rPr>
              <a:t>Johann Hari (TED Talk 2015)</a:t>
            </a:r>
          </a:p>
          <a:p>
            <a:r>
              <a:rPr lang="en-US" sz="2800" i="1" dirty="0">
                <a:solidFill>
                  <a:schemeClr val="bg1"/>
                </a:solidFill>
                <a:effectLst>
                  <a:glow rad="127000">
                    <a:schemeClr val="tx1"/>
                  </a:glow>
                </a:effectLst>
              </a:rPr>
              <a:t>                       Author of New York Times Best Seller “Lost Connections”</a:t>
            </a:r>
          </a:p>
        </p:txBody>
      </p:sp>
      <p:sp>
        <p:nvSpPr>
          <p:cNvPr id="4" name="Rectangle 3"/>
          <p:cNvSpPr/>
          <p:nvPr/>
        </p:nvSpPr>
        <p:spPr>
          <a:xfrm>
            <a:off x="738389" y="4578804"/>
            <a:ext cx="10715221" cy="1754326"/>
          </a:xfrm>
          <a:prstGeom prst="rect">
            <a:avLst/>
          </a:prstGeom>
        </p:spPr>
        <p:txBody>
          <a:bodyPr wrap="square">
            <a:spAutoFit/>
          </a:bodyPr>
          <a:lstStyle/>
          <a:p>
            <a:pPr lvl="0" algn="ctr"/>
            <a:r>
              <a:rPr lang="en-US" sz="5400" dirty="0">
                <a:solidFill>
                  <a:prstClr val="white"/>
                </a:solidFill>
                <a:effectLst>
                  <a:glow rad="127000">
                    <a:schemeClr val="tx1"/>
                  </a:glow>
                </a:effectLst>
                <a:latin typeface="Arial Black" panose="020B0A04020102020204" pitchFamily="34" charset="0"/>
              </a:rPr>
              <a:t>“Sobriety is ultimately the connection to life.”</a:t>
            </a:r>
          </a:p>
        </p:txBody>
      </p:sp>
    </p:spTree>
    <p:extLst>
      <p:ext uri="{BB962C8B-B14F-4D97-AF65-F5344CB8AC3E}">
        <p14:creationId xmlns:p14="http://schemas.microsoft.com/office/powerpoint/2010/main" val="393677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0461" y="1571222"/>
            <a:ext cx="10071279" cy="3785652"/>
          </a:xfrm>
          <a:prstGeom prst="rect">
            <a:avLst/>
          </a:prstGeom>
          <a:noFill/>
        </p:spPr>
        <p:txBody>
          <a:bodyPr wrap="square" rtlCol="0">
            <a:spAutoFit/>
          </a:bodyPr>
          <a:lstStyle/>
          <a:p>
            <a:r>
              <a:rPr lang="en-US" sz="4000" b="1" baseline="30000" dirty="0">
                <a:effectLst>
                  <a:glow rad="127000">
                    <a:schemeClr val="tx1"/>
                  </a:glow>
                </a:effectLst>
                <a:latin typeface="Arial Black" panose="020B0A04020102020204" pitchFamily="34" charset="0"/>
              </a:rPr>
              <a:t> </a:t>
            </a:r>
            <a:r>
              <a:rPr lang="en-US" sz="4000" dirty="0">
                <a:solidFill>
                  <a:schemeClr val="bg1"/>
                </a:solidFill>
                <a:effectLst>
                  <a:glow rad="127000">
                    <a:schemeClr val="tx1"/>
                  </a:glow>
                </a:effectLst>
                <a:latin typeface="Arial Black" panose="020B0A04020102020204" pitchFamily="34" charset="0"/>
              </a:rPr>
              <a:t>Therefore let us be grateful for receiving a kingdom that cannot be shaken, and thus let us offer to God acceptable worship, with reverence and awe, for our God is a consuming fire. – Hebrews 12:28,29</a:t>
            </a:r>
          </a:p>
        </p:txBody>
      </p:sp>
    </p:spTree>
    <p:extLst>
      <p:ext uri="{BB962C8B-B14F-4D97-AF65-F5344CB8AC3E}">
        <p14:creationId xmlns:p14="http://schemas.microsoft.com/office/powerpoint/2010/main" val="694387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31761" y="812899"/>
            <a:ext cx="6593983" cy="5232202"/>
          </a:xfrm>
          <a:prstGeom prst="rect">
            <a:avLst/>
          </a:prstGeom>
          <a:noFill/>
        </p:spPr>
        <p:txBody>
          <a:bodyPr wrap="square" rtlCol="0">
            <a:spAutoFit/>
          </a:bodyPr>
          <a:lstStyle/>
          <a:p>
            <a:r>
              <a:rPr lang="en-US" sz="4800" dirty="0">
                <a:solidFill>
                  <a:schemeClr val="bg1"/>
                </a:solidFill>
                <a:effectLst>
                  <a:glow rad="127000">
                    <a:schemeClr val="tx1"/>
                  </a:glow>
                </a:effectLst>
                <a:latin typeface="Arial Black" panose="020B0A04020102020204" pitchFamily="34" charset="0"/>
              </a:rPr>
              <a:t>“The opposite of addiction is not sobriety.  The opposite of addiction is connection.”</a:t>
            </a:r>
          </a:p>
          <a:p>
            <a:r>
              <a:rPr lang="en-US" sz="2800" dirty="0">
                <a:solidFill>
                  <a:schemeClr val="bg1"/>
                </a:solidFill>
                <a:effectLst>
                  <a:glow rad="127000">
                    <a:schemeClr val="tx1"/>
                  </a:glow>
                </a:effectLst>
                <a:latin typeface="Arial Black" panose="020B0A04020102020204" pitchFamily="34" charset="0"/>
              </a:rPr>
              <a:t> -</a:t>
            </a:r>
            <a:r>
              <a:rPr lang="en-US" sz="2800" i="1" dirty="0">
                <a:solidFill>
                  <a:schemeClr val="bg1"/>
                </a:solidFill>
                <a:effectLst>
                  <a:glow rad="127000">
                    <a:schemeClr val="tx1"/>
                  </a:glow>
                </a:effectLst>
                <a:latin typeface="Arial Black" panose="020B0A04020102020204" pitchFamily="34" charset="0"/>
              </a:rPr>
              <a:t>Johann Hari (TED Talk 2015)</a:t>
            </a:r>
          </a:p>
          <a:p>
            <a:r>
              <a:rPr lang="en-US" i="1" dirty="0">
                <a:solidFill>
                  <a:schemeClr val="bg1"/>
                </a:solidFill>
                <a:effectLst>
                  <a:glow rad="127000">
                    <a:schemeClr val="tx1"/>
                  </a:glow>
                </a:effectLst>
              </a:rPr>
              <a:t>Author of New York Times Best Seller “Lost Connections”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696" y="1675350"/>
            <a:ext cx="4774369" cy="3182913"/>
          </a:xfrm>
          <a:prstGeom prst="rect">
            <a:avLst/>
          </a:prstGeom>
          <a:ln w="38100">
            <a:solidFill>
              <a:schemeClr val="bg1"/>
            </a:solidFill>
          </a:ln>
        </p:spPr>
      </p:pic>
    </p:spTree>
    <p:extLst>
      <p:ext uri="{BB962C8B-B14F-4D97-AF65-F5344CB8AC3E}">
        <p14:creationId xmlns:p14="http://schemas.microsoft.com/office/powerpoint/2010/main" val="1186655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36372" y="1416676"/>
            <a:ext cx="10625071" cy="4401205"/>
          </a:xfrm>
          <a:prstGeom prst="rect">
            <a:avLst/>
          </a:prstGeom>
          <a:noFill/>
        </p:spPr>
        <p:txBody>
          <a:bodyPr wrap="square" rtlCol="0">
            <a:spAutoFit/>
          </a:bodyPr>
          <a:lstStyle/>
          <a:p>
            <a:r>
              <a:rPr lang="en-US" sz="4000" dirty="0">
                <a:solidFill>
                  <a:schemeClr val="bg1"/>
                </a:solidFill>
                <a:effectLst>
                  <a:glow rad="127000">
                    <a:schemeClr val="tx1"/>
                  </a:glow>
                </a:effectLst>
                <a:latin typeface="Arial Black" panose="020B0A04020102020204" pitchFamily="34" charset="0"/>
              </a:rPr>
              <a:t>And the </a:t>
            </a:r>
            <a:r>
              <a:rPr lang="en-US" sz="4000" cap="small" dirty="0">
                <a:solidFill>
                  <a:schemeClr val="bg1"/>
                </a:solidFill>
                <a:effectLst>
                  <a:glow rad="127000">
                    <a:schemeClr val="tx1"/>
                  </a:glow>
                </a:effectLst>
                <a:latin typeface="Arial Black" panose="020B0A04020102020204" pitchFamily="34" charset="0"/>
              </a:rPr>
              <a:t>Lord</a:t>
            </a:r>
            <a:r>
              <a:rPr lang="en-US" sz="4000" dirty="0">
                <a:solidFill>
                  <a:schemeClr val="bg1"/>
                </a:solidFill>
                <a:effectLst>
                  <a:glow rad="127000">
                    <a:schemeClr val="tx1"/>
                  </a:glow>
                </a:effectLst>
                <a:latin typeface="Arial Black" panose="020B0A04020102020204" pitchFamily="34" charset="0"/>
              </a:rPr>
              <a:t> God commanded the man, saying, “You may surely eat of every tree of the garden, but of the tree of the knowledge of good and evil you shall not eat, for in the day that you eat of it you shall surely die.” – Genesis 2:16,17</a:t>
            </a:r>
          </a:p>
        </p:txBody>
      </p:sp>
    </p:spTree>
    <p:extLst>
      <p:ext uri="{BB962C8B-B14F-4D97-AF65-F5344CB8AC3E}">
        <p14:creationId xmlns:p14="http://schemas.microsoft.com/office/powerpoint/2010/main" val="3796366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9448" y="888641"/>
            <a:ext cx="11153104" cy="5262979"/>
          </a:xfrm>
          <a:prstGeom prst="rect">
            <a:avLst/>
          </a:prstGeom>
          <a:noFill/>
        </p:spPr>
        <p:txBody>
          <a:bodyPr wrap="square" rtlCol="0">
            <a:spAutoFit/>
          </a:bodyPr>
          <a:lstStyle/>
          <a:p>
            <a:r>
              <a:rPr lang="en-US" sz="2800" dirty="0">
                <a:solidFill>
                  <a:schemeClr val="bg1"/>
                </a:solidFill>
                <a:effectLst>
                  <a:glow rad="127000">
                    <a:schemeClr val="tx1"/>
                  </a:glow>
                </a:effectLst>
                <a:latin typeface="Arial Black" panose="020B0A04020102020204" pitchFamily="34" charset="0"/>
              </a:rPr>
              <a:t>Now the serpent was more crafty than any other beast of the field that the </a:t>
            </a:r>
            <a:r>
              <a:rPr lang="en-US" sz="2800" cap="small" dirty="0">
                <a:solidFill>
                  <a:schemeClr val="bg1"/>
                </a:solidFill>
                <a:effectLst>
                  <a:glow rad="127000">
                    <a:schemeClr val="tx1"/>
                  </a:glow>
                </a:effectLst>
                <a:latin typeface="Arial Black" panose="020B0A04020102020204" pitchFamily="34" charset="0"/>
              </a:rPr>
              <a:t>Lord</a:t>
            </a:r>
            <a:r>
              <a:rPr lang="en-US" sz="2800" dirty="0">
                <a:solidFill>
                  <a:schemeClr val="bg1"/>
                </a:solidFill>
                <a:effectLst>
                  <a:glow rad="127000">
                    <a:schemeClr val="tx1"/>
                  </a:glow>
                </a:effectLst>
                <a:latin typeface="Arial Black" panose="020B0A04020102020204" pitchFamily="34" charset="0"/>
              </a:rPr>
              <a:t> God had made.  He said to the woman, “Did God actually say, ‘You shall not eat of any tree in the garden’?” </a:t>
            </a:r>
            <a:r>
              <a:rPr lang="en-US" sz="2800" b="1" baseline="30000" dirty="0">
                <a:solidFill>
                  <a:schemeClr val="bg1"/>
                </a:solidFill>
                <a:effectLst>
                  <a:glow rad="127000">
                    <a:schemeClr val="tx1"/>
                  </a:glow>
                </a:effectLst>
                <a:latin typeface="Arial Black" panose="020B0A04020102020204" pitchFamily="34" charset="0"/>
              </a:rPr>
              <a:t> </a:t>
            </a:r>
            <a:r>
              <a:rPr lang="en-US" sz="2800" dirty="0">
                <a:solidFill>
                  <a:schemeClr val="bg1"/>
                </a:solidFill>
                <a:effectLst>
                  <a:glow rad="127000">
                    <a:schemeClr val="tx1"/>
                  </a:glow>
                </a:effectLst>
                <a:latin typeface="Arial Black" panose="020B0A04020102020204" pitchFamily="34" charset="0"/>
              </a:rPr>
              <a:t>And the woman said to the serpent, “We may eat of the fruit of the trees in the garden, </a:t>
            </a:r>
            <a:r>
              <a:rPr lang="en-US" sz="2800" b="1" baseline="30000" dirty="0">
                <a:solidFill>
                  <a:schemeClr val="bg1"/>
                </a:solidFill>
                <a:effectLst>
                  <a:glow rad="127000">
                    <a:schemeClr val="tx1"/>
                  </a:glow>
                </a:effectLst>
                <a:latin typeface="Arial Black" panose="020B0A04020102020204" pitchFamily="34" charset="0"/>
              </a:rPr>
              <a:t> </a:t>
            </a:r>
            <a:r>
              <a:rPr lang="en-US" sz="2800" dirty="0">
                <a:solidFill>
                  <a:schemeClr val="bg1"/>
                </a:solidFill>
                <a:effectLst>
                  <a:glow rad="127000">
                    <a:schemeClr val="tx1"/>
                  </a:glow>
                </a:effectLst>
                <a:latin typeface="Arial Black" panose="020B0A04020102020204" pitchFamily="34" charset="0"/>
              </a:rPr>
              <a:t>but God said, ‘You shall not eat of the fruit of the tree that is in the midst of the garden, neither shall you touch it, lest you die.” </a:t>
            </a:r>
            <a:r>
              <a:rPr lang="en-US" sz="2800" b="1" baseline="30000" dirty="0">
                <a:solidFill>
                  <a:schemeClr val="bg1"/>
                </a:solidFill>
                <a:effectLst>
                  <a:glow rad="127000">
                    <a:schemeClr val="tx1"/>
                  </a:glow>
                </a:effectLst>
                <a:latin typeface="Arial Black" panose="020B0A04020102020204" pitchFamily="34" charset="0"/>
              </a:rPr>
              <a:t> </a:t>
            </a:r>
            <a:r>
              <a:rPr lang="en-US" sz="2800" dirty="0">
                <a:solidFill>
                  <a:schemeClr val="bg1"/>
                </a:solidFill>
                <a:effectLst>
                  <a:glow rad="127000">
                    <a:schemeClr val="tx1"/>
                  </a:glow>
                </a:effectLst>
                <a:latin typeface="Arial Black" panose="020B0A04020102020204" pitchFamily="34" charset="0"/>
              </a:rPr>
              <a:t>But the serpent said to the woman, “You will not surely die. </a:t>
            </a:r>
            <a:r>
              <a:rPr lang="en-US" sz="2800" b="1" baseline="30000" dirty="0">
                <a:solidFill>
                  <a:schemeClr val="bg1"/>
                </a:solidFill>
                <a:effectLst>
                  <a:glow rad="127000">
                    <a:schemeClr val="tx1"/>
                  </a:glow>
                </a:effectLst>
                <a:latin typeface="Arial Black" panose="020B0A04020102020204" pitchFamily="34" charset="0"/>
              </a:rPr>
              <a:t> </a:t>
            </a:r>
            <a:r>
              <a:rPr lang="en-US" sz="2800" dirty="0">
                <a:solidFill>
                  <a:schemeClr val="bg1"/>
                </a:solidFill>
                <a:effectLst>
                  <a:glow rad="127000">
                    <a:schemeClr val="tx1"/>
                  </a:glow>
                </a:effectLst>
                <a:latin typeface="Arial Black" panose="020B0A04020102020204" pitchFamily="34" charset="0"/>
              </a:rPr>
              <a:t>For God knows that when you eat of it your eyes will be opened, and you will be like God, knowing good and evil.”   </a:t>
            </a:r>
          </a:p>
          <a:p>
            <a:r>
              <a:rPr lang="en-US" sz="2800" dirty="0">
                <a:solidFill>
                  <a:schemeClr val="bg1"/>
                </a:solidFill>
                <a:effectLst>
                  <a:glow rad="127000">
                    <a:schemeClr val="tx1"/>
                  </a:glow>
                </a:effectLst>
                <a:latin typeface="Arial Black" panose="020B0A04020102020204" pitchFamily="34" charset="0"/>
              </a:rPr>
              <a:t>								-- Genesis 3:1-5</a:t>
            </a:r>
          </a:p>
        </p:txBody>
      </p:sp>
    </p:spTree>
    <p:extLst>
      <p:ext uri="{BB962C8B-B14F-4D97-AF65-F5344CB8AC3E}">
        <p14:creationId xmlns:p14="http://schemas.microsoft.com/office/powerpoint/2010/main" val="198819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23493" y="1416676"/>
            <a:ext cx="10238704" cy="3785652"/>
          </a:xfrm>
          <a:prstGeom prst="rect">
            <a:avLst/>
          </a:prstGeom>
          <a:noFill/>
        </p:spPr>
        <p:txBody>
          <a:bodyPr wrap="square" rtlCol="0">
            <a:spAutoFit/>
          </a:bodyPr>
          <a:lstStyle/>
          <a:p>
            <a:r>
              <a:rPr lang="en-US" sz="4000" dirty="0">
                <a:solidFill>
                  <a:schemeClr val="bg1"/>
                </a:solidFill>
                <a:effectLst>
                  <a:glow rad="127000">
                    <a:schemeClr val="tx1"/>
                  </a:glow>
                </a:effectLst>
                <a:latin typeface="Arial Black" panose="020B0A04020102020204" pitchFamily="34" charset="0"/>
              </a:rPr>
              <a:t>Then the </a:t>
            </a:r>
            <a:r>
              <a:rPr lang="en-US" sz="4000" cap="small" dirty="0">
                <a:solidFill>
                  <a:schemeClr val="bg1"/>
                </a:solidFill>
                <a:effectLst>
                  <a:glow rad="127000">
                    <a:schemeClr val="tx1"/>
                  </a:glow>
                </a:effectLst>
                <a:latin typeface="Arial Black" panose="020B0A04020102020204" pitchFamily="34" charset="0"/>
              </a:rPr>
              <a:t>Lord</a:t>
            </a:r>
            <a:r>
              <a:rPr lang="en-US" sz="4000" dirty="0">
                <a:solidFill>
                  <a:schemeClr val="bg1"/>
                </a:solidFill>
                <a:effectLst>
                  <a:glow rad="127000">
                    <a:schemeClr val="tx1"/>
                  </a:glow>
                </a:effectLst>
                <a:latin typeface="Arial Black" panose="020B0A04020102020204" pitchFamily="34" charset="0"/>
              </a:rPr>
              <a:t> God said, “Behold, the man has become like one of us in knowing good and evil. Now, lest he reach out his hand and take also of the tree of life and eat, and live forever—”  -- Genesis 3:22</a:t>
            </a:r>
          </a:p>
        </p:txBody>
      </p:sp>
    </p:spTree>
    <p:extLst>
      <p:ext uri="{BB962C8B-B14F-4D97-AF65-F5344CB8AC3E}">
        <p14:creationId xmlns:p14="http://schemas.microsoft.com/office/powerpoint/2010/main" val="3556077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0585" y="1228397"/>
            <a:ext cx="10650829" cy="4401205"/>
          </a:xfrm>
          <a:prstGeom prst="rect">
            <a:avLst/>
          </a:prstGeom>
          <a:noFill/>
        </p:spPr>
        <p:txBody>
          <a:bodyPr wrap="square" rtlCol="0">
            <a:spAutoFit/>
          </a:bodyPr>
          <a:lstStyle/>
          <a:p>
            <a:r>
              <a:rPr lang="en-US" sz="4000" dirty="0">
                <a:solidFill>
                  <a:schemeClr val="bg1"/>
                </a:solidFill>
                <a:effectLst>
                  <a:glow rad="127000">
                    <a:schemeClr val="tx1"/>
                  </a:glow>
                </a:effectLst>
                <a:latin typeface="Arial Black" panose="020B0A04020102020204" pitchFamily="34" charset="0"/>
              </a:rPr>
              <a:t>Behold, the </a:t>
            </a:r>
            <a:r>
              <a:rPr lang="en-US" sz="4000" cap="small" dirty="0">
                <a:solidFill>
                  <a:schemeClr val="bg1"/>
                </a:solidFill>
                <a:effectLst>
                  <a:glow rad="127000">
                    <a:schemeClr val="tx1"/>
                  </a:glow>
                </a:effectLst>
                <a:latin typeface="Arial Black" panose="020B0A04020102020204" pitchFamily="34" charset="0"/>
              </a:rPr>
              <a:t>Lord</a:t>
            </a:r>
            <a:r>
              <a:rPr lang="en-US" sz="4000" dirty="0">
                <a:solidFill>
                  <a:schemeClr val="bg1"/>
                </a:solidFill>
                <a:effectLst>
                  <a:glow rad="127000">
                    <a:schemeClr val="tx1"/>
                  </a:glow>
                </a:effectLst>
                <a:latin typeface="Arial Black" panose="020B0A04020102020204" pitchFamily="34" charset="0"/>
              </a:rPr>
              <a:t>'s hand is not shortened, that it cannot save, or his ear dull, that it cannot hear; but your iniquities have made a separation between you and your God, and your sins have hidden his face from you so that he does not hear. – Isaiah 59:1-2</a:t>
            </a:r>
          </a:p>
        </p:txBody>
      </p:sp>
    </p:spTree>
    <p:extLst>
      <p:ext uri="{BB962C8B-B14F-4D97-AF65-F5344CB8AC3E}">
        <p14:creationId xmlns:p14="http://schemas.microsoft.com/office/powerpoint/2010/main" val="1219517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36373" y="1536174"/>
            <a:ext cx="10354612" cy="3785652"/>
          </a:xfrm>
          <a:prstGeom prst="rect">
            <a:avLst/>
          </a:prstGeom>
          <a:noFill/>
        </p:spPr>
        <p:txBody>
          <a:bodyPr wrap="square" rtlCol="0">
            <a:spAutoFit/>
          </a:bodyPr>
          <a:lstStyle/>
          <a:p>
            <a:r>
              <a:rPr lang="en-US" sz="4800" b="1" baseline="30000" dirty="0">
                <a:solidFill>
                  <a:schemeClr val="bg1"/>
                </a:solidFill>
                <a:effectLst>
                  <a:glow rad="127000">
                    <a:schemeClr val="tx1"/>
                  </a:glow>
                </a:effectLst>
                <a:latin typeface="Arial Black" panose="020B0A04020102020204" pitchFamily="34" charset="0"/>
              </a:rPr>
              <a:t> </a:t>
            </a:r>
            <a:r>
              <a:rPr lang="en-US" sz="4800" dirty="0">
                <a:solidFill>
                  <a:schemeClr val="bg1"/>
                </a:solidFill>
                <a:effectLst>
                  <a:glow rad="127000">
                    <a:schemeClr val="tx1"/>
                  </a:glow>
                </a:effectLst>
                <a:latin typeface="Arial Black" panose="020B0A04020102020204" pitchFamily="34" charset="0"/>
              </a:rPr>
              <a:t>“For God so loved the world, that he gave his only Son, that whoever believes in him should not perish but have eternal life.” – John 3:16</a:t>
            </a:r>
          </a:p>
        </p:txBody>
      </p:sp>
    </p:spTree>
    <p:extLst>
      <p:ext uri="{BB962C8B-B14F-4D97-AF65-F5344CB8AC3E}">
        <p14:creationId xmlns:p14="http://schemas.microsoft.com/office/powerpoint/2010/main" val="3823265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87886" y="2028616"/>
            <a:ext cx="10689465" cy="2800767"/>
          </a:xfrm>
          <a:prstGeom prst="rect">
            <a:avLst/>
          </a:prstGeom>
          <a:noFill/>
        </p:spPr>
        <p:txBody>
          <a:bodyPr wrap="square" rtlCol="0">
            <a:spAutoFit/>
          </a:bodyPr>
          <a:lstStyle/>
          <a:p>
            <a:r>
              <a:rPr lang="en-US" sz="4400" dirty="0">
                <a:solidFill>
                  <a:schemeClr val="bg1"/>
                </a:solidFill>
                <a:effectLst>
                  <a:glow rad="127000">
                    <a:schemeClr val="tx1"/>
                  </a:glow>
                </a:effectLst>
                <a:latin typeface="Arial Black" panose="020B0A04020102020204" pitchFamily="34" charset="0"/>
              </a:rPr>
              <a:t>The thief comes only to steal and kill and destroy. I came that they may have life and have it abundantly. – John 10:10</a:t>
            </a:r>
          </a:p>
        </p:txBody>
      </p:sp>
    </p:spTree>
    <p:extLst>
      <p:ext uri="{BB962C8B-B14F-4D97-AF65-F5344CB8AC3E}">
        <p14:creationId xmlns:p14="http://schemas.microsoft.com/office/powerpoint/2010/main" val="27968447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758</Words>
  <Application>Microsoft Office PowerPoint</Application>
  <PresentationFormat>Widescreen</PresentationFormat>
  <Paragraphs>23</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 Black</vt:lpstr>
      <vt:lpstr>Calibri Light</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Selwyn Reynolds</dc:creator>
  <cp:lastModifiedBy>Nathan Brown</cp:lastModifiedBy>
  <cp:revision>58</cp:revision>
  <dcterms:created xsi:type="dcterms:W3CDTF">2020-10-14T20:38:48Z</dcterms:created>
  <dcterms:modified xsi:type="dcterms:W3CDTF">2020-10-17T20:58:05Z</dcterms:modified>
</cp:coreProperties>
</file>