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8" r:id="rId3"/>
    <p:sldId id="262" r:id="rId4"/>
    <p:sldId id="259" r:id="rId5"/>
    <p:sldId id="267" r:id="rId6"/>
    <p:sldId id="270" r:id="rId7"/>
    <p:sldId id="263" r:id="rId8"/>
    <p:sldId id="264" r:id="rId9"/>
    <p:sldId id="265" r:id="rId10"/>
    <p:sldId id="266" r:id="rId11"/>
    <p:sldId id="260" r:id="rId12"/>
    <p:sldId id="268" r:id="rId13"/>
    <p:sldId id="269" r:id="rId14"/>
    <p:sldId id="261"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FF4D29-7D65-442C-87CD-6589A2F360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5B3181-E712-496B-8773-8A0DE44772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87E1C6-2ECD-4FF6-B33E-C89A132C1FC1}" type="datetimeFigureOut">
              <a:rPr lang="en-US" smtClean="0"/>
              <a:t>9/13/2020</a:t>
            </a:fld>
            <a:endParaRPr lang="en-US"/>
          </a:p>
        </p:txBody>
      </p:sp>
      <p:sp>
        <p:nvSpPr>
          <p:cNvPr id="4" name="Footer Placeholder 3">
            <a:extLst>
              <a:ext uri="{FF2B5EF4-FFF2-40B4-BE49-F238E27FC236}">
                <a16:creationId xmlns:a16="http://schemas.microsoft.com/office/drawing/2014/main" id="{BEF2CBD8-77DE-4DCC-8614-384C561234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D0BC7250-E9DB-45C9-BD8F-4991F319B7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17939-CEB9-40EC-A2A3-20B2B3ED6A29}" type="slidenum">
              <a:rPr lang="en-US" smtClean="0"/>
              <a:t>‹#›</a:t>
            </a:fld>
            <a:endParaRPr lang="en-US"/>
          </a:p>
        </p:txBody>
      </p:sp>
      <p:sp>
        <p:nvSpPr>
          <p:cNvPr id="6" name="TextBox 5" descr="Box1">
            <a:extLst>
              <a:ext uri="{FF2B5EF4-FFF2-40B4-BE49-F238E27FC236}">
                <a16:creationId xmlns:a16="http://schemas.microsoft.com/office/drawing/2014/main" id="{D12E5CF3-A1B8-43C9-9796-74B3E7CD64DD}"/>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D0C34D62-D8EF-4F5A-A4E6-59EEDAC035CA}"/>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F44EC080-12CD-4E8B-8BAC-EC3BD0B5C0F7}"/>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F32D683A-D4F7-488A-A598-46EAB397CA51}"/>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D72FF00A-F1F3-4B9B-8ACE-D983B9D2DF2B}"/>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65DE4A68-BDC7-4950-8C4D-0C8B624A4D03}"/>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682F4E47-CBDE-43CE-94F0-33CCF4FD3360}"/>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27836674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5AC6C-DBDD-47E0-8805-7DBF4DB3FE1E}" type="datetimeFigureOut">
              <a:rPr lang="en-US" smtClean="0"/>
              <a:t>9/13/2020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DE72B-5799-4E3A-9805-395054E5A1C5}" type="slidenum">
              <a:rPr lang="en-US" smtClean="0"/>
              <a:t>‹#›</a:t>
            </a:fld>
            <a:endParaRPr lang="en-US"/>
          </a:p>
        </p:txBody>
      </p:sp>
    </p:spTree>
    <p:extLst>
      <p:ext uri="{BB962C8B-B14F-4D97-AF65-F5344CB8AC3E}">
        <p14:creationId xmlns:p14="http://schemas.microsoft.com/office/powerpoint/2010/main" val="98330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a:t>
            </a:fld>
            <a:endParaRPr lang="en-US"/>
          </a:p>
        </p:txBody>
      </p:sp>
    </p:spTree>
    <p:extLst>
      <p:ext uri="{BB962C8B-B14F-4D97-AF65-F5344CB8AC3E}">
        <p14:creationId xmlns:p14="http://schemas.microsoft.com/office/powerpoint/2010/main" val="299847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10</a:t>
            </a:fld>
            <a:endParaRPr lang="en-US"/>
          </a:p>
        </p:txBody>
      </p:sp>
    </p:spTree>
    <p:extLst>
      <p:ext uri="{BB962C8B-B14F-4D97-AF65-F5344CB8AC3E}">
        <p14:creationId xmlns:p14="http://schemas.microsoft.com/office/powerpoint/2010/main" val="261932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11</a:t>
            </a:fld>
            <a:endParaRPr lang="en-US"/>
          </a:p>
        </p:txBody>
      </p:sp>
    </p:spTree>
    <p:extLst>
      <p:ext uri="{BB962C8B-B14F-4D97-AF65-F5344CB8AC3E}">
        <p14:creationId xmlns:p14="http://schemas.microsoft.com/office/powerpoint/2010/main" val="232565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12</a:t>
            </a:fld>
            <a:endParaRPr lang="en-US"/>
          </a:p>
        </p:txBody>
      </p:sp>
    </p:spTree>
    <p:extLst>
      <p:ext uri="{BB962C8B-B14F-4D97-AF65-F5344CB8AC3E}">
        <p14:creationId xmlns:p14="http://schemas.microsoft.com/office/powerpoint/2010/main" val="220725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13</a:t>
            </a:fld>
            <a:endParaRPr lang="en-US"/>
          </a:p>
        </p:txBody>
      </p:sp>
    </p:spTree>
    <p:extLst>
      <p:ext uri="{BB962C8B-B14F-4D97-AF65-F5344CB8AC3E}">
        <p14:creationId xmlns:p14="http://schemas.microsoft.com/office/powerpoint/2010/main" val="59091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14</a:t>
            </a:fld>
            <a:endParaRPr lang="en-US"/>
          </a:p>
        </p:txBody>
      </p:sp>
    </p:spTree>
    <p:extLst>
      <p:ext uri="{BB962C8B-B14F-4D97-AF65-F5344CB8AC3E}">
        <p14:creationId xmlns:p14="http://schemas.microsoft.com/office/powerpoint/2010/main" val="281224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15</a:t>
            </a:fld>
            <a:endParaRPr lang="en-US"/>
          </a:p>
        </p:txBody>
      </p:sp>
    </p:spTree>
    <p:extLst>
      <p:ext uri="{BB962C8B-B14F-4D97-AF65-F5344CB8AC3E}">
        <p14:creationId xmlns:p14="http://schemas.microsoft.com/office/powerpoint/2010/main" val="199799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16</a:t>
            </a:fld>
            <a:endParaRPr lang="en-US"/>
          </a:p>
        </p:txBody>
      </p:sp>
    </p:spTree>
    <p:extLst>
      <p:ext uri="{BB962C8B-B14F-4D97-AF65-F5344CB8AC3E}">
        <p14:creationId xmlns:p14="http://schemas.microsoft.com/office/powerpoint/2010/main" val="39826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17</a:t>
            </a:fld>
            <a:endParaRPr lang="en-US"/>
          </a:p>
        </p:txBody>
      </p:sp>
    </p:spTree>
    <p:extLst>
      <p:ext uri="{BB962C8B-B14F-4D97-AF65-F5344CB8AC3E}">
        <p14:creationId xmlns:p14="http://schemas.microsoft.com/office/powerpoint/2010/main" val="145775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2</a:t>
            </a:fld>
            <a:endParaRPr lang="en-US"/>
          </a:p>
        </p:txBody>
      </p:sp>
    </p:spTree>
    <p:extLst>
      <p:ext uri="{BB962C8B-B14F-4D97-AF65-F5344CB8AC3E}">
        <p14:creationId xmlns:p14="http://schemas.microsoft.com/office/powerpoint/2010/main" val="358401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3</a:t>
            </a:fld>
            <a:endParaRPr lang="en-US"/>
          </a:p>
        </p:txBody>
      </p:sp>
    </p:spTree>
    <p:extLst>
      <p:ext uri="{BB962C8B-B14F-4D97-AF65-F5344CB8AC3E}">
        <p14:creationId xmlns:p14="http://schemas.microsoft.com/office/powerpoint/2010/main" val="219693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4</a:t>
            </a:fld>
            <a:endParaRPr lang="en-US"/>
          </a:p>
        </p:txBody>
      </p:sp>
    </p:spTree>
    <p:extLst>
      <p:ext uri="{BB962C8B-B14F-4D97-AF65-F5344CB8AC3E}">
        <p14:creationId xmlns:p14="http://schemas.microsoft.com/office/powerpoint/2010/main" val="286254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5</a:t>
            </a:fld>
            <a:endParaRPr lang="en-US"/>
          </a:p>
        </p:txBody>
      </p:sp>
    </p:spTree>
    <p:extLst>
      <p:ext uri="{BB962C8B-B14F-4D97-AF65-F5344CB8AC3E}">
        <p14:creationId xmlns:p14="http://schemas.microsoft.com/office/powerpoint/2010/main" val="55801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6</a:t>
            </a:fld>
            <a:endParaRPr lang="en-US"/>
          </a:p>
        </p:txBody>
      </p:sp>
    </p:spTree>
    <p:extLst>
      <p:ext uri="{BB962C8B-B14F-4D97-AF65-F5344CB8AC3E}">
        <p14:creationId xmlns:p14="http://schemas.microsoft.com/office/powerpoint/2010/main" val="367539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7</a:t>
            </a:fld>
            <a:endParaRPr lang="en-US"/>
          </a:p>
        </p:txBody>
      </p:sp>
    </p:spTree>
    <p:extLst>
      <p:ext uri="{BB962C8B-B14F-4D97-AF65-F5344CB8AC3E}">
        <p14:creationId xmlns:p14="http://schemas.microsoft.com/office/powerpoint/2010/main" val="114638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8</a:t>
            </a:fld>
            <a:endParaRPr lang="en-US"/>
          </a:p>
        </p:txBody>
      </p:sp>
    </p:spTree>
    <p:extLst>
      <p:ext uri="{BB962C8B-B14F-4D97-AF65-F5344CB8AC3E}">
        <p14:creationId xmlns:p14="http://schemas.microsoft.com/office/powerpoint/2010/main" val="15107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DE72B-5799-4E3A-9805-395054E5A1C5}" type="slidenum">
              <a:rPr lang="en-US" smtClean="0"/>
              <a:t>9</a:t>
            </a:fld>
            <a:endParaRPr lang="en-US"/>
          </a:p>
        </p:txBody>
      </p:sp>
    </p:spTree>
    <p:extLst>
      <p:ext uri="{BB962C8B-B14F-4D97-AF65-F5344CB8AC3E}">
        <p14:creationId xmlns:p14="http://schemas.microsoft.com/office/powerpoint/2010/main" val="230335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3C72BF-A3D7-42FD-9BA8-7DBB396C4709}"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4004506721"/>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C72BF-A3D7-42FD-9BA8-7DBB396C4709}"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96325833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C72BF-A3D7-42FD-9BA8-7DBB396C4709}"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05895876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C72BF-A3D7-42FD-9BA8-7DBB396C4709}"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01442863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C72BF-A3D7-42FD-9BA8-7DBB396C4709}"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90109257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3C72BF-A3D7-42FD-9BA8-7DBB396C4709}"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25656366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3C72BF-A3D7-42FD-9BA8-7DBB396C4709}" type="datetimeFigureOut">
              <a:rPr lang="en-US" smtClean="0"/>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65264842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3C72BF-A3D7-42FD-9BA8-7DBB396C4709}" type="datetimeFigureOut">
              <a:rPr lang="en-US" smtClean="0"/>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91860530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C72BF-A3D7-42FD-9BA8-7DBB396C4709}" type="datetimeFigureOut">
              <a:rPr lang="en-US" smtClean="0"/>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16866969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3C72BF-A3D7-42FD-9BA8-7DBB396C4709}"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382896493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3C72BF-A3D7-42FD-9BA8-7DBB396C4709}"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42517-C579-445A-8F77-426FFCBE37B7}" type="slidenum">
              <a:rPr lang="en-US" smtClean="0"/>
              <a:t>‹#›</a:t>
            </a:fld>
            <a:endParaRPr lang="en-US"/>
          </a:p>
        </p:txBody>
      </p:sp>
    </p:spTree>
    <p:extLst>
      <p:ext uri="{BB962C8B-B14F-4D97-AF65-F5344CB8AC3E}">
        <p14:creationId xmlns:p14="http://schemas.microsoft.com/office/powerpoint/2010/main" val="269356779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C72BF-A3D7-42FD-9BA8-7DBB396C4709}" type="datetimeFigureOut">
              <a:rPr lang="en-US" smtClean="0"/>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42517-C579-445A-8F77-426FFCBE37B7}" type="slidenum">
              <a:rPr lang="en-US" smtClean="0"/>
              <a:t>‹#›</a:t>
            </a:fld>
            <a:endParaRPr lang="en-US"/>
          </a:p>
        </p:txBody>
      </p:sp>
    </p:spTree>
    <p:extLst>
      <p:ext uri="{BB962C8B-B14F-4D97-AF65-F5344CB8AC3E}">
        <p14:creationId xmlns:p14="http://schemas.microsoft.com/office/powerpoint/2010/main" val="28658428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CC25DF-282C-4394-BE8B-65AF27CBE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sketball player jumping up in the air&#10;&#10;Description automatically generated">
            <a:extLst>
              <a:ext uri="{FF2B5EF4-FFF2-40B4-BE49-F238E27FC236}">
                <a16:creationId xmlns:a16="http://schemas.microsoft.com/office/drawing/2014/main" id="{164A710C-9DBB-4803-8F63-105AD0ACA9C8}"/>
              </a:ext>
            </a:extLst>
          </p:cNvPr>
          <p:cNvPicPr>
            <a:picLocks noChangeAspect="1"/>
          </p:cNvPicPr>
          <p:nvPr/>
        </p:nvPicPr>
        <p:blipFill rotWithShape="1">
          <a:blip r:embed="rId3">
            <a:extLst>
              <a:ext uri="{28A0092B-C50C-407E-A947-70E740481C1C}">
                <a14:useLocalDpi xmlns:a14="http://schemas.microsoft.com/office/drawing/2010/main" val="0"/>
              </a:ext>
            </a:extLst>
          </a:blip>
          <a:srcRect l="2875" r="-2" b="-2"/>
          <a:stretch/>
        </p:blipFill>
        <p:spPr>
          <a:xfrm>
            <a:off x="6104300" y="321733"/>
            <a:ext cx="5764260" cy="6214534"/>
          </a:xfrm>
          <a:custGeom>
            <a:avLst/>
            <a:gdLst/>
            <a:ahLst/>
            <a:cxnLst/>
            <a:rect l="l" t="t" r="r" b="b"/>
            <a:pathLst>
              <a:path w="5764260" h="6214534">
                <a:moveTo>
                  <a:pt x="0" y="0"/>
                </a:moveTo>
                <a:lnTo>
                  <a:pt x="5764260" y="0"/>
                </a:lnTo>
                <a:lnTo>
                  <a:pt x="5764260" y="2866740"/>
                </a:lnTo>
                <a:lnTo>
                  <a:pt x="2320815" y="6214534"/>
                </a:lnTo>
                <a:lnTo>
                  <a:pt x="0" y="6214534"/>
                </a:lnTo>
                <a:close/>
              </a:path>
            </a:pathLst>
          </a:custGeom>
        </p:spPr>
      </p:pic>
      <p:sp>
        <p:nvSpPr>
          <p:cNvPr id="14" name="Right Triangle 13">
            <a:extLst>
              <a:ext uri="{FF2B5EF4-FFF2-40B4-BE49-F238E27FC236}">
                <a16:creationId xmlns:a16="http://schemas.microsoft.com/office/drawing/2014/main" id="{40B9085C-79A1-4FE2-B2FB-C046881B2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2E2087-E7A3-46B0-9D72-E6804406A0A9}"/>
              </a:ext>
            </a:extLst>
          </p:cNvPr>
          <p:cNvSpPr txBox="1"/>
          <p:nvPr/>
        </p:nvSpPr>
        <p:spPr>
          <a:xfrm>
            <a:off x="625175" y="709848"/>
            <a:ext cx="5462526" cy="358850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7200" dirty="0">
                <a:latin typeface="Cooper Black" panose="0208090404030B020404" pitchFamily="18" charset="0"/>
                <a:ea typeface="+mj-ea"/>
                <a:cs typeface="+mj-cs"/>
              </a:rPr>
              <a:t>God </a:t>
            </a:r>
          </a:p>
          <a:p>
            <a:pPr algn="ctr" defTabSz="914400">
              <a:lnSpc>
                <a:spcPct val="90000"/>
              </a:lnSpc>
              <a:spcBef>
                <a:spcPct val="0"/>
              </a:spcBef>
              <a:spcAft>
                <a:spcPts val="600"/>
              </a:spcAft>
            </a:pPr>
            <a:r>
              <a:rPr lang="en-US" sz="7200" dirty="0">
                <a:latin typeface="Cooper Black" panose="0208090404030B020404" pitchFamily="18" charset="0"/>
                <a:ea typeface="+mj-ea"/>
                <a:cs typeface="+mj-cs"/>
              </a:rPr>
              <a:t>Did </a:t>
            </a:r>
          </a:p>
          <a:p>
            <a:pPr algn="ctr" defTabSz="914400">
              <a:lnSpc>
                <a:spcPct val="90000"/>
              </a:lnSpc>
              <a:spcBef>
                <a:spcPct val="0"/>
              </a:spcBef>
              <a:spcAft>
                <a:spcPts val="600"/>
              </a:spcAft>
            </a:pPr>
            <a:r>
              <a:rPr lang="en-US" sz="7200" dirty="0">
                <a:latin typeface="Cooper Black" panose="0208090404030B020404" pitchFamily="18" charset="0"/>
                <a:ea typeface="+mj-ea"/>
                <a:cs typeface="+mj-cs"/>
              </a:rPr>
              <a:t>It!</a:t>
            </a:r>
          </a:p>
        </p:txBody>
      </p:sp>
      <p:sp>
        <p:nvSpPr>
          <p:cNvPr id="7" name="TextBox 6">
            <a:extLst>
              <a:ext uri="{FF2B5EF4-FFF2-40B4-BE49-F238E27FC236}">
                <a16:creationId xmlns:a16="http://schemas.microsoft.com/office/drawing/2014/main" id="{20B2FCA6-B2F2-41F1-872A-43577184EA7E}"/>
              </a:ext>
            </a:extLst>
          </p:cNvPr>
          <p:cNvSpPr txBox="1"/>
          <p:nvPr/>
        </p:nvSpPr>
        <p:spPr>
          <a:xfrm>
            <a:off x="641774" y="4925200"/>
            <a:ext cx="5462526" cy="707886"/>
          </a:xfrm>
          <a:prstGeom prst="rect">
            <a:avLst/>
          </a:prstGeom>
          <a:noFill/>
        </p:spPr>
        <p:txBody>
          <a:bodyPr wrap="square" rtlCol="0">
            <a:spAutoFit/>
          </a:bodyPr>
          <a:lstStyle/>
          <a:p>
            <a:pPr algn="ctr">
              <a:spcAft>
                <a:spcPts val="600"/>
              </a:spcAft>
            </a:pPr>
            <a:r>
              <a:rPr lang="en-US" sz="4000" b="1" dirty="0">
                <a:effectLst>
                  <a:outerShdw blurRad="50800" dist="50800" dir="5400000" algn="ctr" rotWithShape="0">
                    <a:schemeClr val="bg1"/>
                  </a:outerShdw>
                </a:effectLst>
                <a:latin typeface="Ink Free" panose="03080402000500000000" pitchFamily="66" charset="0"/>
              </a:rPr>
              <a:t>Romans 8:3,4</a:t>
            </a:r>
          </a:p>
        </p:txBody>
      </p:sp>
      <p:sp>
        <p:nvSpPr>
          <p:cNvPr id="11" name="TextBox 10">
            <a:extLst>
              <a:ext uri="{FF2B5EF4-FFF2-40B4-BE49-F238E27FC236}">
                <a16:creationId xmlns:a16="http://schemas.microsoft.com/office/drawing/2014/main" id="{18E06343-C46B-4647-BABE-33C02D3C33F9}"/>
              </a:ext>
            </a:extLst>
          </p:cNvPr>
          <p:cNvSpPr txBox="1"/>
          <p:nvPr/>
        </p:nvSpPr>
        <p:spPr>
          <a:xfrm>
            <a:off x="0" y="6274517"/>
            <a:ext cx="11665026" cy="523220"/>
          </a:xfrm>
          <a:prstGeom prst="rect">
            <a:avLst/>
          </a:prstGeom>
          <a:noFill/>
        </p:spPr>
        <p:txBody>
          <a:bodyPr wrap="square" rtlCol="0">
            <a:spAutoFit/>
          </a:bodyPr>
          <a:lstStyle/>
          <a:p>
            <a:pPr>
              <a:spcAft>
                <a:spcPts val="600"/>
              </a:spcAft>
            </a:pPr>
            <a:r>
              <a:rPr lang="en-US" sz="2800" b="1" dirty="0">
                <a:solidFill>
                  <a:srgbClr val="FFC000"/>
                </a:solidFill>
                <a:effectLst>
                  <a:outerShdw blurRad="50800" dist="50800" dir="5400000" algn="ctr" rotWithShape="0">
                    <a:schemeClr val="bg1"/>
                  </a:outerShdw>
                </a:effectLst>
                <a:latin typeface="Ink Free" panose="03080402000500000000" pitchFamily="66" charset="0"/>
              </a:rPr>
              <a:t>Thoughts? Questions? sermonthoughts@yahoo.com</a:t>
            </a:r>
          </a:p>
        </p:txBody>
      </p:sp>
    </p:spTree>
    <p:extLst>
      <p:ext uri="{BB962C8B-B14F-4D97-AF65-F5344CB8AC3E}">
        <p14:creationId xmlns:p14="http://schemas.microsoft.com/office/powerpoint/2010/main" val="405963461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sunset&#10;&#10;Description automatically generated">
            <a:extLst>
              <a:ext uri="{FF2B5EF4-FFF2-40B4-BE49-F238E27FC236}">
                <a16:creationId xmlns:a16="http://schemas.microsoft.com/office/drawing/2014/main" id="{331E298D-28C2-47E1-B62C-77FFD5B3EFC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3" name="TextBox 2">
            <a:extLst>
              <a:ext uri="{FF2B5EF4-FFF2-40B4-BE49-F238E27FC236}">
                <a16:creationId xmlns:a16="http://schemas.microsoft.com/office/drawing/2014/main" id="{46B0EEE8-11A9-46F5-AB59-A3FFC49F2736}"/>
              </a:ext>
            </a:extLst>
          </p:cNvPr>
          <p:cNvSpPr txBox="1"/>
          <p:nvPr/>
        </p:nvSpPr>
        <p:spPr>
          <a:xfrm>
            <a:off x="0" y="449943"/>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fontScale="92500" lnSpcReduction="10000"/>
          </a:bodyPr>
          <a:lstStyle/>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How God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Did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It!</a:t>
            </a:r>
          </a:p>
        </p:txBody>
      </p:sp>
      <p:sp>
        <p:nvSpPr>
          <p:cNvPr id="4" name="Rectangle 3">
            <a:extLst>
              <a:ext uri="{FF2B5EF4-FFF2-40B4-BE49-F238E27FC236}">
                <a16:creationId xmlns:a16="http://schemas.microsoft.com/office/drawing/2014/main" id="{639AB98C-C5F3-403D-9777-2FE154209C07}"/>
              </a:ext>
            </a:extLst>
          </p:cNvPr>
          <p:cNvSpPr/>
          <p:nvPr/>
        </p:nvSpPr>
        <p:spPr>
          <a:xfrm>
            <a:off x="0" y="6027308"/>
            <a:ext cx="5372101" cy="707886"/>
          </a:xfrm>
          <a:prstGeom prst="rect">
            <a:avLst/>
          </a:prstGeom>
          <a:solidFill>
            <a:schemeClr val="accent2"/>
          </a:solidFill>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God sent: “My Sender”</a:t>
            </a:r>
            <a:endParaRPr lang="en-US" sz="4000" b="1" dirty="0">
              <a:latin typeface="Tempus Sans ITC" panose="04020404030D07020202" pitchFamily="82" charset="0"/>
            </a:endParaRPr>
          </a:p>
        </p:txBody>
      </p:sp>
      <p:sp>
        <p:nvSpPr>
          <p:cNvPr id="5" name="TextBox 4">
            <a:extLst>
              <a:ext uri="{FF2B5EF4-FFF2-40B4-BE49-F238E27FC236}">
                <a16:creationId xmlns:a16="http://schemas.microsoft.com/office/drawing/2014/main" id="{6E9BA6F0-7553-4FD0-97EB-96F4477177D3}"/>
              </a:ext>
            </a:extLst>
          </p:cNvPr>
          <p:cNvSpPr txBox="1"/>
          <p:nvPr/>
        </p:nvSpPr>
        <p:spPr>
          <a:xfrm>
            <a:off x="5500911" y="179029"/>
            <a:ext cx="6589485" cy="2862322"/>
          </a:xfrm>
          <a:prstGeom prst="rect">
            <a:avLst/>
          </a:prstGeom>
          <a:noFill/>
          <a:ln w="28575">
            <a:solidFill>
              <a:srgbClr val="00B0F0"/>
            </a:solidFill>
          </a:ln>
        </p:spPr>
        <p:txBody>
          <a:bodyPr wrap="square" rtlCol="0">
            <a:spAutoFit/>
          </a:bodyPr>
          <a:lstStyle/>
          <a:p>
            <a:pPr algn="ctr">
              <a:spcAft>
                <a:spcPts val="600"/>
              </a:spcAft>
            </a:pPr>
            <a:r>
              <a:rPr lang="en-US" sz="3600" b="1" dirty="0">
                <a:effectLst>
                  <a:outerShdw blurRad="50800" dist="50800" dir="5400000" algn="ctr" rotWithShape="0">
                    <a:schemeClr val="bg1"/>
                  </a:outerShdw>
                </a:effectLst>
                <a:latin typeface="Ink Free" panose="03080402000500000000" pitchFamily="66" charset="0"/>
              </a:rPr>
              <a:t>“By myself I can do nothing; I judge only as I hear, and my judgement is just, for I seek not to please myself but him </a:t>
            </a:r>
            <a:r>
              <a:rPr lang="en-US" sz="3600" b="1" dirty="0">
                <a:solidFill>
                  <a:srgbClr val="FFFF00"/>
                </a:solidFill>
                <a:effectLst>
                  <a:outerShdw blurRad="50800" dist="50800" dir="5400000" algn="ctr" rotWithShape="0">
                    <a:schemeClr val="bg1"/>
                  </a:outerShdw>
                </a:effectLst>
                <a:latin typeface="Ink Free" panose="03080402000500000000" pitchFamily="66" charset="0"/>
              </a:rPr>
              <a:t>who sent me</a:t>
            </a:r>
            <a:r>
              <a:rPr lang="en-US" sz="3600" b="1" dirty="0">
                <a:effectLst>
                  <a:outerShdw blurRad="50800" dist="50800" dir="5400000" algn="ctr" rotWithShape="0">
                    <a:schemeClr val="bg1"/>
                  </a:outerShdw>
                </a:effectLst>
                <a:latin typeface="Ink Free" panose="03080402000500000000" pitchFamily="66" charset="0"/>
              </a:rPr>
              <a:t>.” ~ </a:t>
            </a:r>
            <a:r>
              <a:rPr lang="en-US" sz="3200" b="1" dirty="0">
                <a:effectLst>
                  <a:outerShdw blurRad="50800" dist="50800" dir="5400000" algn="ctr" rotWithShape="0">
                    <a:schemeClr val="bg1"/>
                  </a:outerShdw>
                </a:effectLst>
                <a:latin typeface="Ink Free" panose="03080402000500000000" pitchFamily="66" charset="0"/>
              </a:rPr>
              <a:t>John 5:30</a:t>
            </a:r>
          </a:p>
        </p:txBody>
      </p:sp>
      <p:sp>
        <p:nvSpPr>
          <p:cNvPr id="6" name="TextBox 5">
            <a:extLst>
              <a:ext uri="{FF2B5EF4-FFF2-40B4-BE49-F238E27FC236}">
                <a16:creationId xmlns:a16="http://schemas.microsoft.com/office/drawing/2014/main" id="{A99F615F-D5D1-4FE7-88C4-02D45314FDDC}"/>
              </a:ext>
            </a:extLst>
          </p:cNvPr>
          <p:cNvSpPr txBox="1"/>
          <p:nvPr/>
        </p:nvSpPr>
        <p:spPr>
          <a:xfrm>
            <a:off x="5499098" y="3503540"/>
            <a:ext cx="6589485" cy="2877711"/>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spcAft>
                <a:spcPts val="600"/>
              </a:spcAft>
            </a:pPr>
            <a:r>
              <a:rPr lang="en-US" sz="3600" b="1" dirty="0">
                <a:effectLst>
                  <a:outerShdw blurRad="50800" dist="50800" dir="5400000" algn="ctr" rotWithShape="0">
                    <a:schemeClr val="bg1"/>
                  </a:outerShdw>
                </a:effectLst>
                <a:latin typeface="Ink Free" panose="03080402000500000000" pitchFamily="66" charset="0"/>
              </a:rPr>
              <a:t>And this is the will of him </a:t>
            </a:r>
            <a:r>
              <a:rPr lang="en-US" sz="3600" b="1" dirty="0">
                <a:solidFill>
                  <a:srgbClr val="FFFF00"/>
                </a:solidFill>
                <a:effectLst>
                  <a:outerShdw blurRad="50800" dist="50800" dir="5400000" algn="ctr" rotWithShape="0">
                    <a:schemeClr val="bg1"/>
                  </a:outerShdw>
                </a:effectLst>
                <a:latin typeface="Ink Free" panose="03080402000500000000" pitchFamily="66" charset="0"/>
              </a:rPr>
              <a:t>who sent me</a:t>
            </a:r>
            <a:r>
              <a:rPr lang="en-US" sz="3600" b="1" dirty="0">
                <a:effectLst>
                  <a:outerShdw blurRad="50800" dist="50800" dir="5400000" algn="ctr" rotWithShape="0">
                    <a:schemeClr val="bg1"/>
                  </a:outerShdw>
                </a:effectLst>
                <a:latin typeface="Ink Free" panose="03080402000500000000" pitchFamily="66" charset="0"/>
              </a:rPr>
              <a:t>, that I shall lose none of all that he has given me, but raise them up at the last day</a:t>
            </a:r>
          </a:p>
          <a:p>
            <a:pPr algn="ctr">
              <a:spcAft>
                <a:spcPts val="600"/>
              </a:spcAft>
            </a:pPr>
            <a:r>
              <a:rPr lang="en-US" sz="3200" b="1" dirty="0">
                <a:effectLst>
                  <a:outerShdw blurRad="50800" dist="50800" dir="5400000" algn="ctr" rotWithShape="0">
                    <a:schemeClr val="bg1"/>
                  </a:outerShdw>
                </a:effectLst>
                <a:latin typeface="Ink Free" panose="03080402000500000000" pitchFamily="66" charset="0"/>
              </a:rPr>
              <a:t>John 6:38</a:t>
            </a:r>
          </a:p>
        </p:txBody>
      </p:sp>
    </p:spTree>
    <p:extLst>
      <p:ext uri="{BB962C8B-B14F-4D97-AF65-F5344CB8AC3E}">
        <p14:creationId xmlns:p14="http://schemas.microsoft.com/office/powerpoint/2010/main" val="27657619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sunset&#10;&#10;Description automatically generated">
            <a:extLst>
              <a:ext uri="{FF2B5EF4-FFF2-40B4-BE49-F238E27FC236}">
                <a16:creationId xmlns:a16="http://schemas.microsoft.com/office/drawing/2014/main" id="{517FCDDF-EBD0-444F-BE3F-DF3A7FD2B81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3" name="TextBox 2">
            <a:extLst>
              <a:ext uri="{FF2B5EF4-FFF2-40B4-BE49-F238E27FC236}">
                <a16:creationId xmlns:a16="http://schemas.microsoft.com/office/drawing/2014/main" id="{F2C528B6-6A7E-4164-B244-44615B33A0F1}"/>
              </a:ext>
            </a:extLst>
          </p:cNvPr>
          <p:cNvSpPr txBox="1"/>
          <p:nvPr/>
        </p:nvSpPr>
        <p:spPr>
          <a:xfrm>
            <a:off x="0" y="449943"/>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What God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Did !</a:t>
            </a:r>
          </a:p>
        </p:txBody>
      </p:sp>
      <p:sp>
        <p:nvSpPr>
          <p:cNvPr id="4" name="Rectangle 3">
            <a:extLst>
              <a:ext uri="{FF2B5EF4-FFF2-40B4-BE49-F238E27FC236}">
                <a16:creationId xmlns:a16="http://schemas.microsoft.com/office/drawing/2014/main" id="{857EF023-C15E-467A-9174-3CB934C4873E}"/>
              </a:ext>
            </a:extLst>
          </p:cNvPr>
          <p:cNvSpPr/>
          <p:nvPr/>
        </p:nvSpPr>
        <p:spPr>
          <a:xfrm>
            <a:off x="0" y="6027308"/>
            <a:ext cx="5372101" cy="707886"/>
          </a:xfrm>
          <a:prstGeom prst="rect">
            <a:avLst/>
          </a:prstGeom>
          <a:solidFill>
            <a:schemeClr val="accent2"/>
          </a:solidFill>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(Two things)</a:t>
            </a:r>
            <a:endParaRPr lang="en-US" sz="4000" b="1" dirty="0">
              <a:latin typeface="Tempus Sans ITC" panose="04020404030D07020202" pitchFamily="82" charset="0"/>
            </a:endParaRPr>
          </a:p>
        </p:txBody>
      </p:sp>
      <p:sp>
        <p:nvSpPr>
          <p:cNvPr id="5" name="TextBox 4">
            <a:extLst>
              <a:ext uri="{FF2B5EF4-FFF2-40B4-BE49-F238E27FC236}">
                <a16:creationId xmlns:a16="http://schemas.microsoft.com/office/drawing/2014/main" id="{7DAAD9FD-EAAC-44F6-83A8-2B77EC243873}"/>
              </a:ext>
            </a:extLst>
          </p:cNvPr>
          <p:cNvSpPr txBox="1"/>
          <p:nvPr/>
        </p:nvSpPr>
        <p:spPr>
          <a:xfrm>
            <a:off x="5500911" y="179029"/>
            <a:ext cx="6589485" cy="646331"/>
          </a:xfrm>
          <a:prstGeom prst="rect">
            <a:avLst/>
          </a:prstGeom>
          <a:noFill/>
          <a:ln w="28575">
            <a:noFill/>
            <a:prstDash val="solid"/>
          </a:ln>
          <a:extLst>
            <a:ext uri="{91240B29-F687-4F45-9708-019B960494DF}">
              <a14:hiddenLine xmlns:a14="http://schemas.microsoft.com/office/drawing/2010/main" w="28575">
                <a:solidFill>
                  <a:srgbClr val="FFFF00"/>
                </a:solidFill>
                <a:prstDash val="solid"/>
              </a14:hiddenLine>
            </a:ext>
          </a:extLst>
        </p:spPr>
        <p:txBody>
          <a:bodyPr wrap="square" rtlCol="0">
            <a:spAutoFit/>
          </a:bodyPr>
          <a:lstStyle/>
          <a:p>
            <a:pPr algn="ctr">
              <a:spcAft>
                <a:spcPts val="600"/>
              </a:spcAft>
            </a:pPr>
            <a:r>
              <a:rPr lang="en-US" sz="3600" b="1" dirty="0">
                <a:effectLst>
                  <a:outerShdw blurRad="50800" dist="50800" dir="5400000" algn="ctr" rotWithShape="0">
                    <a:schemeClr val="bg1"/>
                  </a:outerShdw>
                </a:effectLst>
                <a:latin typeface="Ink Free" panose="03080402000500000000" pitchFamily="66" charset="0"/>
              </a:rPr>
              <a:t>Condemned Sin</a:t>
            </a:r>
            <a:endParaRPr lang="en-US" sz="3200" b="1" dirty="0">
              <a:effectLst>
                <a:outerShdw blurRad="50800" dist="50800" dir="5400000" algn="ctr" rotWithShape="0">
                  <a:schemeClr val="bg1"/>
                </a:outerShdw>
              </a:effectLst>
              <a:latin typeface="Ink Free" panose="03080402000500000000" pitchFamily="66" charset="0"/>
            </a:endParaRPr>
          </a:p>
        </p:txBody>
      </p:sp>
      <p:sp>
        <p:nvSpPr>
          <p:cNvPr id="6" name="Rectangle 5">
            <a:extLst>
              <a:ext uri="{FF2B5EF4-FFF2-40B4-BE49-F238E27FC236}">
                <a16:creationId xmlns:a16="http://schemas.microsoft.com/office/drawing/2014/main" id="{8010A533-BC0C-46F4-A08C-13C02D14169E}"/>
              </a:ext>
            </a:extLst>
          </p:cNvPr>
          <p:cNvSpPr/>
          <p:nvPr/>
        </p:nvSpPr>
        <p:spPr>
          <a:xfrm>
            <a:off x="5500911" y="1569779"/>
            <a:ext cx="6589485" cy="20574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Law was broken –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justice must be served,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or God is not just.</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E7B4F7B-461E-46E9-BE65-33DFC2A66998}"/>
              </a:ext>
            </a:extLst>
          </p:cNvPr>
          <p:cNvSpPr/>
          <p:nvPr/>
        </p:nvSpPr>
        <p:spPr>
          <a:xfrm>
            <a:off x="5488211" y="4088316"/>
            <a:ext cx="6602185" cy="1938992"/>
          </a:xfrm>
          <a:prstGeom prst="rect">
            <a:avLst/>
          </a:prstGeom>
          <a:ln w="28575">
            <a:noFill/>
            <a:prstDash val="solid"/>
          </a:ln>
          <a:extLst>
            <a:ext uri="{91240B29-F687-4F45-9708-019B960494DF}">
              <a14:hiddenLine xmlns:a14="http://schemas.microsoft.com/office/drawing/2010/main" w="28575">
                <a:solidFill>
                  <a:srgbClr val="FFFF00"/>
                </a:solidFill>
                <a:prstDash val="solid"/>
              </a14:hiddenLine>
            </a:ext>
          </a:extLst>
        </p:spPr>
        <p:txBody>
          <a:bodyPr wrap="square">
            <a:spAutoFit/>
          </a:bodyPr>
          <a:lstStyle/>
          <a:p>
            <a:pPr algn="ctr"/>
            <a:r>
              <a:rPr lang="en-US" sz="4000" b="1" dirty="0">
                <a:latin typeface="Ink Free" panose="03080402000500000000" pitchFamily="66" charset="0"/>
                <a:ea typeface="Calibri" panose="020F0502020204030204" pitchFamily="34" charset="0"/>
              </a:rPr>
              <a:t>God, did not condemn you, </a:t>
            </a:r>
          </a:p>
          <a:p>
            <a:pPr algn="ctr"/>
            <a:r>
              <a:rPr lang="en-US" sz="4000" b="1" dirty="0">
                <a:latin typeface="Ink Free" panose="03080402000500000000" pitchFamily="66" charset="0"/>
                <a:ea typeface="Calibri" panose="020F0502020204030204" pitchFamily="34" charset="0"/>
              </a:rPr>
              <a:t>but condemned the sin </a:t>
            </a:r>
          </a:p>
          <a:p>
            <a:pPr algn="ctr"/>
            <a:r>
              <a:rPr lang="en-US" sz="4000" b="1" dirty="0">
                <a:latin typeface="Ink Free" panose="03080402000500000000" pitchFamily="66" charset="0"/>
                <a:ea typeface="Calibri" panose="020F0502020204030204" pitchFamily="34" charset="0"/>
              </a:rPr>
              <a:t>placed on Christ </a:t>
            </a:r>
            <a:endParaRPr lang="en-US" sz="4000" b="1" dirty="0">
              <a:latin typeface="Ink Free" panose="03080402000500000000" pitchFamily="66" charset="0"/>
            </a:endParaRPr>
          </a:p>
        </p:txBody>
      </p:sp>
    </p:spTree>
    <p:extLst>
      <p:ext uri="{BB962C8B-B14F-4D97-AF65-F5344CB8AC3E}">
        <p14:creationId xmlns:p14="http://schemas.microsoft.com/office/powerpoint/2010/main" val="36249080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sunset&#10;&#10;Description automatically generated">
            <a:extLst>
              <a:ext uri="{FF2B5EF4-FFF2-40B4-BE49-F238E27FC236}">
                <a16:creationId xmlns:a16="http://schemas.microsoft.com/office/drawing/2014/main" id="{46F3AC02-D126-4D8E-869C-D1791CB65E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3" name="TextBox 2">
            <a:extLst>
              <a:ext uri="{FF2B5EF4-FFF2-40B4-BE49-F238E27FC236}">
                <a16:creationId xmlns:a16="http://schemas.microsoft.com/office/drawing/2014/main" id="{90451DBF-7EBD-4EA4-9D03-9A7420EB386F}"/>
              </a:ext>
            </a:extLst>
          </p:cNvPr>
          <p:cNvSpPr txBox="1"/>
          <p:nvPr/>
        </p:nvSpPr>
        <p:spPr>
          <a:xfrm>
            <a:off x="0" y="449943"/>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What God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Did !</a:t>
            </a:r>
          </a:p>
        </p:txBody>
      </p:sp>
      <p:sp>
        <p:nvSpPr>
          <p:cNvPr id="4" name="Rectangle 3">
            <a:extLst>
              <a:ext uri="{FF2B5EF4-FFF2-40B4-BE49-F238E27FC236}">
                <a16:creationId xmlns:a16="http://schemas.microsoft.com/office/drawing/2014/main" id="{82590E7E-6032-4FCB-A98E-FB504B1777B3}"/>
              </a:ext>
            </a:extLst>
          </p:cNvPr>
          <p:cNvSpPr/>
          <p:nvPr/>
        </p:nvSpPr>
        <p:spPr>
          <a:xfrm>
            <a:off x="0" y="6027308"/>
            <a:ext cx="5372101" cy="707886"/>
          </a:xfrm>
          <a:prstGeom prst="rect">
            <a:avLst/>
          </a:prstGeom>
          <a:solidFill>
            <a:schemeClr val="accent2"/>
          </a:solidFill>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(Two things)</a:t>
            </a:r>
            <a:endParaRPr lang="en-US" sz="4000" b="1" dirty="0">
              <a:latin typeface="Tempus Sans ITC" panose="04020404030D07020202" pitchFamily="82" charset="0"/>
            </a:endParaRPr>
          </a:p>
        </p:txBody>
      </p:sp>
      <p:sp>
        <p:nvSpPr>
          <p:cNvPr id="5" name="TextBox 4">
            <a:extLst>
              <a:ext uri="{FF2B5EF4-FFF2-40B4-BE49-F238E27FC236}">
                <a16:creationId xmlns:a16="http://schemas.microsoft.com/office/drawing/2014/main" id="{3D50ABEF-91B9-4723-9B78-320A33D3FBE0}"/>
              </a:ext>
            </a:extLst>
          </p:cNvPr>
          <p:cNvSpPr txBox="1"/>
          <p:nvPr/>
        </p:nvSpPr>
        <p:spPr>
          <a:xfrm>
            <a:off x="5500911" y="179029"/>
            <a:ext cx="6589485" cy="646331"/>
          </a:xfrm>
          <a:prstGeom prst="rect">
            <a:avLst/>
          </a:prstGeom>
          <a:noFill/>
          <a:ln w="28575">
            <a:solidFill>
              <a:srgbClr val="FFFF00"/>
            </a:solidFill>
          </a:ln>
        </p:spPr>
        <p:txBody>
          <a:bodyPr wrap="square" rtlCol="0">
            <a:spAutoFit/>
          </a:bodyPr>
          <a:lstStyle/>
          <a:p>
            <a:pPr algn="ctr">
              <a:spcAft>
                <a:spcPts val="600"/>
              </a:spcAft>
            </a:pPr>
            <a:r>
              <a:rPr lang="en-US" sz="3600" b="1" dirty="0">
                <a:effectLst>
                  <a:outerShdw blurRad="50800" dist="50800" dir="5400000" algn="ctr" rotWithShape="0">
                    <a:schemeClr val="bg1"/>
                  </a:outerShdw>
                </a:effectLst>
                <a:latin typeface="Ink Free" panose="03080402000500000000" pitchFamily="66" charset="0"/>
              </a:rPr>
              <a:t>Righteousness fulfilled in YOU!</a:t>
            </a:r>
            <a:endParaRPr lang="en-US" sz="3200" b="1" dirty="0">
              <a:effectLst>
                <a:outerShdw blurRad="50800" dist="50800" dir="5400000" algn="ctr" rotWithShape="0">
                  <a:schemeClr val="bg1"/>
                </a:outerShdw>
              </a:effectLst>
              <a:latin typeface="Ink Free" panose="03080402000500000000" pitchFamily="66" charset="0"/>
            </a:endParaRPr>
          </a:p>
        </p:txBody>
      </p:sp>
      <p:sp>
        <p:nvSpPr>
          <p:cNvPr id="6" name="Rectangle 5">
            <a:extLst>
              <a:ext uri="{FF2B5EF4-FFF2-40B4-BE49-F238E27FC236}">
                <a16:creationId xmlns:a16="http://schemas.microsoft.com/office/drawing/2014/main" id="{26A82DFA-5267-4136-8CFC-72CB4B1A09AE}"/>
              </a:ext>
            </a:extLst>
          </p:cNvPr>
          <p:cNvSpPr/>
          <p:nvPr/>
        </p:nvSpPr>
        <p:spPr>
          <a:xfrm>
            <a:off x="5500911" y="1569779"/>
            <a:ext cx="6589485" cy="271612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positive side of justice: restoration, completion, fullness – life as it was meant to be</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3CFC5C6-5BE2-48D0-B646-AADF0BF32055}"/>
              </a:ext>
            </a:extLst>
          </p:cNvPr>
          <p:cNvSpPr/>
          <p:nvPr/>
        </p:nvSpPr>
        <p:spPr>
          <a:xfrm>
            <a:off x="5488211" y="5030326"/>
            <a:ext cx="6602185" cy="707886"/>
          </a:xfrm>
          <a:prstGeom prst="rect">
            <a:avLst/>
          </a:prstGeom>
          <a:ln w="28575">
            <a:noFill/>
            <a:prstDash val="solid"/>
          </a:ln>
          <a:extLst>
            <a:ext uri="{91240B29-F687-4F45-9708-019B960494DF}">
              <a14:hiddenLine xmlns:a14="http://schemas.microsoft.com/office/drawing/2010/main" w="28575">
                <a:solidFill>
                  <a:srgbClr val="FFFF00"/>
                </a:solidFill>
                <a:prstDash val="solid"/>
              </a14:hiddenLine>
            </a:ext>
          </a:extLst>
        </p:spPr>
        <p:txBody>
          <a:bodyPr wrap="square">
            <a:spAutoFit/>
          </a:bodyPr>
          <a:lstStyle/>
          <a:p>
            <a:pPr algn="ctr"/>
            <a:r>
              <a:rPr lang="en-US" sz="4000" b="1" dirty="0">
                <a:latin typeface="Ink Free" panose="03080402000500000000" pitchFamily="66" charset="0"/>
                <a:ea typeface="Calibri" panose="020F0502020204030204" pitchFamily="34" charset="0"/>
              </a:rPr>
              <a:t>Unbelievable Good News!</a:t>
            </a:r>
            <a:endParaRPr lang="en-US" sz="4000" b="1" dirty="0">
              <a:latin typeface="Ink Free" panose="03080402000500000000" pitchFamily="66" charset="0"/>
            </a:endParaRPr>
          </a:p>
        </p:txBody>
      </p:sp>
    </p:spTree>
    <p:extLst>
      <p:ext uri="{BB962C8B-B14F-4D97-AF65-F5344CB8AC3E}">
        <p14:creationId xmlns:p14="http://schemas.microsoft.com/office/powerpoint/2010/main" val="25833148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42F6C-27F7-4D74-BDAC-990FEBA3FB9E}"/>
              </a:ext>
            </a:extLst>
          </p:cNvPr>
          <p:cNvSpPr/>
          <p:nvPr/>
        </p:nvSpPr>
        <p:spPr>
          <a:xfrm>
            <a:off x="0" y="352142"/>
            <a:ext cx="12192000" cy="6373796"/>
          </a:xfrm>
          <a:prstGeom prst="rect">
            <a:avLst/>
          </a:prstGeom>
        </p:spPr>
        <p:txBody>
          <a:bodyPr wrap="square">
            <a:spAutoFit/>
          </a:bodyPr>
          <a:lstStyle/>
          <a:p>
            <a:pPr marR="0" lvl="0" algn="ctr">
              <a:lnSpc>
                <a:spcPct val="107000"/>
              </a:lnSpc>
              <a:spcBef>
                <a:spcPts val="0"/>
              </a:spcBef>
              <a:spcAft>
                <a:spcPts val="0"/>
              </a:spcAft>
            </a:pPr>
            <a:r>
              <a:rPr lang="en-US" sz="3500" b="1" dirty="0">
                <a:latin typeface="Tempus Sans ITC" panose="04020404030D07020202" pitchFamily="82" charset="0"/>
                <a:ea typeface="Calibri" panose="020F0502020204030204" pitchFamily="34" charset="0"/>
                <a:cs typeface="Times New Roman" panose="02020603050405020304" pitchFamily="18" charset="0"/>
              </a:rPr>
              <a:t>Therefore, if anyone </a:t>
            </a:r>
            <a:r>
              <a:rPr lang="en-US" sz="35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is in Christ</a:t>
            </a:r>
            <a:r>
              <a:rPr lang="en-US" sz="3500" b="1" dirty="0">
                <a:latin typeface="Tempus Sans ITC" panose="04020404030D07020202" pitchFamily="82" charset="0"/>
                <a:ea typeface="Calibri" panose="020F0502020204030204" pitchFamily="34" charset="0"/>
                <a:cs typeface="Times New Roman" panose="02020603050405020304" pitchFamily="18" charset="0"/>
              </a:rPr>
              <a:t>, </a:t>
            </a:r>
            <a:r>
              <a:rPr lang="en-US" sz="3500" b="1" dirty="0">
                <a:solidFill>
                  <a:srgbClr val="00B050"/>
                </a:solidFill>
                <a:latin typeface="Tempus Sans ITC" panose="04020404030D07020202" pitchFamily="82" charset="0"/>
                <a:ea typeface="Calibri" panose="020F0502020204030204" pitchFamily="34" charset="0"/>
                <a:cs typeface="Times New Roman" panose="02020603050405020304" pitchFamily="18" charset="0"/>
              </a:rPr>
              <a:t>he is a new creation</a:t>
            </a:r>
            <a:r>
              <a:rPr lang="en-US" sz="3500" b="1" dirty="0">
                <a:latin typeface="Tempus Sans ITC" panose="04020404030D07020202" pitchFamily="82" charset="0"/>
                <a:ea typeface="Calibri" panose="020F0502020204030204" pitchFamily="34" charset="0"/>
                <a:cs typeface="Times New Roman" panose="02020603050405020304" pitchFamily="18" charset="0"/>
              </a:rPr>
              <a:t>; the old has gone, the new has come! </a:t>
            </a:r>
            <a:r>
              <a:rPr lang="en-US" sz="35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All this is from God</a:t>
            </a:r>
            <a:r>
              <a:rPr lang="en-US" sz="3500" b="1" dirty="0">
                <a:latin typeface="Tempus Sans ITC" panose="04020404030D07020202" pitchFamily="82" charset="0"/>
                <a:ea typeface="Calibri" panose="020F0502020204030204" pitchFamily="34" charset="0"/>
                <a:cs typeface="Times New Roman" panose="02020603050405020304" pitchFamily="18" charset="0"/>
              </a:rPr>
              <a:t>, who reconciled us to himself </a:t>
            </a:r>
            <a:r>
              <a:rPr lang="en-US" sz="35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through Christ </a:t>
            </a:r>
            <a:r>
              <a:rPr lang="en-US" sz="3500" b="1" dirty="0">
                <a:latin typeface="Tempus Sans ITC" panose="04020404030D07020202" pitchFamily="82" charset="0"/>
                <a:ea typeface="Calibri" panose="020F0502020204030204" pitchFamily="34" charset="0"/>
                <a:cs typeface="Times New Roman" panose="02020603050405020304" pitchFamily="18" charset="0"/>
              </a:rPr>
              <a:t>and gave us the ministry of reconciliation; that </a:t>
            </a:r>
            <a:r>
              <a:rPr lang="en-US" sz="35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God was</a:t>
            </a:r>
            <a:r>
              <a:rPr lang="en-US" sz="3500" b="1" dirty="0">
                <a:latin typeface="Tempus Sans ITC" panose="04020404030D07020202" pitchFamily="82" charset="0"/>
                <a:ea typeface="Calibri" panose="020F0502020204030204" pitchFamily="34" charset="0"/>
                <a:cs typeface="Times New Roman" panose="02020603050405020304" pitchFamily="18" charset="0"/>
              </a:rPr>
              <a:t> reconciling the world to himself </a:t>
            </a:r>
            <a:r>
              <a:rPr lang="en-US" sz="35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in Christ</a:t>
            </a:r>
            <a:r>
              <a:rPr lang="en-US" sz="3500" b="1" dirty="0">
                <a:latin typeface="Tempus Sans ITC" panose="04020404030D07020202" pitchFamily="82" charset="0"/>
                <a:ea typeface="Calibri" panose="020F0502020204030204" pitchFamily="34" charset="0"/>
                <a:cs typeface="Times New Roman" panose="02020603050405020304" pitchFamily="18" charset="0"/>
              </a:rPr>
              <a:t>, not counting men’s sins against them. And </a:t>
            </a:r>
            <a:r>
              <a:rPr lang="en-US" sz="35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he has </a:t>
            </a:r>
            <a:r>
              <a:rPr lang="en-US" sz="3500" b="1" dirty="0">
                <a:latin typeface="Tempus Sans ITC" panose="04020404030D07020202" pitchFamily="82" charset="0"/>
                <a:ea typeface="Calibri" panose="020F0502020204030204" pitchFamily="34" charset="0"/>
                <a:cs typeface="Times New Roman" panose="02020603050405020304" pitchFamily="18" charset="0"/>
              </a:rPr>
              <a:t>committed to us the message of reconciliation. </a:t>
            </a:r>
            <a:r>
              <a:rPr lang="en-US" sz="3500" b="1" dirty="0">
                <a:solidFill>
                  <a:srgbClr val="00B050"/>
                </a:solidFill>
                <a:latin typeface="Tempus Sans ITC" panose="04020404030D07020202" pitchFamily="82" charset="0"/>
                <a:ea typeface="Calibri" panose="020F0502020204030204" pitchFamily="34" charset="0"/>
                <a:cs typeface="Times New Roman" panose="02020603050405020304" pitchFamily="18" charset="0"/>
              </a:rPr>
              <a:t>We are therefore </a:t>
            </a:r>
            <a:r>
              <a:rPr lang="en-US" sz="35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Christ’s </a:t>
            </a:r>
            <a:r>
              <a:rPr lang="en-US" sz="3500" b="1" dirty="0">
                <a:solidFill>
                  <a:srgbClr val="00B050"/>
                </a:solidFill>
                <a:latin typeface="Tempus Sans ITC" panose="04020404030D07020202" pitchFamily="82" charset="0"/>
                <a:ea typeface="Calibri" panose="020F0502020204030204" pitchFamily="34" charset="0"/>
                <a:cs typeface="Times New Roman" panose="02020603050405020304" pitchFamily="18" charset="0"/>
              </a:rPr>
              <a:t>ambassadors,</a:t>
            </a:r>
            <a:r>
              <a:rPr lang="en-US" sz="3500" b="1" dirty="0">
                <a:latin typeface="Tempus Sans ITC" panose="04020404030D07020202" pitchFamily="82" charset="0"/>
                <a:ea typeface="Calibri" panose="020F0502020204030204" pitchFamily="34" charset="0"/>
                <a:cs typeface="Times New Roman" panose="02020603050405020304" pitchFamily="18" charset="0"/>
              </a:rPr>
              <a:t> as though </a:t>
            </a:r>
            <a:r>
              <a:rPr lang="en-US" sz="35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God were making his </a:t>
            </a:r>
            <a:r>
              <a:rPr lang="en-US" sz="3500" b="1" dirty="0">
                <a:solidFill>
                  <a:srgbClr val="00B050"/>
                </a:solidFill>
                <a:latin typeface="Tempus Sans ITC" panose="04020404030D07020202" pitchFamily="82" charset="0"/>
                <a:ea typeface="Calibri" panose="020F0502020204030204" pitchFamily="34" charset="0"/>
                <a:cs typeface="Times New Roman" panose="02020603050405020304" pitchFamily="18" charset="0"/>
              </a:rPr>
              <a:t>appeal through us</a:t>
            </a:r>
            <a:r>
              <a:rPr lang="en-US" sz="3500" b="1" dirty="0">
                <a:latin typeface="Tempus Sans ITC" panose="04020404030D07020202" pitchFamily="82" charset="0"/>
                <a:ea typeface="Calibri" panose="020F0502020204030204" pitchFamily="34" charset="0"/>
                <a:cs typeface="Times New Roman" panose="02020603050405020304" pitchFamily="18" charset="0"/>
              </a:rPr>
              <a:t>. We implore you on </a:t>
            </a:r>
            <a:r>
              <a:rPr lang="en-US" sz="35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Christ's behalf</a:t>
            </a:r>
            <a:r>
              <a:rPr lang="en-US" sz="3500" b="1" dirty="0">
                <a:latin typeface="Tempus Sans ITC" panose="04020404030D07020202" pitchFamily="82" charset="0"/>
                <a:ea typeface="Calibri" panose="020F0502020204030204" pitchFamily="34" charset="0"/>
                <a:cs typeface="Times New Roman" panose="02020603050405020304" pitchFamily="18" charset="0"/>
              </a:rPr>
              <a:t>: Be reconciled to God. </a:t>
            </a:r>
            <a:r>
              <a:rPr lang="en-US" sz="35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God made him </a:t>
            </a:r>
            <a:r>
              <a:rPr lang="en-US" sz="3500" b="1" dirty="0">
                <a:latin typeface="Tempus Sans ITC" panose="04020404030D07020202" pitchFamily="82" charset="0"/>
                <a:ea typeface="Calibri" panose="020F0502020204030204" pitchFamily="34" charset="0"/>
                <a:cs typeface="Times New Roman" panose="02020603050405020304" pitchFamily="18" charset="0"/>
              </a:rPr>
              <a:t>who had no sin to be sin for us, so that in him </a:t>
            </a:r>
            <a:r>
              <a:rPr lang="en-US" sz="3500" b="1" dirty="0">
                <a:solidFill>
                  <a:srgbClr val="00B050"/>
                </a:solidFill>
                <a:latin typeface="Tempus Sans ITC" panose="04020404030D07020202" pitchFamily="82" charset="0"/>
                <a:ea typeface="Calibri" panose="020F0502020204030204" pitchFamily="34" charset="0"/>
                <a:cs typeface="Times New Roman" panose="02020603050405020304" pitchFamily="18" charset="0"/>
              </a:rPr>
              <a:t>we might become the righteousness of God</a:t>
            </a:r>
          </a:p>
          <a:p>
            <a:pPr marR="0" lvl="0" algn="ctr">
              <a:lnSpc>
                <a:spcPct val="107000"/>
              </a:lnSpc>
              <a:spcBef>
                <a:spcPts val="0"/>
              </a:spcBef>
              <a:spcAft>
                <a:spcPts val="0"/>
              </a:spcAft>
            </a:pPr>
            <a:r>
              <a:rPr lang="en-US" sz="3200" b="1" dirty="0">
                <a:effectLst/>
                <a:latin typeface="Tempus Sans ITC" panose="04020404030D07020202" pitchFamily="82" charset="0"/>
                <a:ea typeface="Calibri" panose="020F0502020204030204" pitchFamily="34" charset="0"/>
                <a:cs typeface="Times New Roman" panose="02020603050405020304" pitchFamily="18" charset="0"/>
              </a:rPr>
              <a:t>2 Cor. 5:17-21</a:t>
            </a:r>
          </a:p>
        </p:txBody>
      </p:sp>
    </p:spTree>
    <p:extLst>
      <p:ext uri="{BB962C8B-B14F-4D97-AF65-F5344CB8AC3E}">
        <p14:creationId xmlns:p14="http://schemas.microsoft.com/office/powerpoint/2010/main" val="67338003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412EA-F0B9-4ECD-8BBA-CDF5A6664D46}"/>
              </a:ext>
            </a:extLst>
          </p:cNvPr>
          <p:cNvSpPr/>
          <p:nvPr/>
        </p:nvSpPr>
        <p:spPr>
          <a:xfrm>
            <a:off x="0" y="736226"/>
            <a:ext cx="12192000" cy="5132752"/>
          </a:xfrm>
          <a:prstGeom prst="rect">
            <a:avLst/>
          </a:prstGeom>
        </p:spPr>
        <p:txBody>
          <a:bodyPr wrap="square">
            <a:spAutoFit/>
          </a:bodyPr>
          <a:lstStyle/>
          <a:p>
            <a:pPr algn="ctr">
              <a:lnSpc>
                <a:spcPct val="107000"/>
              </a:lnSpc>
              <a:spcAft>
                <a:spcPts val="800"/>
              </a:spcAft>
            </a:pPr>
            <a:r>
              <a:rPr lang="en-US" sz="3600" b="1" dirty="0">
                <a:effectLst/>
                <a:latin typeface="Tempus Sans ITC" panose="04020404030D07020202" pitchFamily="82" charset="0"/>
                <a:ea typeface="Calibri" panose="020F0502020204030204" pitchFamily="34" charset="0"/>
                <a:cs typeface="Times New Roman" panose="02020603050405020304" pitchFamily="18" charset="0"/>
              </a:rPr>
              <a:t> What follows in this situation is this: </a:t>
            </a:r>
          </a:p>
          <a:p>
            <a:pPr algn="ctr">
              <a:lnSpc>
                <a:spcPct val="107000"/>
              </a:lnSpc>
              <a:spcAft>
                <a:spcPts val="800"/>
              </a:spcAft>
            </a:pPr>
            <a:r>
              <a:rPr lang="en-US" sz="3600" b="1" dirty="0">
                <a:effectLst/>
                <a:latin typeface="Tempus Sans ITC" panose="04020404030D07020202" pitchFamily="82" charset="0"/>
                <a:ea typeface="Calibri" panose="020F0502020204030204" pitchFamily="34" charset="0"/>
                <a:cs typeface="Times New Roman" panose="02020603050405020304" pitchFamily="18" charset="0"/>
              </a:rPr>
              <a:t>None!  Right now! Absolutely no verdict of guilt </a:t>
            </a:r>
          </a:p>
          <a:p>
            <a:pPr algn="ctr">
              <a:lnSpc>
                <a:spcPct val="107000"/>
              </a:lnSpc>
              <a:spcAft>
                <a:spcPts val="800"/>
              </a:spcAft>
            </a:pPr>
            <a:r>
              <a:rPr lang="en-US" sz="3600" b="1" dirty="0">
                <a:effectLst/>
                <a:latin typeface="Tempus Sans ITC" panose="04020404030D07020202" pitchFamily="82" charset="0"/>
                <a:ea typeface="Calibri" panose="020F0502020204030204" pitchFamily="34" charset="0"/>
                <a:cs typeface="Times New Roman" panose="02020603050405020304" pitchFamily="18" charset="0"/>
              </a:rPr>
              <a:t>and not one payment meted out in punishment to those in the ever-safe confines of Christ Jesus!</a:t>
            </a:r>
          </a:p>
          <a:p>
            <a:pPr algn="ctr">
              <a:lnSpc>
                <a:spcPct val="107000"/>
              </a:lnSpc>
              <a:spcAft>
                <a:spcPts val="800"/>
              </a:spcAft>
            </a:pPr>
            <a:r>
              <a:rPr lang="en-US" sz="3600" b="1" dirty="0">
                <a:effectLst/>
                <a:latin typeface="Tempus Sans ITC" panose="04020404030D07020202" pitchFamily="82" charset="0"/>
                <a:ea typeface="Calibri" panose="020F0502020204030204" pitchFamily="34" charset="0"/>
                <a:cs typeface="Times New Roman" panose="02020603050405020304" pitchFamily="18" charset="0"/>
              </a:rPr>
              <a:t>For the power-principle of the Spirit of Life has fully exempted and released you from the liability of living under the burdensome law of a self-centered life that is a daily and forever death-sentence.</a:t>
            </a:r>
          </a:p>
        </p:txBody>
      </p:sp>
    </p:spTree>
    <p:extLst>
      <p:ext uri="{BB962C8B-B14F-4D97-AF65-F5344CB8AC3E}">
        <p14:creationId xmlns:p14="http://schemas.microsoft.com/office/powerpoint/2010/main" val="83242019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3565E-C9D7-43B8-955F-BE6D62B17720}"/>
              </a:ext>
            </a:extLst>
          </p:cNvPr>
          <p:cNvSpPr/>
          <p:nvPr/>
        </p:nvSpPr>
        <p:spPr>
          <a:xfrm>
            <a:off x="0" y="414416"/>
            <a:ext cx="12192000" cy="5632311"/>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For God’s law (holy and perfect as it was) </a:t>
            </a:r>
          </a:p>
          <a:p>
            <a:pPr algn="ctr"/>
            <a:r>
              <a:rPr lang="en-US" sz="4000" b="1" dirty="0">
                <a:latin typeface="Tempus Sans ITC" panose="04020404030D07020202" pitchFamily="82" charset="0"/>
                <a:ea typeface="Calibri" panose="020F0502020204030204" pitchFamily="34" charset="0"/>
              </a:rPr>
              <a:t>was impossibly weak in that it was working </a:t>
            </a:r>
          </a:p>
          <a:p>
            <a:pPr algn="ctr"/>
            <a:r>
              <a:rPr lang="en-US" sz="4000" b="1" dirty="0">
                <a:latin typeface="Tempus Sans ITC" panose="04020404030D07020202" pitchFamily="82" charset="0"/>
                <a:ea typeface="Calibri" panose="020F0502020204030204" pitchFamily="34" charset="0"/>
              </a:rPr>
              <a:t>with unholy and imperfect humans. </a:t>
            </a:r>
          </a:p>
          <a:p>
            <a:pPr algn="ctr"/>
            <a:r>
              <a:rPr lang="en-US" sz="4000" b="1" dirty="0">
                <a:latin typeface="Tempus Sans ITC" panose="04020404030D07020202" pitchFamily="82" charset="0"/>
                <a:ea typeface="Calibri" panose="020F0502020204030204" pitchFamily="34" charset="0"/>
              </a:rPr>
              <a:t>Enter God himself! </a:t>
            </a:r>
          </a:p>
          <a:p>
            <a:pPr algn="ctr"/>
            <a:r>
              <a:rPr lang="en-US" sz="4000" b="1" dirty="0">
                <a:latin typeface="Tempus Sans ITC" panose="04020404030D07020202" pitchFamily="82" charset="0"/>
                <a:ea typeface="Calibri" panose="020F0502020204030204" pitchFamily="34" charset="0"/>
              </a:rPr>
              <a:t>He sent his Son to humankind, </a:t>
            </a:r>
          </a:p>
          <a:p>
            <a:pPr algn="ctr"/>
            <a:r>
              <a:rPr lang="en-US" sz="4000" b="1" dirty="0">
                <a:latin typeface="Tempus Sans ITC" panose="04020404030D07020202" pitchFamily="82" charset="0"/>
                <a:ea typeface="Calibri" panose="020F0502020204030204" pitchFamily="34" charset="0"/>
              </a:rPr>
              <a:t>real humanity himself, but sinless. </a:t>
            </a:r>
          </a:p>
          <a:p>
            <a:pPr algn="ctr"/>
            <a:r>
              <a:rPr lang="en-US" sz="4000" b="1" dirty="0">
                <a:latin typeface="Tempus Sans ITC" panose="04020404030D07020202" pitchFamily="82" charset="0"/>
                <a:ea typeface="Calibri" panose="020F0502020204030204" pitchFamily="34" charset="0"/>
              </a:rPr>
              <a:t>Covering all the bases concerning the power of sin </a:t>
            </a:r>
          </a:p>
          <a:p>
            <a:pPr algn="ctr"/>
            <a:r>
              <a:rPr lang="en-US" sz="4000" b="1" dirty="0">
                <a:latin typeface="Tempus Sans ITC" panose="04020404030D07020202" pitchFamily="82" charset="0"/>
                <a:ea typeface="Calibri" panose="020F0502020204030204" pitchFamily="34" charset="0"/>
              </a:rPr>
              <a:t>over our lives, he pronounced condemnation </a:t>
            </a:r>
          </a:p>
          <a:p>
            <a:pPr algn="ctr"/>
            <a:r>
              <a:rPr lang="en-US" sz="4000" b="1" dirty="0">
                <a:latin typeface="Tempus Sans ITC" panose="04020404030D07020202" pitchFamily="82" charset="0"/>
                <a:ea typeface="Calibri" panose="020F0502020204030204" pitchFamily="34" charset="0"/>
              </a:rPr>
              <a:t>on sin and carried out the sentence in Christ’s body.</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155735369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3D2BF-30CF-4C7C-A01D-DB5DE66DC665}"/>
              </a:ext>
            </a:extLst>
          </p:cNvPr>
          <p:cNvSpPr/>
          <p:nvPr/>
        </p:nvSpPr>
        <p:spPr>
          <a:xfrm>
            <a:off x="0" y="980381"/>
            <a:ext cx="12192000" cy="4897238"/>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whole purpose of this was so that you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could stand in the courtroom of Justice and by God himself be declared, not only acquitted, but right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with God; thus measuring up to the Law’s perfect standard. This is granted to those whose day-by-day walk through life is no longer in human, self-centered living but is a day-by-day life centered in God’s Spirit.</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97252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45856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sketball player jumping up in the air&#10;&#10;Description automatically generated">
            <a:extLst>
              <a:ext uri="{FF2B5EF4-FFF2-40B4-BE49-F238E27FC236}">
                <a16:creationId xmlns:a16="http://schemas.microsoft.com/office/drawing/2014/main" id="{A2094E6B-8F97-4994-9C35-A6F90293AC6A}"/>
              </a:ext>
            </a:extLst>
          </p:cNvPr>
          <p:cNvPicPr>
            <a:picLocks noChangeAspect="1"/>
          </p:cNvPicPr>
          <p:nvPr/>
        </p:nvPicPr>
        <p:blipFill rotWithShape="1">
          <a:blip r:embed="rId3">
            <a:extLst>
              <a:ext uri="{28A0092B-C50C-407E-A947-70E740481C1C}">
                <a14:useLocalDpi xmlns:a14="http://schemas.microsoft.com/office/drawing/2010/main" val="0"/>
              </a:ext>
            </a:extLst>
          </a:blip>
          <a:srcRect t="15520" b="8935"/>
          <a:stretch/>
        </p:blipFill>
        <p:spPr>
          <a:xfrm>
            <a:off x="6388936" y="1305895"/>
            <a:ext cx="5803064" cy="4590485"/>
          </a:xfrm>
          <a:prstGeom prst="rect">
            <a:avLst/>
          </a:prstGeom>
          <a:effectLst>
            <a:softEdge rad="635000"/>
          </a:effectLst>
        </p:spPr>
      </p:pic>
      <p:sp>
        <p:nvSpPr>
          <p:cNvPr id="15" name="Rectangle 14">
            <a:extLst>
              <a:ext uri="{FF2B5EF4-FFF2-40B4-BE49-F238E27FC236}">
                <a16:creationId xmlns:a16="http://schemas.microsoft.com/office/drawing/2014/main" id="{6D8C1D8A-6852-4785-930D-72337C299763}"/>
              </a:ext>
            </a:extLst>
          </p:cNvPr>
          <p:cNvSpPr/>
          <p:nvPr/>
        </p:nvSpPr>
        <p:spPr>
          <a:xfrm>
            <a:off x="0" y="58846"/>
            <a:ext cx="7982857" cy="7048083"/>
          </a:xfrm>
          <a:prstGeom prst="rect">
            <a:avLst/>
          </a:prstGeom>
          <a:effectLst>
            <a:outerShdw blurRad="50800" dist="50800" dir="5400000" algn="ctr" rotWithShape="0">
              <a:schemeClr val="bg1"/>
            </a:outerShdw>
          </a:effectLst>
        </p:spPr>
        <p:txBody>
          <a:bodyPr wrap="square">
            <a:spAutoFit/>
          </a:bodyPr>
          <a:lstStyle/>
          <a:p>
            <a:pPr algn="ctr"/>
            <a:r>
              <a:rPr lang="en-US" sz="3800" b="1" dirty="0">
                <a:effectLst>
                  <a:outerShdw blurRad="50800" dist="50800" dir="5400000" algn="ctr" rotWithShape="0">
                    <a:schemeClr val="bg1"/>
                  </a:outerShdw>
                </a:effectLst>
                <a:latin typeface="Ink Free" panose="03080402000500000000" pitchFamily="66" charset="0"/>
              </a:rPr>
              <a:t>For what the law was powerless </a:t>
            </a:r>
          </a:p>
          <a:p>
            <a:pPr algn="ctr"/>
            <a:r>
              <a:rPr lang="en-US" sz="3800" b="1" dirty="0">
                <a:effectLst>
                  <a:outerShdw blurRad="50800" dist="50800" dir="5400000" algn="ctr" rotWithShape="0">
                    <a:schemeClr val="bg1"/>
                  </a:outerShdw>
                </a:effectLst>
                <a:latin typeface="Ink Free" panose="03080402000500000000" pitchFamily="66" charset="0"/>
              </a:rPr>
              <a:t>to do in that it was weakened by </a:t>
            </a:r>
          </a:p>
          <a:p>
            <a:pPr algn="ctr"/>
            <a:r>
              <a:rPr lang="en-US" sz="3800" b="1" dirty="0">
                <a:effectLst>
                  <a:outerShdw blurRad="50800" dist="50800" dir="5400000" algn="ctr" rotWithShape="0">
                    <a:schemeClr val="bg1"/>
                  </a:outerShdw>
                </a:effectLst>
                <a:latin typeface="Ink Free" panose="03080402000500000000" pitchFamily="66" charset="0"/>
              </a:rPr>
              <a:t>the sinful nature, </a:t>
            </a:r>
            <a:r>
              <a:rPr lang="en-US" sz="3800" b="1" i="1" dirty="0">
                <a:solidFill>
                  <a:srgbClr val="FFFF00"/>
                </a:solidFill>
                <a:effectLst>
                  <a:outerShdw blurRad="50800" dist="50800" dir="5400000" algn="ctr" rotWithShape="0">
                    <a:schemeClr val="bg1"/>
                  </a:outerShdw>
                </a:effectLst>
                <a:latin typeface="Ink Free" panose="03080402000500000000" pitchFamily="66" charset="0"/>
              </a:rPr>
              <a:t>God did</a:t>
            </a:r>
            <a:r>
              <a:rPr lang="en-US" sz="3800" b="1" dirty="0">
                <a:effectLst>
                  <a:outerShdw blurRad="50800" dist="50800" dir="5400000" algn="ctr" rotWithShape="0">
                    <a:schemeClr val="bg1"/>
                  </a:outerShdw>
                </a:effectLst>
                <a:latin typeface="Ink Free" panose="03080402000500000000" pitchFamily="66" charset="0"/>
              </a:rPr>
              <a:t> by sending his own Son in the likeness of sinful man to be a sin offering. And so he condemned sin in sinful man, in order that the righteous requirements of the law might be fully met in us, who do not live according to the sinful nature but according to the Spirit. </a:t>
            </a:r>
          </a:p>
          <a:p>
            <a:pPr algn="ctr"/>
            <a:r>
              <a:rPr lang="en-US" sz="3600" b="1" dirty="0">
                <a:effectLst>
                  <a:outerShdw blurRad="50800" dist="50800" dir="5400000" algn="ctr" rotWithShape="0">
                    <a:schemeClr val="bg1"/>
                  </a:outerShdw>
                </a:effectLst>
                <a:latin typeface="Ink Free" panose="03080402000500000000" pitchFamily="66" charset="0"/>
              </a:rPr>
              <a:t>Romans 8:3,4</a:t>
            </a:r>
          </a:p>
          <a:p>
            <a:pPr algn="just"/>
            <a:endParaRPr lang="en-US" sz="3600" dirty="0">
              <a:latin typeface="Ink Free" panose="03080402000500000000" pitchFamily="66" charset="0"/>
            </a:endParaRPr>
          </a:p>
        </p:txBody>
      </p:sp>
      <p:sp>
        <p:nvSpPr>
          <p:cNvPr id="16" name="TextBox 15">
            <a:extLst>
              <a:ext uri="{FF2B5EF4-FFF2-40B4-BE49-F238E27FC236}">
                <a16:creationId xmlns:a16="http://schemas.microsoft.com/office/drawing/2014/main" id="{B4D7C66A-48F8-4C92-BFE3-CA9BF7CFDA4A}"/>
              </a:ext>
            </a:extLst>
          </p:cNvPr>
          <p:cNvSpPr txBox="1"/>
          <p:nvPr/>
        </p:nvSpPr>
        <p:spPr>
          <a:xfrm>
            <a:off x="9008170" y="583519"/>
            <a:ext cx="3438144" cy="72237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solidFill>
                  <a:srgbClr val="FFFF00"/>
                </a:solidFill>
                <a:latin typeface="Cooper Black" panose="0208090404030B020404" pitchFamily="18" charset="0"/>
                <a:ea typeface="+mj-ea"/>
                <a:cs typeface="+mj-cs"/>
              </a:rPr>
              <a:t>God Did It!</a:t>
            </a:r>
          </a:p>
        </p:txBody>
      </p:sp>
    </p:spTree>
    <p:extLst>
      <p:ext uri="{BB962C8B-B14F-4D97-AF65-F5344CB8AC3E}">
        <p14:creationId xmlns:p14="http://schemas.microsoft.com/office/powerpoint/2010/main" val="248743912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erson sitting at a table&#10;&#10;Description automatically generated">
            <a:extLst>
              <a:ext uri="{FF2B5EF4-FFF2-40B4-BE49-F238E27FC236}">
                <a16:creationId xmlns:a16="http://schemas.microsoft.com/office/drawing/2014/main" id="{E18BFD87-6308-4627-BD74-98467AFF80A7}"/>
              </a:ext>
            </a:extLst>
          </p:cNvPr>
          <p:cNvPicPr>
            <a:picLocks noChangeAspect="1"/>
          </p:cNvPicPr>
          <p:nvPr/>
        </p:nvPicPr>
        <p:blipFill rotWithShape="1">
          <a:blip r:embed="rId3">
            <a:extLst>
              <a:ext uri="{28A0092B-C50C-407E-A947-70E740481C1C}">
                <a14:useLocalDpi xmlns:a14="http://schemas.microsoft.com/office/drawing/2010/main" val="0"/>
              </a:ext>
            </a:extLst>
          </a:blip>
          <a:srcRect r="3026"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10" name="TextBox 9">
            <a:extLst>
              <a:ext uri="{FF2B5EF4-FFF2-40B4-BE49-F238E27FC236}">
                <a16:creationId xmlns:a16="http://schemas.microsoft.com/office/drawing/2014/main" id="{F1983BCE-49E7-4DBB-938A-2B38870E60BB}"/>
              </a:ext>
            </a:extLst>
          </p:cNvPr>
          <p:cNvSpPr txBox="1"/>
          <p:nvPr/>
        </p:nvSpPr>
        <p:spPr>
          <a:xfrm>
            <a:off x="20718" y="0"/>
            <a:ext cx="2960914" cy="1938992"/>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r>
              <a:rPr lang="en-US" sz="4000" b="1" dirty="0">
                <a:effectLst>
                  <a:glow rad="228600">
                    <a:schemeClr val="accent1">
                      <a:satMod val="175000"/>
                      <a:alpha val="40000"/>
                    </a:schemeClr>
                  </a:glow>
                </a:effectLst>
                <a:latin typeface="Tempus Sans ITC" panose="04020404030D07020202" pitchFamily="82" charset="0"/>
              </a:rPr>
              <a:t>Chapter 5 Free from Wrath</a:t>
            </a:r>
          </a:p>
        </p:txBody>
      </p:sp>
      <p:sp>
        <p:nvSpPr>
          <p:cNvPr id="20" name="TextBox 19">
            <a:extLst>
              <a:ext uri="{FF2B5EF4-FFF2-40B4-BE49-F238E27FC236}">
                <a16:creationId xmlns:a16="http://schemas.microsoft.com/office/drawing/2014/main" id="{34E28360-6544-4890-8B7E-0410EF718A37}"/>
              </a:ext>
            </a:extLst>
          </p:cNvPr>
          <p:cNvSpPr txBox="1"/>
          <p:nvPr/>
        </p:nvSpPr>
        <p:spPr>
          <a:xfrm>
            <a:off x="9208534" y="4877897"/>
            <a:ext cx="2960914" cy="1938992"/>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r"/>
            <a:r>
              <a:rPr lang="en-US" sz="4000" b="1" dirty="0">
                <a:effectLst>
                  <a:glow rad="228600">
                    <a:schemeClr val="accent5">
                      <a:satMod val="175000"/>
                      <a:alpha val="40000"/>
                    </a:schemeClr>
                  </a:glow>
                </a:effectLst>
                <a:latin typeface="Tempus Sans ITC" panose="04020404030D07020202" pitchFamily="82" charset="0"/>
              </a:rPr>
              <a:t>Chapter 8 Free from Death</a:t>
            </a:r>
          </a:p>
        </p:txBody>
      </p:sp>
      <p:sp>
        <p:nvSpPr>
          <p:cNvPr id="21" name="TextBox 20">
            <a:extLst>
              <a:ext uri="{FF2B5EF4-FFF2-40B4-BE49-F238E27FC236}">
                <a16:creationId xmlns:a16="http://schemas.microsoft.com/office/drawing/2014/main" id="{D99AA0F3-16E4-4D9E-902C-B881442549DE}"/>
              </a:ext>
            </a:extLst>
          </p:cNvPr>
          <p:cNvSpPr txBox="1"/>
          <p:nvPr/>
        </p:nvSpPr>
        <p:spPr>
          <a:xfrm>
            <a:off x="20718" y="4939445"/>
            <a:ext cx="2960914" cy="1938992"/>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r>
              <a:rPr lang="en-US" sz="4000" b="1" dirty="0">
                <a:effectLst>
                  <a:glow rad="228600">
                    <a:schemeClr val="accent1">
                      <a:satMod val="175000"/>
                      <a:alpha val="40000"/>
                    </a:schemeClr>
                  </a:glow>
                </a:effectLst>
                <a:latin typeface="Tempus Sans ITC" panose="04020404030D07020202" pitchFamily="82" charset="0"/>
              </a:rPr>
              <a:t>Chapter 7 Free from Law</a:t>
            </a:r>
          </a:p>
        </p:txBody>
      </p:sp>
      <p:sp>
        <p:nvSpPr>
          <p:cNvPr id="22" name="TextBox 21">
            <a:extLst>
              <a:ext uri="{FF2B5EF4-FFF2-40B4-BE49-F238E27FC236}">
                <a16:creationId xmlns:a16="http://schemas.microsoft.com/office/drawing/2014/main" id="{A7680BA7-9551-4833-9B94-F8BDCF6FABAB}"/>
              </a:ext>
            </a:extLst>
          </p:cNvPr>
          <p:cNvSpPr txBox="1"/>
          <p:nvPr/>
        </p:nvSpPr>
        <p:spPr>
          <a:xfrm>
            <a:off x="9208534" y="-20437"/>
            <a:ext cx="2960914" cy="1938992"/>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r"/>
            <a:r>
              <a:rPr lang="en-US" sz="4000" b="1" dirty="0">
                <a:effectLst>
                  <a:glow rad="228600">
                    <a:schemeClr val="accent1">
                      <a:satMod val="175000"/>
                      <a:alpha val="40000"/>
                    </a:schemeClr>
                  </a:glow>
                </a:effectLst>
                <a:latin typeface="Tempus Sans ITC" panose="04020404030D07020202" pitchFamily="82" charset="0"/>
              </a:rPr>
              <a:t>Chapter 6 Free from Sin</a:t>
            </a:r>
          </a:p>
        </p:txBody>
      </p:sp>
    </p:spTree>
    <p:extLst>
      <p:ext uri="{BB962C8B-B14F-4D97-AF65-F5344CB8AC3E}">
        <p14:creationId xmlns:p14="http://schemas.microsoft.com/office/powerpoint/2010/main" val="1876333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4072C4-845D-4B62-917D-FF27E6E1871D}"/>
              </a:ext>
            </a:extLst>
          </p:cNvPr>
          <p:cNvSpPr txBox="1"/>
          <p:nvPr/>
        </p:nvSpPr>
        <p:spPr>
          <a:xfrm>
            <a:off x="116114" y="106457"/>
            <a:ext cx="11974286" cy="3139321"/>
          </a:xfrm>
          <a:prstGeom prst="rect">
            <a:avLst/>
          </a:prstGeom>
          <a:noFill/>
          <a:ln w="28575">
            <a:solidFill>
              <a:srgbClr val="00B0F0"/>
            </a:solidFill>
          </a:ln>
        </p:spPr>
        <p:txBody>
          <a:bodyPr wrap="square" rtlCol="0">
            <a:spAutoFit/>
          </a:bodyPr>
          <a:lstStyle/>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If only we had died by the Lord’s hand in Egypt!  </a:t>
            </a:r>
          </a:p>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There we sat around pots of meat and ate all the food we wanted, but you have brought us out into this desert to starve this entire assembly to death</a:t>
            </a:r>
          </a:p>
          <a:p>
            <a:pPr algn="ctr">
              <a:spcAft>
                <a:spcPts val="600"/>
              </a:spcAft>
            </a:pPr>
            <a:r>
              <a:rPr lang="en-US" sz="3200" b="1" dirty="0">
                <a:effectLst>
                  <a:outerShdw blurRad="50800" dist="50800" dir="5400000" algn="ctr" rotWithShape="0">
                    <a:schemeClr val="bg1"/>
                  </a:outerShdw>
                </a:effectLst>
                <a:latin typeface="Ink Free" panose="03080402000500000000" pitchFamily="66" charset="0"/>
              </a:rPr>
              <a:t>Exodus 16:3</a:t>
            </a:r>
          </a:p>
        </p:txBody>
      </p:sp>
      <p:sp>
        <p:nvSpPr>
          <p:cNvPr id="3" name="TextBox 2">
            <a:extLst>
              <a:ext uri="{FF2B5EF4-FFF2-40B4-BE49-F238E27FC236}">
                <a16:creationId xmlns:a16="http://schemas.microsoft.com/office/drawing/2014/main" id="{9BEB444A-BDD7-4B26-8D09-3296BF1F35C2}"/>
              </a:ext>
            </a:extLst>
          </p:cNvPr>
          <p:cNvSpPr txBox="1"/>
          <p:nvPr/>
        </p:nvSpPr>
        <p:spPr>
          <a:xfrm>
            <a:off x="116114" y="3503014"/>
            <a:ext cx="11974286" cy="3139321"/>
          </a:xfrm>
          <a:prstGeom prst="rect">
            <a:avLst/>
          </a:prstGeom>
          <a:noFill/>
          <a:ln w="28575">
            <a:noFill/>
            <a:prstDash val="solid"/>
          </a:ln>
          <a:extLst>
            <a:ext uri="{91240B29-F687-4F45-9708-019B960494DF}">
              <a14:hiddenLine xmlns:a14="http://schemas.microsoft.com/office/drawing/2010/main" w="28575">
                <a:solidFill>
                  <a:srgbClr val="FFFF00"/>
                </a:solidFill>
                <a:prstDash val="solid"/>
              </a14:hiddenLine>
            </a:ext>
          </a:extLst>
        </p:spPr>
        <p:txBody>
          <a:bodyPr wrap="square" rtlCol="0">
            <a:spAutoFit/>
          </a:bodyPr>
          <a:lstStyle/>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Therefore, there is now no condemnation </a:t>
            </a:r>
          </a:p>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for those who are in Christ Jesus because through Christ Jesus the law of the Spirit of life set me free from the law of sin and death</a:t>
            </a:r>
          </a:p>
          <a:p>
            <a:pPr algn="ctr">
              <a:spcAft>
                <a:spcPts val="600"/>
              </a:spcAft>
            </a:pPr>
            <a:r>
              <a:rPr lang="en-US" sz="3200" b="1" dirty="0">
                <a:effectLst>
                  <a:outerShdw blurRad="50800" dist="50800" dir="5400000" algn="ctr" rotWithShape="0">
                    <a:schemeClr val="bg1"/>
                  </a:outerShdw>
                </a:effectLst>
                <a:latin typeface="Ink Free" panose="03080402000500000000" pitchFamily="66" charset="0"/>
              </a:rPr>
              <a:t>Romans 8:1,2</a:t>
            </a:r>
          </a:p>
        </p:txBody>
      </p:sp>
    </p:spTree>
    <p:extLst>
      <p:ext uri="{BB962C8B-B14F-4D97-AF65-F5344CB8AC3E}">
        <p14:creationId xmlns:p14="http://schemas.microsoft.com/office/powerpoint/2010/main" val="36498834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sunset&#10;&#10;Description automatically generated">
            <a:extLst>
              <a:ext uri="{FF2B5EF4-FFF2-40B4-BE49-F238E27FC236}">
                <a16:creationId xmlns:a16="http://schemas.microsoft.com/office/drawing/2014/main" id="{A6F665F9-0FFB-404A-A2EA-1BE90BBA8BB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4" name="TextBox 3">
            <a:extLst>
              <a:ext uri="{FF2B5EF4-FFF2-40B4-BE49-F238E27FC236}">
                <a16:creationId xmlns:a16="http://schemas.microsoft.com/office/drawing/2014/main" id="{F4B3AF77-4044-477E-90BD-867E2FEDB62B}"/>
              </a:ext>
            </a:extLst>
          </p:cNvPr>
          <p:cNvSpPr txBox="1"/>
          <p:nvPr/>
        </p:nvSpPr>
        <p:spPr>
          <a:xfrm>
            <a:off x="-16502" y="29028"/>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7200" dirty="0">
                <a:effectLst>
                  <a:glow rad="228600">
                    <a:schemeClr val="accent3">
                      <a:satMod val="175000"/>
                      <a:alpha val="40000"/>
                    </a:schemeClr>
                  </a:glow>
                </a:effectLst>
                <a:latin typeface="Cooper Black" panose="0208090404030B020404" pitchFamily="18" charset="0"/>
                <a:ea typeface="+mj-ea"/>
                <a:cs typeface="+mj-cs"/>
              </a:rPr>
              <a:t>God </a:t>
            </a:r>
          </a:p>
          <a:p>
            <a:pPr algn="ctr" defTabSz="914400">
              <a:lnSpc>
                <a:spcPct val="90000"/>
              </a:lnSpc>
              <a:spcBef>
                <a:spcPct val="0"/>
              </a:spcBef>
              <a:spcAft>
                <a:spcPts val="600"/>
              </a:spcAft>
            </a:pPr>
            <a:r>
              <a:rPr lang="en-US" sz="7200" dirty="0">
                <a:effectLst>
                  <a:glow rad="228600">
                    <a:schemeClr val="accent3">
                      <a:satMod val="175000"/>
                      <a:alpha val="40000"/>
                    </a:schemeClr>
                  </a:glow>
                </a:effectLst>
                <a:latin typeface="Cooper Black" panose="0208090404030B020404" pitchFamily="18" charset="0"/>
                <a:ea typeface="+mj-ea"/>
                <a:cs typeface="+mj-cs"/>
              </a:rPr>
              <a:t>Did </a:t>
            </a:r>
          </a:p>
          <a:p>
            <a:pPr algn="ctr" defTabSz="914400">
              <a:lnSpc>
                <a:spcPct val="90000"/>
              </a:lnSpc>
              <a:spcBef>
                <a:spcPct val="0"/>
              </a:spcBef>
              <a:spcAft>
                <a:spcPts val="600"/>
              </a:spcAft>
            </a:pPr>
            <a:r>
              <a:rPr lang="en-US" sz="7200" dirty="0">
                <a:effectLst>
                  <a:glow rad="228600">
                    <a:schemeClr val="accent3">
                      <a:satMod val="175000"/>
                      <a:alpha val="40000"/>
                    </a:schemeClr>
                  </a:glow>
                </a:effectLst>
                <a:latin typeface="Cooper Black" panose="0208090404030B020404" pitchFamily="18" charset="0"/>
                <a:ea typeface="+mj-ea"/>
                <a:cs typeface="+mj-cs"/>
              </a:rPr>
              <a:t>It!</a:t>
            </a:r>
          </a:p>
        </p:txBody>
      </p:sp>
    </p:spTree>
    <p:extLst>
      <p:ext uri="{BB962C8B-B14F-4D97-AF65-F5344CB8AC3E}">
        <p14:creationId xmlns:p14="http://schemas.microsoft.com/office/powerpoint/2010/main" val="214597794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2AAC0A-C2F1-4939-8506-DD822933DB74}"/>
              </a:ext>
            </a:extLst>
          </p:cNvPr>
          <p:cNvSpPr/>
          <p:nvPr/>
        </p:nvSpPr>
        <p:spPr>
          <a:xfrm>
            <a:off x="4471412" y="2625939"/>
            <a:ext cx="4020457" cy="373757"/>
          </a:xfrm>
          <a:prstGeom prst="rect">
            <a:avLst/>
          </a:prstGeom>
        </p:spPr>
        <p:txBody>
          <a:bodyPr wrap="square">
            <a:spAutoFit/>
          </a:bodyPr>
          <a:lstStyle/>
          <a:p>
            <a:pPr algn="just">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VIDEO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200913 Video Jonah T Ball">
            <a:hlinkClick r:id="" action="ppaction://media"/>
            <a:extLst>
              <a:ext uri="{FF2B5EF4-FFF2-40B4-BE49-F238E27FC236}">
                <a16:creationId xmlns:a16="http://schemas.microsoft.com/office/drawing/2014/main" id="{9A256BFF-A45E-4D8B-BA30-11ED41B71CC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0079" y="83127"/>
            <a:ext cx="11820638" cy="6796867"/>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5120780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3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9091">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sunset&#10;&#10;Description automatically generated">
            <a:extLst>
              <a:ext uri="{FF2B5EF4-FFF2-40B4-BE49-F238E27FC236}">
                <a16:creationId xmlns:a16="http://schemas.microsoft.com/office/drawing/2014/main" id="{B640ABC1-0DB9-4E7B-A4EF-EE19450697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4" name="TextBox 3">
            <a:extLst>
              <a:ext uri="{FF2B5EF4-FFF2-40B4-BE49-F238E27FC236}">
                <a16:creationId xmlns:a16="http://schemas.microsoft.com/office/drawing/2014/main" id="{81533F9D-8ED7-4B69-8A8C-3BC45164EFE2}"/>
              </a:ext>
            </a:extLst>
          </p:cNvPr>
          <p:cNvSpPr txBox="1"/>
          <p:nvPr/>
        </p:nvSpPr>
        <p:spPr>
          <a:xfrm>
            <a:off x="-16502" y="29028"/>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7200" dirty="0">
                <a:effectLst>
                  <a:glow rad="228600">
                    <a:schemeClr val="accent3">
                      <a:satMod val="175000"/>
                      <a:alpha val="40000"/>
                    </a:schemeClr>
                  </a:glow>
                </a:effectLst>
                <a:latin typeface="Cooper Black" panose="0208090404030B020404" pitchFamily="18" charset="0"/>
                <a:ea typeface="+mj-ea"/>
                <a:cs typeface="+mj-cs"/>
              </a:rPr>
              <a:t>God </a:t>
            </a:r>
          </a:p>
          <a:p>
            <a:pPr algn="ctr" defTabSz="914400">
              <a:lnSpc>
                <a:spcPct val="90000"/>
              </a:lnSpc>
              <a:spcBef>
                <a:spcPct val="0"/>
              </a:spcBef>
              <a:spcAft>
                <a:spcPts val="600"/>
              </a:spcAft>
            </a:pPr>
            <a:r>
              <a:rPr lang="en-US" sz="7200" dirty="0">
                <a:effectLst>
                  <a:glow rad="228600">
                    <a:schemeClr val="accent3">
                      <a:satMod val="175000"/>
                      <a:alpha val="40000"/>
                    </a:schemeClr>
                  </a:glow>
                </a:effectLst>
                <a:latin typeface="Cooper Black" panose="0208090404030B020404" pitchFamily="18" charset="0"/>
                <a:ea typeface="+mj-ea"/>
                <a:cs typeface="+mj-cs"/>
              </a:rPr>
              <a:t>Did </a:t>
            </a:r>
          </a:p>
          <a:p>
            <a:pPr algn="ctr" defTabSz="914400">
              <a:lnSpc>
                <a:spcPct val="90000"/>
              </a:lnSpc>
              <a:spcBef>
                <a:spcPct val="0"/>
              </a:spcBef>
              <a:spcAft>
                <a:spcPts val="600"/>
              </a:spcAft>
            </a:pPr>
            <a:r>
              <a:rPr lang="en-US" sz="7200" dirty="0">
                <a:effectLst>
                  <a:glow rad="228600">
                    <a:schemeClr val="accent3">
                      <a:satMod val="175000"/>
                      <a:alpha val="40000"/>
                    </a:schemeClr>
                  </a:glow>
                </a:effectLst>
                <a:latin typeface="Cooper Black" panose="0208090404030B020404" pitchFamily="18" charset="0"/>
                <a:ea typeface="+mj-ea"/>
                <a:cs typeface="+mj-cs"/>
              </a:rPr>
              <a:t>It!</a:t>
            </a:r>
          </a:p>
        </p:txBody>
      </p:sp>
      <p:sp>
        <p:nvSpPr>
          <p:cNvPr id="5" name="Rectangle 4">
            <a:extLst>
              <a:ext uri="{FF2B5EF4-FFF2-40B4-BE49-F238E27FC236}">
                <a16:creationId xmlns:a16="http://schemas.microsoft.com/office/drawing/2014/main" id="{E8F146CD-FAD8-4B2A-B80E-584BBCFF82A6}"/>
              </a:ext>
            </a:extLst>
          </p:cNvPr>
          <p:cNvSpPr/>
          <p:nvPr/>
        </p:nvSpPr>
        <p:spPr>
          <a:xfrm>
            <a:off x="0" y="6027308"/>
            <a:ext cx="8490857" cy="707886"/>
          </a:xfrm>
          <a:prstGeom prst="rect">
            <a:avLst/>
          </a:prstGeom>
          <a:solidFill>
            <a:schemeClr val="accent2"/>
          </a:solidFill>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The law was powerless to help us</a:t>
            </a:r>
            <a:endParaRPr lang="en-US" sz="4000" b="1" dirty="0">
              <a:latin typeface="Tempus Sans ITC" panose="04020404030D07020202" pitchFamily="82" charset="0"/>
            </a:endParaRPr>
          </a:p>
        </p:txBody>
      </p:sp>
      <p:pic>
        <p:nvPicPr>
          <p:cNvPr id="7" name="Picture 6" descr="A close up of a logo&#10;&#10;Description automatically generated">
            <a:extLst>
              <a:ext uri="{FF2B5EF4-FFF2-40B4-BE49-F238E27FC236}">
                <a16:creationId xmlns:a16="http://schemas.microsoft.com/office/drawing/2014/main" id="{56625364-1F9F-47D5-BA50-B9035E4018D2}"/>
              </a:ext>
            </a:extLst>
          </p:cNvPr>
          <p:cNvPicPr>
            <a:picLocks noChangeAspect="1"/>
          </p:cNvPicPr>
          <p:nvPr/>
        </p:nvPicPr>
        <p:blipFill rotWithShape="1">
          <a:blip r:embed="rId4">
            <a:extLst>
              <a:ext uri="{28A0092B-C50C-407E-A947-70E740481C1C}">
                <a14:useLocalDpi xmlns:a14="http://schemas.microsoft.com/office/drawing/2010/main" val="0"/>
              </a:ext>
            </a:extLst>
          </a:blip>
          <a:srcRect b="16038"/>
          <a:stretch/>
        </p:blipFill>
        <p:spPr>
          <a:xfrm>
            <a:off x="8490857" y="0"/>
            <a:ext cx="3701143" cy="6858000"/>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8" name="Rectangle 7">
            <a:extLst>
              <a:ext uri="{FF2B5EF4-FFF2-40B4-BE49-F238E27FC236}">
                <a16:creationId xmlns:a16="http://schemas.microsoft.com/office/drawing/2014/main" id="{5CE1A679-7C01-473C-BFDB-4080488874C6}"/>
              </a:ext>
            </a:extLst>
          </p:cNvPr>
          <p:cNvSpPr/>
          <p:nvPr/>
        </p:nvSpPr>
        <p:spPr>
          <a:xfrm>
            <a:off x="5329461" y="122806"/>
            <a:ext cx="3303219" cy="4826193"/>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The two things we wish so badly to get rid of:</a:t>
            </a:r>
          </a:p>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 </a:t>
            </a:r>
            <a:r>
              <a:rPr lang="en-US" sz="3200" b="1" i="1" dirty="0">
                <a:latin typeface="Ink Free" panose="03080402000500000000" pitchFamily="66" charset="0"/>
                <a:ea typeface="Calibri" panose="020F0502020204030204" pitchFamily="34" charset="0"/>
                <a:cs typeface="Times New Roman" panose="02020603050405020304" pitchFamily="18" charset="0"/>
              </a:rPr>
              <a:t>sin and death</a:t>
            </a:r>
          </a:p>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 we were powerless to do.</a:t>
            </a:r>
          </a:p>
          <a:p>
            <a:pPr marR="0" lvl="0" algn="ctr">
              <a:lnSpc>
                <a:spcPct val="107000"/>
              </a:lnSpc>
              <a:spcBef>
                <a:spcPts val="0"/>
              </a:spcBef>
              <a:spcAft>
                <a:spcPts val="0"/>
              </a:spcAft>
            </a:pPr>
            <a:endParaRPr lang="en-US" sz="3200" b="1" dirty="0">
              <a:latin typeface="Ink Free" panose="03080402000500000000" pitchFamily="66"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God did it. </a:t>
            </a:r>
          </a:p>
          <a:p>
            <a:pPr marR="0" lvl="0" algn="ctr">
              <a:lnSpc>
                <a:spcPct val="107000"/>
              </a:lnSpc>
              <a:spcBef>
                <a:spcPts val="0"/>
              </a:spcBef>
              <a:spcAft>
                <a:spcPts val="0"/>
              </a:spcAft>
            </a:pPr>
            <a:r>
              <a:rPr lang="en-US" sz="3200" b="1" dirty="0">
                <a:latin typeface="Ink Free" panose="03080402000500000000" pitchFamily="66" charset="0"/>
                <a:ea typeface="Calibri" panose="020F0502020204030204" pitchFamily="34" charset="0"/>
                <a:cs typeface="Times New Roman" panose="02020603050405020304" pitchFamily="18" charset="0"/>
              </a:rPr>
              <a:t>“God himself”</a:t>
            </a:r>
            <a:endParaRPr lang="en-US" sz="3200" b="1" dirty="0">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1011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sunset&#10;&#10;Description automatically generated">
            <a:extLst>
              <a:ext uri="{FF2B5EF4-FFF2-40B4-BE49-F238E27FC236}">
                <a16:creationId xmlns:a16="http://schemas.microsoft.com/office/drawing/2014/main" id="{A40C2D3A-A56C-481D-AF93-B0DFEF2FD20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3" name="TextBox 2">
            <a:extLst>
              <a:ext uri="{FF2B5EF4-FFF2-40B4-BE49-F238E27FC236}">
                <a16:creationId xmlns:a16="http://schemas.microsoft.com/office/drawing/2014/main" id="{5C8845C6-B311-4D84-AE8B-BB5DDC7F6F47}"/>
              </a:ext>
            </a:extLst>
          </p:cNvPr>
          <p:cNvSpPr txBox="1"/>
          <p:nvPr/>
        </p:nvSpPr>
        <p:spPr>
          <a:xfrm>
            <a:off x="0" y="449943"/>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fontScale="92500" lnSpcReduction="10000"/>
          </a:bodyPr>
          <a:lstStyle/>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How God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Did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It!</a:t>
            </a:r>
          </a:p>
        </p:txBody>
      </p:sp>
      <p:sp>
        <p:nvSpPr>
          <p:cNvPr id="4" name="Rectangle 3">
            <a:extLst>
              <a:ext uri="{FF2B5EF4-FFF2-40B4-BE49-F238E27FC236}">
                <a16:creationId xmlns:a16="http://schemas.microsoft.com/office/drawing/2014/main" id="{809F9875-4091-457D-8522-6BE6427F308B}"/>
              </a:ext>
            </a:extLst>
          </p:cNvPr>
          <p:cNvSpPr/>
          <p:nvPr/>
        </p:nvSpPr>
        <p:spPr>
          <a:xfrm>
            <a:off x="0" y="6027308"/>
            <a:ext cx="5372101" cy="707886"/>
          </a:xfrm>
          <a:prstGeom prst="rect">
            <a:avLst/>
          </a:prstGeom>
          <a:solidFill>
            <a:schemeClr val="accent2"/>
          </a:solid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Tempus Sans ITC" panose="04020404030D07020202" pitchFamily="82" charset="0"/>
                <a:ea typeface="Calibri" panose="020F0502020204030204" pitchFamily="34" charset="0"/>
              </a:rPr>
              <a:t>God sent: “My Sender”</a:t>
            </a:r>
            <a:endParaRPr lang="en-US" sz="4000" b="1" dirty="0">
              <a:latin typeface="Tempus Sans ITC" panose="04020404030D07020202" pitchFamily="82" charset="0"/>
            </a:endParaRPr>
          </a:p>
        </p:txBody>
      </p:sp>
      <p:sp>
        <p:nvSpPr>
          <p:cNvPr id="5" name="TextBox 4">
            <a:extLst>
              <a:ext uri="{FF2B5EF4-FFF2-40B4-BE49-F238E27FC236}">
                <a16:creationId xmlns:a16="http://schemas.microsoft.com/office/drawing/2014/main" id="{63A39E90-1779-467C-A4B5-1F0BFDAAF810}"/>
              </a:ext>
            </a:extLst>
          </p:cNvPr>
          <p:cNvSpPr txBox="1"/>
          <p:nvPr/>
        </p:nvSpPr>
        <p:spPr>
          <a:xfrm>
            <a:off x="5500911" y="179029"/>
            <a:ext cx="6589485" cy="2462213"/>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“My food,” said Jesus, “is to do the will of him </a:t>
            </a:r>
            <a:r>
              <a:rPr lang="en-US" sz="3900" b="1" dirty="0">
                <a:solidFill>
                  <a:srgbClr val="FFFF00"/>
                </a:solidFill>
                <a:effectLst>
                  <a:outerShdw blurRad="50800" dist="50800" dir="5400000" algn="ctr" rotWithShape="0">
                    <a:schemeClr val="bg1"/>
                  </a:outerShdw>
                </a:effectLst>
                <a:latin typeface="Ink Free" panose="03080402000500000000" pitchFamily="66" charset="0"/>
              </a:rPr>
              <a:t>who sent me </a:t>
            </a:r>
            <a:r>
              <a:rPr lang="en-US" sz="3900" b="1" dirty="0">
                <a:effectLst>
                  <a:outerShdw blurRad="50800" dist="50800" dir="5400000" algn="ctr" rotWithShape="0">
                    <a:schemeClr val="bg1"/>
                  </a:outerShdw>
                </a:effectLst>
                <a:latin typeface="Ink Free" panose="03080402000500000000" pitchFamily="66" charset="0"/>
              </a:rPr>
              <a:t>and to finish his work”</a:t>
            </a:r>
          </a:p>
          <a:p>
            <a:pPr algn="ctr">
              <a:spcAft>
                <a:spcPts val="600"/>
              </a:spcAft>
            </a:pPr>
            <a:r>
              <a:rPr lang="en-US" sz="3200" b="1" dirty="0">
                <a:effectLst>
                  <a:outerShdw blurRad="50800" dist="50800" dir="5400000" algn="ctr" rotWithShape="0">
                    <a:schemeClr val="bg1"/>
                  </a:outerShdw>
                </a:effectLst>
                <a:latin typeface="Ink Free" panose="03080402000500000000" pitchFamily="66" charset="0"/>
              </a:rPr>
              <a:t>John 4:34</a:t>
            </a:r>
          </a:p>
        </p:txBody>
      </p:sp>
      <p:sp>
        <p:nvSpPr>
          <p:cNvPr id="6" name="TextBox 5">
            <a:extLst>
              <a:ext uri="{FF2B5EF4-FFF2-40B4-BE49-F238E27FC236}">
                <a16:creationId xmlns:a16="http://schemas.microsoft.com/office/drawing/2014/main" id="{DAA8DCAE-E779-4BBC-AABF-194C499FC307}"/>
              </a:ext>
            </a:extLst>
          </p:cNvPr>
          <p:cNvSpPr txBox="1"/>
          <p:nvPr/>
        </p:nvSpPr>
        <p:spPr>
          <a:xfrm>
            <a:off x="5500912" y="3438095"/>
            <a:ext cx="6589485" cy="2462213"/>
          </a:xfrm>
          <a:prstGeom prst="rect">
            <a:avLst/>
          </a:prstGeom>
          <a:noFill/>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rtlCol="0">
            <a:spAutoFit/>
          </a:bodyPr>
          <a:lstStyle/>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He who does not honor the Son does not honor the Father, </a:t>
            </a:r>
            <a:r>
              <a:rPr lang="en-US" sz="3900" b="1" dirty="0">
                <a:solidFill>
                  <a:srgbClr val="FFFF00"/>
                </a:solidFill>
                <a:effectLst>
                  <a:outerShdw blurRad="50800" dist="50800" dir="5400000" algn="ctr" rotWithShape="0">
                    <a:schemeClr val="bg1"/>
                  </a:outerShdw>
                </a:effectLst>
                <a:latin typeface="Ink Free" panose="03080402000500000000" pitchFamily="66" charset="0"/>
              </a:rPr>
              <a:t>who sent him.</a:t>
            </a:r>
          </a:p>
          <a:p>
            <a:pPr algn="ctr">
              <a:spcAft>
                <a:spcPts val="600"/>
              </a:spcAft>
            </a:pPr>
            <a:r>
              <a:rPr lang="en-US" sz="3200" b="1" dirty="0">
                <a:effectLst>
                  <a:outerShdw blurRad="50800" dist="50800" dir="5400000" algn="ctr" rotWithShape="0">
                    <a:schemeClr val="bg1"/>
                  </a:outerShdw>
                </a:effectLst>
                <a:latin typeface="Ink Free" panose="03080402000500000000" pitchFamily="66" charset="0"/>
              </a:rPr>
              <a:t>John 5:23</a:t>
            </a:r>
          </a:p>
        </p:txBody>
      </p:sp>
    </p:spTree>
    <p:extLst>
      <p:ext uri="{BB962C8B-B14F-4D97-AF65-F5344CB8AC3E}">
        <p14:creationId xmlns:p14="http://schemas.microsoft.com/office/powerpoint/2010/main" val="2884934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sunset&#10;&#10;Description automatically generated">
            <a:extLst>
              <a:ext uri="{FF2B5EF4-FFF2-40B4-BE49-F238E27FC236}">
                <a16:creationId xmlns:a16="http://schemas.microsoft.com/office/drawing/2014/main" id="{914A96CC-FA6B-4B11-9184-E83ADB2438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5372101" cy="5624286"/>
          </a:xfrm>
          <a:prstGeom prst="rect">
            <a:avLst/>
          </a:prstGeom>
        </p:spPr>
      </p:pic>
      <p:sp>
        <p:nvSpPr>
          <p:cNvPr id="3" name="TextBox 2">
            <a:extLst>
              <a:ext uri="{FF2B5EF4-FFF2-40B4-BE49-F238E27FC236}">
                <a16:creationId xmlns:a16="http://schemas.microsoft.com/office/drawing/2014/main" id="{3255659A-1123-4A71-AB9D-9A598E2E3CD2}"/>
              </a:ext>
            </a:extLst>
          </p:cNvPr>
          <p:cNvSpPr txBox="1"/>
          <p:nvPr/>
        </p:nvSpPr>
        <p:spPr>
          <a:xfrm>
            <a:off x="0" y="449943"/>
            <a:ext cx="2862206" cy="3588509"/>
          </a:xfrm>
          <a:prstGeom prst="rect">
            <a:avLst/>
          </a:prstGeom>
          <a:effectLst>
            <a:outerShdw blurRad="50800" dist="50800" dir="5400000" algn="ctr" rotWithShape="0">
              <a:schemeClr val="bg1"/>
            </a:outerShdw>
          </a:effectLst>
        </p:spPr>
        <p:txBody>
          <a:bodyPr vert="horz" lIns="91440" tIns="45720" rIns="91440" bIns="45720" rtlCol="0" anchor="b">
            <a:normAutofit fontScale="92500" lnSpcReduction="10000"/>
          </a:bodyPr>
          <a:lstStyle/>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How God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Did </a:t>
            </a:r>
          </a:p>
          <a:p>
            <a:pPr algn="ctr" defTabSz="914400">
              <a:lnSpc>
                <a:spcPct val="90000"/>
              </a:lnSpc>
              <a:spcBef>
                <a:spcPct val="0"/>
              </a:spcBef>
              <a:spcAft>
                <a:spcPts val="600"/>
              </a:spcAft>
            </a:pPr>
            <a:r>
              <a:rPr lang="en-US" sz="7200" dirty="0">
                <a:effectLst>
                  <a:glow rad="228600">
                    <a:schemeClr val="accent5">
                      <a:satMod val="175000"/>
                      <a:alpha val="40000"/>
                    </a:schemeClr>
                  </a:glow>
                </a:effectLst>
                <a:latin typeface="Cooper Black" panose="0208090404030B020404" pitchFamily="18" charset="0"/>
                <a:ea typeface="+mj-ea"/>
                <a:cs typeface="+mj-cs"/>
              </a:rPr>
              <a:t>It!</a:t>
            </a:r>
          </a:p>
        </p:txBody>
      </p:sp>
      <p:sp>
        <p:nvSpPr>
          <p:cNvPr id="4" name="Rectangle 3">
            <a:extLst>
              <a:ext uri="{FF2B5EF4-FFF2-40B4-BE49-F238E27FC236}">
                <a16:creationId xmlns:a16="http://schemas.microsoft.com/office/drawing/2014/main" id="{D211D13C-32FD-456D-8922-7E044FAEC14B}"/>
              </a:ext>
            </a:extLst>
          </p:cNvPr>
          <p:cNvSpPr/>
          <p:nvPr/>
        </p:nvSpPr>
        <p:spPr>
          <a:xfrm>
            <a:off x="0" y="6027308"/>
            <a:ext cx="5372101" cy="707886"/>
          </a:xfrm>
          <a:prstGeom prst="rect">
            <a:avLst/>
          </a:prstGeom>
          <a:solidFill>
            <a:schemeClr val="accent2"/>
          </a:solidFill>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God sent: “My Sender”</a:t>
            </a:r>
            <a:endParaRPr lang="en-US" sz="4000" b="1" dirty="0">
              <a:latin typeface="Tempus Sans ITC" panose="04020404030D07020202" pitchFamily="82" charset="0"/>
            </a:endParaRPr>
          </a:p>
        </p:txBody>
      </p:sp>
      <p:sp>
        <p:nvSpPr>
          <p:cNvPr id="5" name="TextBox 4">
            <a:extLst>
              <a:ext uri="{FF2B5EF4-FFF2-40B4-BE49-F238E27FC236}">
                <a16:creationId xmlns:a16="http://schemas.microsoft.com/office/drawing/2014/main" id="{C6F29356-EC79-42B8-BE39-BF93B87F2B14}"/>
              </a:ext>
            </a:extLst>
          </p:cNvPr>
          <p:cNvSpPr txBox="1"/>
          <p:nvPr/>
        </p:nvSpPr>
        <p:spPr>
          <a:xfrm>
            <a:off x="5500911" y="1020858"/>
            <a:ext cx="6589485" cy="4262705"/>
          </a:xfrm>
          <a:prstGeom prst="rect">
            <a:avLst/>
          </a:prstGeom>
          <a:noFill/>
          <a:ln w="28575">
            <a:solidFill>
              <a:srgbClr val="00B0F0"/>
            </a:solidFill>
          </a:ln>
        </p:spPr>
        <p:txBody>
          <a:bodyPr wrap="square" rtlCol="0">
            <a:spAutoFit/>
          </a:bodyPr>
          <a:lstStyle/>
          <a:p>
            <a:pPr algn="ctr">
              <a:spcAft>
                <a:spcPts val="600"/>
              </a:spcAft>
            </a:pPr>
            <a:r>
              <a:rPr lang="en-US" sz="3900" b="1" dirty="0">
                <a:effectLst>
                  <a:outerShdw blurRad="50800" dist="50800" dir="5400000" algn="ctr" rotWithShape="0">
                    <a:schemeClr val="bg1"/>
                  </a:outerShdw>
                </a:effectLst>
                <a:latin typeface="Ink Free" panose="03080402000500000000" pitchFamily="66" charset="0"/>
              </a:rPr>
              <a:t>“I tell you the truth, whoever hears my word and believes him </a:t>
            </a:r>
            <a:r>
              <a:rPr lang="en-US" sz="3900" b="1" dirty="0">
                <a:solidFill>
                  <a:srgbClr val="FFFF00"/>
                </a:solidFill>
                <a:effectLst>
                  <a:outerShdw blurRad="50800" dist="50800" dir="5400000" algn="ctr" rotWithShape="0">
                    <a:schemeClr val="bg1"/>
                  </a:outerShdw>
                </a:effectLst>
                <a:latin typeface="Ink Free" panose="03080402000500000000" pitchFamily="66" charset="0"/>
              </a:rPr>
              <a:t>who sent me </a:t>
            </a:r>
            <a:r>
              <a:rPr lang="en-US" sz="3900" b="1" dirty="0">
                <a:effectLst>
                  <a:outerShdw blurRad="50800" dist="50800" dir="5400000" algn="ctr" rotWithShape="0">
                    <a:schemeClr val="bg1"/>
                  </a:outerShdw>
                </a:effectLst>
                <a:latin typeface="Ink Free" panose="03080402000500000000" pitchFamily="66" charset="0"/>
              </a:rPr>
              <a:t>has eternal life and will not be condemned, he has crossed over from death to life</a:t>
            </a:r>
          </a:p>
          <a:p>
            <a:pPr algn="ctr">
              <a:spcAft>
                <a:spcPts val="600"/>
              </a:spcAft>
            </a:pPr>
            <a:r>
              <a:rPr lang="en-US" sz="3200" b="1" dirty="0">
                <a:effectLst>
                  <a:outerShdw blurRad="50800" dist="50800" dir="5400000" algn="ctr" rotWithShape="0">
                    <a:schemeClr val="bg1"/>
                  </a:outerShdw>
                </a:effectLst>
                <a:latin typeface="Ink Free" panose="03080402000500000000" pitchFamily="66" charset="0"/>
              </a:rPr>
              <a:t>John 5:24</a:t>
            </a:r>
          </a:p>
        </p:txBody>
      </p:sp>
    </p:spTree>
    <p:extLst>
      <p:ext uri="{BB962C8B-B14F-4D97-AF65-F5344CB8AC3E}">
        <p14:creationId xmlns:p14="http://schemas.microsoft.com/office/powerpoint/2010/main" val="1049290894"/>
      </p:ext>
    </p:extLst>
  </p:cSld>
  <p:clrMapOvr>
    <a:masterClrMapping/>
  </p:clrMapOvr>
  <p:transition spd="slow">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868</Words>
  <Application>Microsoft Office PowerPoint</Application>
  <PresentationFormat>Widescreen</PresentationFormat>
  <Paragraphs>106</Paragraphs>
  <Slides>17</Slides>
  <Notes>17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Cooper Black</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avteam</cp:lastModifiedBy>
  <cp:revision>19</cp:revision>
  <cp:lastPrinted>2020-09-13T10:40:02Z</cp:lastPrinted>
  <dcterms:created xsi:type="dcterms:W3CDTF">2020-09-12T16:18:13Z</dcterms:created>
  <dcterms:modified xsi:type="dcterms:W3CDTF">2020-09-13T14:51:31Z</dcterms:modified>
</cp:coreProperties>
</file>