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7"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F08"/>
    <a:srgbClr val="33150C"/>
    <a:srgbClr val="130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DF1F5-6B6E-480B-802E-EA1A16B5DD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C4B977-EE25-47C2-BDAA-553BD25E6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955BEA-98EE-40F9-A420-518A67810A5F}" type="datetimeFigureOut">
              <a:rPr lang="en-US" smtClean="0"/>
              <a:t>9/6/2020</a:t>
            </a:fld>
            <a:endParaRPr lang="en-US"/>
          </a:p>
        </p:txBody>
      </p:sp>
      <p:sp>
        <p:nvSpPr>
          <p:cNvPr id="4" name="Footer Placeholder 3">
            <a:extLst>
              <a:ext uri="{FF2B5EF4-FFF2-40B4-BE49-F238E27FC236}">
                <a16:creationId xmlns:a16="http://schemas.microsoft.com/office/drawing/2014/main" id="{EFF60BB4-D152-4C6F-909B-E9F6FCA8FF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A9E280DC-B316-46FB-9FB9-18569DE55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36B4D-E9BB-41F8-A5CE-BE52B58A61EA}" type="slidenum">
              <a:rPr lang="en-US" smtClean="0"/>
              <a:t>‹#›</a:t>
            </a:fld>
            <a:endParaRPr lang="en-US"/>
          </a:p>
        </p:txBody>
      </p:sp>
      <p:sp>
        <p:nvSpPr>
          <p:cNvPr id="6" name="TextBox 5" descr="Box1">
            <a:extLst>
              <a:ext uri="{FF2B5EF4-FFF2-40B4-BE49-F238E27FC236}">
                <a16:creationId xmlns:a16="http://schemas.microsoft.com/office/drawing/2014/main" id="{7AB0A7BB-C70B-495A-83E0-612857534561}"/>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5B314404-60BB-4A31-81B9-0DA45E3107A0}"/>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CC1F803D-1910-4A9D-8454-27B756D8440F}"/>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5D981C1-5C88-4017-8994-7A87E0919DF3}"/>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89FEC47A-7586-4EC1-9C69-4DA6AD339F48}"/>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40D6EFF3-E8EB-4C54-BB45-39F448924369}"/>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726F28F9-C1B8-4537-AC1B-9669EF01DD8A}"/>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1243287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9BB27-3794-4E3E-9A7E-45567DBD7EBC}" type="datetimeFigureOut">
              <a:rPr lang="en-US" smtClean="0"/>
              <a:t>9/6/2020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FFED3-A08E-4302-9E30-59F0EA3C2023}" type="slidenum">
              <a:rPr lang="en-US" smtClean="0"/>
              <a:t>‹#›</a:t>
            </a:fld>
            <a:endParaRPr lang="en-US"/>
          </a:p>
        </p:txBody>
      </p:sp>
    </p:spTree>
    <p:extLst>
      <p:ext uri="{BB962C8B-B14F-4D97-AF65-F5344CB8AC3E}">
        <p14:creationId xmlns:p14="http://schemas.microsoft.com/office/powerpoint/2010/main" val="6915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1</a:t>
            </a:fld>
            <a:endParaRPr lang="en-US"/>
          </a:p>
        </p:txBody>
      </p:sp>
    </p:spTree>
    <p:extLst>
      <p:ext uri="{BB962C8B-B14F-4D97-AF65-F5344CB8AC3E}">
        <p14:creationId xmlns:p14="http://schemas.microsoft.com/office/powerpoint/2010/main" val="204739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2</a:t>
            </a:fld>
            <a:endParaRPr lang="en-US"/>
          </a:p>
        </p:txBody>
      </p:sp>
    </p:spTree>
    <p:extLst>
      <p:ext uri="{BB962C8B-B14F-4D97-AF65-F5344CB8AC3E}">
        <p14:creationId xmlns:p14="http://schemas.microsoft.com/office/powerpoint/2010/main" val="215951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3</a:t>
            </a:fld>
            <a:endParaRPr lang="en-US"/>
          </a:p>
        </p:txBody>
      </p:sp>
    </p:spTree>
    <p:extLst>
      <p:ext uri="{BB962C8B-B14F-4D97-AF65-F5344CB8AC3E}">
        <p14:creationId xmlns:p14="http://schemas.microsoft.com/office/powerpoint/2010/main" val="21732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4</a:t>
            </a:fld>
            <a:endParaRPr lang="en-US"/>
          </a:p>
        </p:txBody>
      </p:sp>
    </p:spTree>
    <p:extLst>
      <p:ext uri="{BB962C8B-B14F-4D97-AF65-F5344CB8AC3E}">
        <p14:creationId xmlns:p14="http://schemas.microsoft.com/office/powerpoint/2010/main" val="713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5</a:t>
            </a:fld>
            <a:endParaRPr lang="en-US"/>
          </a:p>
        </p:txBody>
      </p:sp>
    </p:spTree>
    <p:extLst>
      <p:ext uri="{BB962C8B-B14F-4D97-AF65-F5344CB8AC3E}">
        <p14:creationId xmlns:p14="http://schemas.microsoft.com/office/powerpoint/2010/main" val="197708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6</a:t>
            </a:fld>
            <a:endParaRPr lang="en-US"/>
          </a:p>
        </p:txBody>
      </p:sp>
    </p:spTree>
    <p:extLst>
      <p:ext uri="{BB962C8B-B14F-4D97-AF65-F5344CB8AC3E}">
        <p14:creationId xmlns:p14="http://schemas.microsoft.com/office/powerpoint/2010/main" val="142114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7</a:t>
            </a:fld>
            <a:endParaRPr lang="en-US"/>
          </a:p>
        </p:txBody>
      </p:sp>
    </p:spTree>
    <p:extLst>
      <p:ext uri="{BB962C8B-B14F-4D97-AF65-F5344CB8AC3E}">
        <p14:creationId xmlns:p14="http://schemas.microsoft.com/office/powerpoint/2010/main" val="379802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8</a:t>
            </a:fld>
            <a:endParaRPr lang="en-US"/>
          </a:p>
        </p:txBody>
      </p:sp>
    </p:spTree>
    <p:extLst>
      <p:ext uri="{BB962C8B-B14F-4D97-AF65-F5344CB8AC3E}">
        <p14:creationId xmlns:p14="http://schemas.microsoft.com/office/powerpoint/2010/main" val="37039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1FFED3-A08E-4302-9E30-59F0EA3C2023}" type="slidenum">
              <a:rPr lang="en-US" smtClean="0"/>
              <a:t>9</a:t>
            </a:fld>
            <a:endParaRPr lang="en-US"/>
          </a:p>
        </p:txBody>
      </p:sp>
    </p:spTree>
    <p:extLst>
      <p:ext uri="{BB962C8B-B14F-4D97-AF65-F5344CB8AC3E}">
        <p14:creationId xmlns:p14="http://schemas.microsoft.com/office/powerpoint/2010/main" val="306665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39958-0ADE-4CF0-A182-B89C464D04F9}"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56623647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9958-0ADE-4CF0-A182-B89C464D04F9}"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16120092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9958-0ADE-4CF0-A182-B89C464D04F9}"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27836255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9958-0ADE-4CF0-A182-B89C464D04F9}"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317871811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39958-0ADE-4CF0-A182-B89C464D04F9}"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18149539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39958-0ADE-4CF0-A182-B89C464D04F9}"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274573104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39958-0ADE-4CF0-A182-B89C464D04F9}"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132676206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39958-0ADE-4CF0-A182-B89C464D04F9}"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287484474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39958-0ADE-4CF0-A182-B89C464D04F9}"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104428968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39958-0ADE-4CF0-A182-B89C464D04F9}"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409335360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39958-0ADE-4CF0-A182-B89C464D04F9}"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4028A-E40D-422B-9A26-0F0BA524E367}" type="slidenum">
              <a:rPr lang="en-US" smtClean="0"/>
              <a:t>‹#›</a:t>
            </a:fld>
            <a:endParaRPr lang="en-US"/>
          </a:p>
        </p:txBody>
      </p:sp>
    </p:spTree>
    <p:extLst>
      <p:ext uri="{BB962C8B-B14F-4D97-AF65-F5344CB8AC3E}">
        <p14:creationId xmlns:p14="http://schemas.microsoft.com/office/powerpoint/2010/main" val="11905372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39958-0ADE-4CF0-A182-B89C464D04F9}" type="datetimeFigureOut">
              <a:rPr lang="en-US" smtClean="0"/>
              <a:t>9/6/2020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028A-E40D-422B-9A26-0F0BA524E367}" type="slidenum">
              <a:rPr lang="en-US" smtClean="0"/>
              <a:t>‹#›</a:t>
            </a:fld>
            <a:endParaRPr lang="en-US"/>
          </a:p>
        </p:txBody>
      </p:sp>
    </p:spTree>
    <p:extLst>
      <p:ext uri="{BB962C8B-B14F-4D97-AF65-F5344CB8AC3E}">
        <p14:creationId xmlns:p14="http://schemas.microsoft.com/office/powerpoint/2010/main" val="16305729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indoor, person, sitting&#10;&#10;Description automatically generated">
            <a:extLst>
              <a:ext uri="{FF2B5EF4-FFF2-40B4-BE49-F238E27FC236}">
                <a16:creationId xmlns:a16="http://schemas.microsoft.com/office/drawing/2014/main" id="{26B37864-B646-48DA-AE05-6641F12A70B7}"/>
              </a:ext>
            </a:extLst>
          </p:cNvPr>
          <p:cNvPicPr>
            <a:picLocks noChangeAspect="1"/>
          </p:cNvPicPr>
          <p:nvPr/>
        </p:nvPicPr>
        <p:blipFill rotWithShape="1">
          <a:blip r:embed="rId3">
            <a:extLst>
              <a:ext uri="{28A0092B-C50C-407E-A947-70E740481C1C}">
                <a14:useLocalDpi xmlns:a14="http://schemas.microsoft.com/office/drawing/2010/main" val="0"/>
              </a:ext>
            </a:extLst>
          </a:blip>
          <a:srcRect t="1310" r="-3" b="-3"/>
          <a:stretch/>
        </p:blipFill>
        <p:spPr>
          <a:xfrm>
            <a:off x="5388576" y="0"/>
            <a:ext cx="5570156" cy="4724223"/>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2" name="Picture 1" descr="A picture containing old, sheep, field, room&#10;&#10;Description automatically generated">
            <a:extLst>
              <a:ext uri="{FF2B5EF4-FFF2-40B4-BE49-F238E27FC236}">
                <a16:creationId xmlns:a16="http://schemas.microsoft.com/office/drawing/2014/main" id="{3CE40F1D-8A86-4F5B-AE35-8985F08E380C}"/>
              </a:ext>
            </a:extLst>
          </p:cNvPr>
          <p:cNvPicPr>
            <a:picLocks noChangeAspect="1"/>
          </p:cNvPicPr>
          <p:nvPr/>
        </p:nvPicPr>
        <p:blipFill rotWithShape="1">
          <a:blip r:embed="rId4">
            <a:extLst>
              <a:ext uri="{28A0092B-C50C-407E-A947-70E740481C1C}">
                <a14:useLocalDpi xmlns:a14="http://schemas.microsoft.com/office/drawing/2010/main" val="0"/>
              </a:ext>
            </a:extLst>
          </a:blip>
          <a:srcRect l="3164" r="3625" b="2"/>
          <a:stretch/>
        </p:blipFill>
        <p:spPr>
          <a:xfrm>
            <a:off x="-2191" y="10"/>
            <a:ext cx="6974491" cy="6857990"/>
          </a:xfrm>
          <a:custGeom>
            <a:avLst/>
            <a:gdLst/>
            <a:ahLst/>
            <a:cxnLst/>
            <a:rect l="l" t="t" r="r" b="b"/>
            <a:pathLst>
              <a:path w="7678763"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5" name="TextBox 4">
            <a:extLst>
              <a:ext uri="{FF2B5EF4-FFF2-40B4-BE49-F238E27FC236}">
                <a16:creationId xmlns:a16="http://schemas.microsoft.com/office/drawing/2014/main" id="{1F2051DD-A9FD-4E2F-805D-158C18591D3E}"/>
              </a:ext>
            </a:extLst>
          </p:cNvPr>
          <p:cNvSpPr txBox="1"/>
          <p:nvPr/>
        </p:nvSpPr>
        <p:spPr>
          <a:xfrm>
            <a:off x="6619727" y="4261879"/>
            <a:ext cx="4515147" cy="1529232"/>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6000" kern="1200" dirty="0">
                <a:solidFill>
                  <a:schemeClr val="tx1"/>
                </a:solidFill>
                <a:effectLst>
                  <a:glow rad="139700">
                    <a:srgbClr val="002060">
                      <a:alpha val="40000"/>
                    </a:srgbClr>
                  </a:glow>
                </a:effectLst>
                <a:latin typeface="Rage Italic" panose="03070502040507070304" pitchFamily="66" charset="0"/>
                <a:ea typeface="+mj-ea"/>
                <a:cs typeface="+mj-cs"/>
              </a:rPr>
              <a:t>Romans 8:1,2</a:t>
            </a:r>
          </a:p>
        </p:txBody>
      </p:sp>
      <p:sp>
        <p:nvSpPr>
          <p:cNvPr id="8" name="TextBox 7">
            <a:extLst>
              <a:ext uri="{FF2B5EF4-FFF2-40B4-BE49-F238E27FC236}">
                <a16:creationId xmlns:a16="http://schemas.microsoft.com/office/drawing/2014/main" id="{554DA0C8-9A36-45C8-BC37-EF9B998D884A}"/>
              </a:ext>
            </a:extLst>
          </p:cNvPr>
          <p:cNvSpPr txBox="1"/>
          <p:nvPr/>
        </p:nvSpPr>
        <p:spPr>
          <a:xfrm>
            <a:off x="9172135" y="2596121"/>
            <a:ext cx="1533379" cy="344027"/>
          </a:xfrm>
          <a:prstGeom prst="rect">
            <a:avLst/>
          </a:prstGeom>
          <a:solidFill>
            <a:srgbClr val="280F08"/>
          </a:solidFill>
        </p:spPr>
        <p:txBody>
          <a:bodyPr wrap="square" rtlCol="0">
            <a:spAutoFit/>
          </a:bodyPr>
          <a:lstStyle/>
          <a:p>
            <a:endParaRPr lang="en-US" dirty="0"/>
          </a:p>
        </p:txBody>
      </p:sp>
    </p:spTree>
    <p:extLst>
      <p:ext uri="{BB962C8B-B14F-4D97-AF65-F5344CB8AC3E}">
        <p14:creationId xmlns:p14="http://schemas.microsoft.com/office/powerpoint/2010/main" val="8154069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78768B-79DA-444A-B517-4602457746C6}"/>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12192000" cy="6772422"/>
          </a:xfrm>
          <a:prstGeom prst="rect">
            <a:avLst/>
          </a:prstGeom>
        </p:spPr>
      </p:pic>
      <p:sp>
        <p:nvSpPr>
          <p:cNvPr id="4" name="TextBox 3">
            <a:extLst>
              <a:ext uri="{FF2B5EF4-FFF2-40B4-BE49-F238E27FC236}">
                <a16:creationId xmlns:a16="http://schemas.microsoft.com/office/drawing/2014/main" id="{40E85C34-718C-49F0-8E27-8BE86161531E}"/>
              </a:ext>
            </a:extLst>
          </p:cNvPr>
          <p:cNvSpPr txBox="1"/>
          <p:nvPr/>
        </p:nvSpPr>
        <p:spPr>
          <a:xfrm>
            <a:off x="159657" y="1228397"/>
            <a:ext cx="6095999" cy="4401205"/>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effectLst>
                  <a:glow rad="139700">
                    <a:schemeClr val="accent6">
                      <a:satMod val="175000"/>
                      <a:alpha val="40000"/>
                    </a:schemeClr>
                  </a:glow>
                  <a:outerShdw blurRad="50800" dist="50800" dir="5400000" algn="ctr" rotWithShape="0">
                    <a:schemeClr val="bg1"/>
                  </a:outerShdw>
                </a:effectLst>
                <a:latin typeface="Ink Free" panose="03080402000500000000" pitchFamily="66" charset="0"/>
              </a:rPr>
              <a:t>Therefore, there is now no condemnation for those who are in Christ Jesus, because through Christ Jesus the law of the Spirit of life set me free from the law of sin and death</a:t>
            </a:r>
          </a:p>
        </p:txBody>
      </p:sp>
      <p:sp>
        <p:nvSpPr>
          <p:cNvPr id="7" name="TextBox 6">
            <a:extLst>
              <a:ext uri="{FF2B5EF4-FFF2-40B4-BE49-F238E27FC236}">
                <a16:creationId xmlns:a16="http://schemas.microsoft.com/office/drawing/2014/main" id="{10C9EC7E-183F-4EBD-9CE4-F712F32128B1}"/>
              </a:ext>
            </a:extLst>
          </p:cNvPr>
          <p:cNvSpPr txBox="1"/>
          <p:nvPr/>
        </p:nvSpPr>
        <p:spPr>
          <a:xfrm>
            <a:off x="8384345" y="4700771"/>
            <a:ext cx="3727828" cy="707886"/>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effectLst>
                  <a:glow rad="139700">
                    <a:schemeClr val="accent6">
                      <a:satMod val="175000"/>
                      <a:alpha val="40000"/>
                    </a:schemeClr>
                  </a:glow>
                  <a:outerShdw blurRad="50800" dist="50800" dir="5400000" algn="ctr" rotWithShape="0">
                    <a:schemeClr val="bg1"/>
                  </a:outerShdw>
                </a:effectLst>
                <a:latin typeface="Ink Free" panose="03080402000500000000" pitchFamily="66" charset="0"/>
              </a:rPr>
              <a:t>Romans 8:1,2</a:t>
            </a:r>
          </a:p>
        </p:txBody>
      </p:sp>
    </p:spTree>
    <p:extLst>
      <p:ext uri="{BB962C8B-B14F-4D97-AF65-F5344CB8AC3E}">
        <p14:creationId xmlns:p14="http://schemas.microsoft.com/office/powerpoint/2010/main" val="8686055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95B9869-0830-43AE-B4E6-9887352FB8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99876" y="3692546"/>
            <a:ext cx="3572910" cy="3090707"/>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3" name="Picture 12">
            <a:extLst>
              <a:ext uri="{FF2B5EF4-FFF2-40B4-BE49-F238E27FC236}">
                <a16:creationId xmlns:a16="http://schemas.microsoft.com/office/drawing/2014/main" id="{0101AFAD-58CE-41CD-896B-444AA282B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3" y="3593291"/>
            <a:ext cx="4335349" cy="3247327"/>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8" name="Picture 7">
            <a:extLst>
              <a:ext uri="{FF2B5EF4-FFF2-40B4-BE49-F238E27FC236}">
                <a16:creationId xmlns:a16="http://schemas.microsoft.com/office/drawing/2014/main" id="{3294FD6B-5956-44A5-BB84-67260EC7C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377"/>
            <a:ext cx="9048750" cy="1895475"/>
          </a:xfrm>
          <a:prstGeom prst="rect">
            <a:avLst/>
          </a:prstGeom>
          <a:ln>
            <a:noFill/>
          </a:ln>
          <a:effectLst>
            <a:softEdge rad="112500"/>
          </a:effectLst>
        </p:spPr>
      </p:pic>
      <p:sp>
        <p:nvSpPr>
          <p:cNvPr id="2" name="Rectangle 1">
            <a:extLst>
              <a:ext uri="{FF2B5EF4-FFF2-40B4-BE49-F238E27FC236}">
                <a16:creationId xmlns:a16="http://schemas.microsoft.com/office/drawing/2014/main" id="{38FADE95-D2C7-4FE8-8CEB-0E7F763A5D31}"/>
              </a:ext>
            </a:extLst>
          </p:cNvPr>
          <p:cNvSpPr/>
          <p:nvPr/>
        </p:nvSpPr>
        <p:spPr>
          <a:xfrm>
            <a:off x="10254" y="473461"/>
            <a:ext cx="5147563"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101600">
                    <a:schemeClr val="tx2">
                      <a:lumMod val="75000"/>
                      <a:alpha val="60000"/>
                    </a:schemeClr>
                  </a:glow>
                </a:effectLst>
                <a:latin typeface="Tempus Sans ITC" panose="04020404030D07020202" pitchFamily="82" charset="0"/>
                <a:ea typeface="Calibri" panose="020F0502020204030204" pitchFamily="34" charset="0"/>
              </a:rPr>
              <a:t>The answer is a person, not one’s ability</a:t>
            </a:r>
            <a:endParaRPr lang="en-US" sz="4000" b="1" dirty="0">
              <a:effectLst>
                <a:glow rad="101600">
                  <a:schemeClr val="tx2">
                    <a:lumMod val="75000"/>
                    <a:alpha val="60000"/>
                  </a:schemeClr>
                </a:glow>
              </a:effectLst>
              <a:latin typeface="Tempus Sans ITC" panose="04020404030D07020202" pitchFamily="82" charset="0"/>
            </a:endParaRPr>
          </a:p>
        </p:txBody>
      </p:sp>
      <p:sp>
        <p:nvSpPr>
          <p:cNvPr id="3" name="Rectangle 2">
            <a:extLst>
              <a:ext uri="{FF2B5EF4-FFF2-40B4-BE49-F238E27FC236}">
                <a16:creationId xmlns:a16="http://schemas.microsoft.com/office/drawing/2014/main" id="{AA5704C2-620B-4172-967A-81EC1C4AD39B}"/>
              </a:ext>
            </a:extLst>
          </p:cNvPr>
          <p:cNvSpPr/>
          <p:nvPr/>
        </p:nvSpPr>
        <p:spPr>
          <a:xfrm>
            <a:off x="10254" y="2054477"/>
            <a:ext cx="12181746" cy="68512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latin typeface="Papyrus" panose="03070502060502030205" pitchFamily="66" charset="0"/>
                <a:ea typeface="Calibri" panose="020F0502020204030204" pitchFamily="34" charset="0"/>
                <a:cs typeface="Times New Roman" panose="02020603050405020304" pitchFamily="18" charset="0"/>
              </a:rPr>
              <a:t>“</a:t>
            </a:r>
            <a:r>
              <a:rPr lang="en-US" sz="3600" b="1" i="1" dirty="0">
                <a:solidFill>
                  <a:srgbClr val="FFFF00"/>
                </a:solidFill>
                <a:latin typeface="Papyrus" panose="03070502060502030205" pitchFamily="66" charset="0"/>
                <a:ea typeface="Calibri" panose="020F0502020204030204" pitchFamily="34" charset="0"/>
                <a:cs typeface="Times New Roman" panose="02020603050405020304" pitchFamily="18" charset="0"/>
              </a:rPr>
              <a:t>Who</a:t>
            </a:r>
            <a:r>
              <a:rPr lang="en-US" sz="3600" b="1" dirty="0">
                <a:latin typeface="Papyrus" panose="03070502060502030205" pitchFamily="66" charset="0"/>
                <a:ea typeface="Calibri" panose="020F0502020204030204" pitchFamily="34" charset="0"/>
                <a:cs typeface="Times New Roman" panose="02020603050405020304" pitchFamily="18" charset="0"/>
              </a:rPr>
              <a:t> shall deliver me?” not “What do I need to do”. </a:t>
            </a:r>
            <a:endParaRPr lang="en-US" sz="3600" b="1" dirty="0">
              <a:effectLst/>
              <a:latin typeface="Papyrus" panose="03070502060502030205" pitchFamily="66"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6D8EE59-7616-4640-9913-CC28BF7BE65C}"/>
              </a:ext>
            </a:extLst>
          </p:cNvPr>
          <p:cNvSpPr/>
          <p:nvPr/>
        </p:nvSpPr>
        <p:spPr>
          <a:xfrm>
            <a:off x="4524375" y="2823850"/>
            <a:ext cx="3098925" cy="76944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none">
            <a:spAutoFit/>
          </a:bodyPr>
          <a:lstStyle/>
          <a:p>
            <a:pPr algn="ctr"/>
            <a:r>
              <a:rPr lang="en-US" sz="4400" b="1" dirty="0">
                <a:solidFill>
                  <a:srgbClr val="FFFF00"/>
                </a:solidFill>
                <a:latin typeface="Ink Free" panose="03080402000500000000" pitchFamily="66" charset="0"/>
                <a:ea typeface="Calibri" panose="020F0502020204030204" pitchFamily="34" charset="0"/>
              </a:rPr>
              <a:t>“In Christ” </a:t>
            </a:r>
            <a:endParaRPr lang="en-US" sz="4400" b="1" dirty="0">
              <a:solidFill>
                <a:srgbClr val="FFFF00"/>
              </a:solidFill>
              <a:latin typeface="Ink Free" panose="03080402000500000000" pitchFamily="66" charset="0"/>
            </a:endParaRPr>
          </a:p>
        </p:txBody>
      </p:sp>
      <p:sp>
        <p:nvSpPr>
          <p:cNvPr id="5" name="Rectangle 4">
            <a:extLst>
              <a:ext uri="{FF2B5EF4-FFF2-40B4-BE49-F238E27FC236}">
                <a16:creationId xmlns:a16="http://schemas.microsoft.com/office/drawing/2014/main" id="{0824BD18-04E1-42E8-B76B-90068A28DA95}"/>
              </a:ext>
            </a:extLst>
          </p:cNvPr>
          <p:cNvSpPr/>
          <p:nvPr/>
        </p:nvSpPr>
        <p:spPr>
          <a:xfrm>
            <a:off x="41733" y="6163509"/>
            <a:ext cx="4335350" cy="64633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solidFill>
                  <a:schemeClr val="bg1"/>
                </a:solidFill>
                <a:latin typeface="Tempus Sans ITC" panose="04020404030D07020202" pitchFamily="82" charset="0"/>
                <a:ea typeface="Calibri" panose="020F0502020204030204" pitchFamily="34" charset="0"/>
              </a:rPr>
              <a:t>vine and branches </a:t>
            </a:r>
            <a:endParaRPr lang="en-US" sz="3600" b="1" dirty="0">
              <a:solidFill>
                <a:schemeClr val="bg1"/>
              </a:solidFill>
              <a:latin typeface="Tempus Sans ITC" panose="04020404030D07020202" pitchFamily="82" charset="0"/>
            </a:endParaRPr>
          </a:p>
        </p:txBody>
      </p:sp>
      <p:pic>
        <p:nvPicPr>
          <p:cNvPr id="9" name="Picture 8">
            <a:extLst>
              <a:ext uri="{FF2B5EF4-FFF2-40B4-BE49-F238E27FC236}">
                <a16:creationId xmlns:a16="http://schemas.microsoft.com/office/drawing/2014/main" id="{B6EE4B5B-77DE-41C9-AB79-AE98D8A53E7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8693833" y="17377"/>
            <a:ext cx="3748390" cy="1895475"/>
          </a:xfrm>
          <a:prstGeom prst="rect">
            <a:avLst/>
          </a:prstGeom>
          <a:ln>
            <a:noFill/>
          </a:ln>
          <a:effectLst>
            <a:softEdge rad="112500"/>
          </a:effectLst>
        </p:spPr>
      </p:pic>
      <p:cxnSp>
        <p:nvCxnSpPr>
          <p:cNvPr id="11" name="Straight Connector 10">
            <a:extLst>
              <a:ext uri="{FF2B5EF4-FFF2-40B4-BE49-F238E27FC236}">
                <a16:creationId xmlns:a16="http://schemas.microsoft.com/office/drawing/2014/main" id="{5B448CAF-A2B9-477F-80D7-FE731E63EFFA}"/>
              </a:ext>
            </a:extLst>
          </p:cNvPr>
          <p:cNvCxnSpPr/>
          <p:nvPr/>
        </p:nvCxnSpPr>
        <p:spPr>
          <a:xfrm>
            <a:off x="4623215" y="2739601"/>
            <a:ext cx="294557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2A6766F-381E-4CA9-B26D-CCC1F889A4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747" y="3643442"/>
            <a:ext cx="1527106" cy="3214558"/>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7" name="Picture 16">
            <a:extLst>
              <a:ext uri="{FF2B5EF4-FFF2-40B4-BE49-F238E27FC236}">
                <a16:creationId xmlns:a16="http://schemas.microsoft.com/office/drawing/2014/main" id="{F43B552D-6B88-400D-A083-B57CC737415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994978" y="3694706"/>
            <a:ext cx="2186768" cy="3225936"/>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20" name="Rectangle 19">
            <a:extLst>
              <a:ext uri="{FF2B5EF4-FFF2-40B4-BE49-F238E27FC236}">
                <a16:creationId xmlns:a16="http://schemas.microsoft.com/office/drawing/2014/main" id="{D48D5C7A-7180-44BF-A983-5D8C6DCACFB8}"/>
              </a:ext>
            </a:extLst>
          </p:cNvPr>
          <p:cNvSpPr/>
          <p:nvPr/>
        </p:nvSpPr>
        <p:spPr>
          <a:xfrm>
            <a:off x="4735938" y="6132732"/>
            <a:ext cx="1282723" cy="70788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40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rPr>
              <a:t>body</a:t>
            </a:r>
            <a:endParaRPr lang="en-US" sz="40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ndParaRPr>
          </a:p>
        </p:txBody>
      </p:sp>
      <p:sp>
        <p:nvSpPr>
          <p:cNvPr id="21" name="Rectangle 20">
            <a:extLst>
              <a:ext uri="{FF2B5EF4-FFF2-40B4-BE49-F238E27FC236}">
                <a16:creationId xmlns:a16="http://schemas.microsoft.com/office/drawing/2014/main" id="{1CB555E1-F73D-42FA-B53E-2D8EBB0AFDA6}"/>
              </a:ext>
            </a:extLst>
          </p:cNvPr>
          <p:cNvSpPr/>
          <p:nvPr/>
        </p:nvSpPr>
        <p:spPr>
          <a:xfrm>
            <a:off x="10031809" y="6163509"/>
            <a:ext cx="2149936" cy="646331"/>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effectLst>
                  <a:glow rad="228600">
                    <a:schemeClr val="accent5">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rPr>
              <a:t>Marriage</a:t>
            </a:r>
            <a:endParaRPr lang="en-US" sz="3600" b="1" dirty="0">
              <a:effectLst>
                <a:glow rad="228600">
                  <a:schemeClr val="accent5">
                    <a:satMod val="175000"/>
                    <a:alpha val="40000"/>
                  </a:schemeClr>
                </a:glow>
                <a:outerShdw blurRad="50800" dist="50800" dir="5400000" algn="ctr" rotWithShape="0">
                  <a:schemeClr val="bg1"/>
                </a:outerShdw>
              </a:effectLst>
              <a:latin typeface="Tempus Sans ITC" panose="04020404030D07020202" pitchFamily="82" charset="0"/>
            </a:endParaRPr>
          </a:p>
        </p:txBody>
      </p:sp>
      <p:sp>
        <p:nvSpPr>
          <p:cNvPr id="22" name="Rectangle 21">
            <a:extLst>
              <a:ext uri="{FF2B5EF4-FFF2-40B4-BE49-F238E27FC236}">
                <a16:creationId xmlns:a16="http://schemas.microsoft.com/office/drawing/2014/main" id="{9F97A35E-96C6-4204-BECD-00A1E22126BC}"/>
              </a:ext>
            </a:extLst>
          </p:cNvPr>
          <p:cNvSpPr/>
          <p:nvPr/>
        </p:nvSpPr>
        <p:spPr>
          <a:xfrm>
            <a:off x="6445365" y="6132732"/>
            <a:ext cx="3427421" cy="64633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solidFill>
                  <a:schemeClr val="bg1"/>
                </a:solidFill>
                <a:latin typeface="Tempus Sans ITC" panose="04020404030D07020202" pitchFamily="82" charset="0"/>
                <a:ea typeface="Calibri" panose="020F0502020204030204" pitchFamily="34" charset="0"/>
              </a:rPr>
              <a:t>Temple</a:t>
            </a:r>
            <a:endParaRPr lang="en-US" sz="3600" b="1" dirty="0">
              <a:solidFill>
                <a:schemeClr val="bg1"/>
              </a:solidFill>
              <a:latin typeface="Tempus Sans ITC" panose="04020404030D07020202" pitchFamily="82" charset="0"/>
            </a:endParaRPr>
          </a:p>
        </p:txBody>
      </p:sp>
    </p:spTree>
    <p:extLst>
      <p:ext uri="{BB962C8B-B14F-4D97-AF65-F5344CB8AC3E}">
        <p14:creationId xmlns:p14="http://schemas.microsoft.com/office/powerpoint/2010/main" val="3277674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icycle, orange&#10;&#10;Description automatically generated">
            <a:extLst>
              <a:ext uri="{FF2B5EF4-FFF2-40B4-BE49-F238E27FC236}">
                <a16:creationId xmlns:a16="http://schemas.microsoft.com/office/drawing/2014/main" id="{26E7EC11-3F8C-45F6-994D-465F7957C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2" y="161924"/>
            <a:ext cx="12084148" cy="6696075"/>
          </a:xfrm>
          <a:prstGeom prst="rect">
            <a:avLst/>
          </a:prstGeom>
          <a:ln>
            <a:noFill/>
          </a:ln>
          <a:effectLst>
            <a:softEdge rad="112500"/>
          </a:effectLst>
        </p:spPr>
      </p:pic>
      <p:sp>
        <p:nvSpPr>
          <p:cNvPr id="2" name="Rectangle 1">
            <a:extLst>
              <a:ext uri="{FF2B5EF4-FFF2-40B4-BE49-F238E27FC236}">
                <a16:creationId xmlns:a16="http://schemas.microsoft.com/office/drawing/2014/main" id="{30FB30C8-200E-41D8-93F2-1F3BFC7EBAC7}"/>
              </a:ext>
            </a:extLst>
          </p:cNvPr>
          <p:cNvSpPr/>
          <p:nvPr/>
        </p:nvSpPr>
        <p:spPr>
          <a:xfrm>
            <a:off x="303149" y="369333"/>
            <a:ext cx="4073551" cy="740203"/>
          </a:xfrm>
          <a:prstGeom prst="rect">
            <a:avLst/>
          </a:prstGeom>
          <a:effectLst>
            <a:outerShdw blurRad="50800" dist="50800" dir="5400000" algn="ctr" rotWithShape="0">
              <a:schemeClr val="bg1"/>
            </a:outerShdw>
          </a:effectLst>
        </p:spPr>
        <p:txBody>
          <a:bodyPr wrap="none">
            <a:spAutoFit/>
          </a:bodyPr>
          <a:lstStyle/>
          <a:p>
            <a:pPr marR="0" lvl="0" algn="ctr">
              <a:lnSpc>
                <a:spcPct val="107000"/>
              </a:lnSpc>
              <a:spcBef>
                <a:spcPts val="0"/>
              </a:spcBef>
              <a:spcAft>
                <a:spcPts val="0"/>
              </a:spcAft>
            </a:pPr>
            <a:r>
              <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What is in Christ? </a:t>
            </a:r>
            <a:endParaRPr lang="en-US" sz="4000"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9075E54-98CD-4E2B-8078-E6383A1C692B}"/>
              </a:ext>
            </a:extLst>
          </p:cNvPr>
          <p:cNvSpPr/>
          <p:nvPr/>
        </p:nvSpPr>
        <p:spPr>
          <a:xfrm>
            <a:off x="8299936" y="5341720"/>
            <a:ext cx="3784210" cy="1323439"/>
          </a:xfrm>
          <a:prstGeom prst="rect">
            <a:avLst/>
          </a:prstGeom>
          <a:effectLst>
            <a:outerShdw blurRad="50800" dist="50800" dir="5400000" algn="ctr" rotWithShape="0">
              <a:schemeClr val="bg1"/>
            </a:outerShdw>
          </a:effectLst>
        </p:spPr>
        <p:txBody>
          <a:bodyPr wrap="square">
            <a:spAutoFit/>
          </a:bodyPr>
          <a:lstStyle/>
          <a:p>
            <a:pPr algn="ctr"/>
            <a:r>
              <a:rPr lang="en-US" sz="4000" b="1">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No Condemnation </a:t>
            </a:r>
            <a:endParaRPr lang="en-US" sz="4000" dirty="0">
              <a:effectLst>
                <a:glow rad="228600">
                  <a:schemeClr val="accent4">
                    <a:satMod val="175000"/>
                    <a:alpha val="40000"/>
                  </a:schemeClr>
                </a:glow>
              </a:effectLst>
            </a:endParaRPr>
          </a:p>
        </p:txBody>
      </p:sp>
      <p:sp>
        <p:nvSpPr>
          <p:cNvPr id="8" name="Rectangle 7">
            <a:extLst>
              <a:ext uri="{FF2B5EF4-FFF2-40B4-BE49-F238E27FC236}">
                <a16:creationId xmlns:a16="http://schemas.microsoft.com/office/drawing/2014/main" id="{73660B63-3E88-482A-9B8C-C65B08962D29}"/>
              </a:ext>
            </a:extLst>
          </p:cNvPr>
          <p:cNvSpPr/>
          <p:nvPr/>
        </p:nvSpPr>
        <p:spPr>
          <a:xfrm>
            <a:off x="53926" y="1109536"/>
            <a:ext cx="3838137" cy="5417765"/>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Romans 3:20 </a:t>
            </a:r>
          </a:p>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“no one will be declared righteous in his sight by observing the law; rather, through the law we become conscious of sin.” </a:t>
            </a:r>
            <a:endParaRPr lang="en-US" sz="36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284BE99-B90E-4F0E-BF62-9D425230B28C}"/>
              </a:ext>
            </a:extLst>
          </p:cNvPr>
          <p:cNvSpPr/>
          <p:nvPr/>
        </p:nvSpPr>
        <p:spPr>
          <a:xfrm rot="20486467">
            <a:off x="4579721" y="2489576"/>
            <a:ext cx="2175596" cy="163121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10000" dirty="0">
                <a:effectLst>
                  <a:glow rad="228600">
                    <a:schemeClr val="accent5">
                      <a:satMod val="175000"/>
                      <a:alpha val="40000"/>
                    </a:schemeClr>
                  </a:glow>
                </a:effectLst>
                <a:latin typeface="Berlin Sans FB Demi" panose="020E0802020502020306" pitchFamily="34" charset="0"/>
                <a:ea typeface="Calibri" panose="020F0502020204030204" pitchFamily="34" charset="0"/>
              </a:rPr>
              <a:t>No!</a:t>
            </a:r>
            <a:endParaRPr lang="en-US" sz="10000" dirty="0">
              <a:effectLst>
                <a:glow rad="228600">
                  <a:schemeClr val="accent5">
                    <a:satMod val="175000"/>
                    <a:alpha val="40000"/>
                  </a:schemeClr>
                </a:glow>
              </a:effectLst>
              <a:latin typeface="Berlin Sans FB Demi" panose="020E0802020502020306" pitchFamily="34" charset="0"/>
            </a:endParaRPr>
          </a:p>
        </p:txBody>
      </p:sp>
      <p:sp>
        <p:nvSpPr>
          <p:cNvPr id="10" name="Rectangle 9">
            <a:extLst>
              <a:ext uri="{FF2B5EF4-FFF2-40B4-BE49-F238E27FC236}">
                <a16:creationId xmlns:a16="http://schemas.microsoft.com/office/drawing/2014/main" id="{4AE0965E-9DD7-48F1-817D-28EE625EFDFB}"/>
              </a:ext>
            </a:extLst>
          </p:cNvPr>
          <p:cNvSpPr/>
          <p:nvPr/>
        </p:nvSpPr>
        <p:spPr>
          <a:xfrm>
            <a:off x="7203653" y="298032"/>
            <a:ext cx="4820381" cy="4824975"/>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effectLst>
                  <a:glow rad="2286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1 John 4:18</a:t>
            </a:r>
          </a:p>
          <a:p>
            <a:pPr marR="0" lvl="0" algn="ctr">
              <a:lnSpc>
                <a:spcPct val="107000"/>
              </a:lnSpc>
              <a:spcBef>
                <a:spcPts val="0"/>
              </a:spcBef>
              <a:spcAft>
                <a:spcPts val="0"/>
              </a:spcAft>
            </a:pPr>
            <a:r>
              <a:rPr lang="en-US" sz="3600" b="1" dirty="0">
                <a:effectLst>
                  <a:glow rad="2286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There is no fear in love. But perfect love drives out fear, because fear has to do with punishment. The one who fears is not made perfect in love</a:t>
            </a:r>
          </a:p>
        </p:txBody>
      </p:sp>
    </p:spTree>
    <p:extLst>
      <p:ext uri="{BB962C8B-B14F-4D97-AF65-F5344CB8AC3E}">
        <p14:creationId xmlns:p14="http://schemas.microsoft.com/office/powerpoint/2010/main" val="2790687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9F08D0-F9D3-412C-8BFE-68F332F5EF80}"/>
              </a:ext>
            </a:extLst>
          </p:cNvPr>
          <p:cNvSpPr/>
          <p:nvPr/>
        </p:nvSpPr>
        <p:spPr>
          <a:xfrm>
            <a:off x="22012" y="3301163"/>
            <a:ext cx="4762500" cy="1409617"/>
          </a:xfrm>
          <a:prstGeom prst="rect">
            <a:avLst/>
          </a:prstGeom>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STXingkai" panose="020B0503020204020204" pitchFamily="2" charset="-122"/>
                <a:cs typeface="Times New Roman" panose="02020603050405020304" pitchFamily="18" charset="0"/>
              </a:rPr>
              <a:t>When does this </a:t>
            </a:r>
          </a:p>
          <a:p>
            <a:pPr marR="0" lvl="0" algn="ctr">
              <a:lnSpc>
                <a:spcPct val="107000"/>
              </a:lnSpc>
              <a:spcBef>
                <a:spcPts val="0"/>
              </a:spcBef>
              <a:spcAft>
                <a:spcPts val="0"/>
              </a:spcAft>
            </a:pPr>
            <a:r>
              <a:rPr lang="en-US" sz="4000" b="1" dirty="0">
                <a:latin typeface="Papyrus" panose="03070502060502030205" pitchFamily="66" charset="0"/>
                <a:ea typeface="STXingkai" panose="020B0503020204020204" pitchFamily="2" charset="-122"/>
                <a:cs typeface="Times New Roman" panose="02020603050405020304" pitchFamily="18" charset="0"/>
              </a:rPr>
              <a:t>take place?</a:t>
            </a:r>
            <a:endParaRPr lang="en-US" sz="4000" dirty="0">
              <a:effectLst/>
              <a:latin typeface="Papyrus" panose="03070502060502030205" pitchFamily="66" charset="0"/>
              <a:ea typeface="STXingkai" panose="020B0503020204020204" pitchFamily="2" charset="-122"/>
              <a:cs typeface="Times New Roman" panose="02020603050405020304" pitchFamily="18" charset="0"/>
            </a:endParaRPr>
          </a:p>
        </p:txBody>
      </p:sp>
      <p:pic>
        <p:nvPicPr>
          <p:cNvPr id="6" name="Picture 5" descr="A clock in the middle of a watch&#10;&#10;Description automatically generated">
            <a:extLst>
              <a:ext uri="{FF2B5EF4-FFF2-40B4-BE49-F238E27FC236}">
                <a16:creationId xmlns:a16="http://schemas.microsoft.com/office/drawing/2014/main" id="{002CD026-2DE9-42C6-81DE-0DD265A2B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2" y="0"/>
            <a:ext cx="4762500" cy="3181350"/>
          </a:xfrm>
          <a:prstGeom prst="rect">
            <a:avLst/>
          </a:prstGeom>
          <a:ln>
            <a:noFill/>
          </a:ln>
          <a:effectLst>
            <a:softEdge rad="112500"/>
          </a:effectLst>
        </p:spPr>
      </p:pic>
      <p:sp>
        <p:nvSpPr>
          <p:cNvPr id="7" name="Rectangle 6">
            <a:extLst>
              <a:ext uri="{FF2B5EF4-FFF2-40B4-BE49-F238E27FC236}">
                <a16:creationId xmlns:a16="http://schemas.microsoft.com/office/drawing/2014/main" id="{8F80B127-58C4-438B-85D1-57A23FE2091E}"/>
              </a:ext>
            </a:extLst>
          </p:cNvPr>
          <p:cNvSpPr/>
          <p:nvPr/>
        </p:nvSpPr>
        <p:spPr>
          <a:xfrm rot="20486467">
            <a:off x="4523292" y="2485555"/>
            <a:ext cx="3145413" cy="163121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10000" dirty="0">
                <a:effectLst>
                  <a:glow rad="228600">
                    <a:schemeClr val="accent5">
                      <a:satMod val="175000"/>
                      <a:alpha val="40000"/>
                    </a:schemeClr>
                  </a:glow>
                </a:effectLst>
                <a:latin typeface="Berlin Sans FB Demi" panose="020E0802020502020306" pitchFamily="34" charset="0"/>
                <a:ea typeface="Calibri" panose="020F0502020204030204" pitchFamily="34" charset="0"/>
              </a:rPr>
              <a:t>Now!</a:t>
            </a:r>
            <a:endParaRPr lang="en-US" sz="10000" dirty="0">
              <a:effectLst>
                <a:glow rad="228600">
                  <a:schemeClr val="accent5">
                    <a:satMod val="175000"/>
                    <a:alpha val="40000"/>
                  </a:schemeClr>
                </a:glow>
              </a:effectLst>
              <a:latin typeface="Berlin Sans FB Demi" panose="020E0802020502020306" pitchFamily="34" charset="0"/>
            </a:endParaRPr>
          </a:p>
        </p:txBody>
      </p:sp>
      <p:sp>
        <p:nvSpPr>
          <p:cNvPr id="8" name="Rectangle 7">
            <a:extLst>
              <a:ext uri="{FF2B5EF4-FFF2-40B4-BE49-F238E27FC236}">
                <a16:creationId xmlns:a16="http://schemas.microsoft.com/office/drawing/2014/main" id="{C6A75860-6376-480A-B9F4-736A9D81BCCC}"/>
              </a:ext>
            </a:extLst>
          </p:cNvPr>
          <p:cNvSpPr/>
          <p:nvPr/>
        </p:nvSpPr>
        <p:spPr>
          <a:xfrm>
            <a:off x="8385056" y="358899"/>
            <a:ext cx="3148841" cy="5417765"/>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Hebrews 10:14</a:t>
            </a:r>
          </a:p>
          <a:p>
            <a:pPr marR="0" lvl="0" algn="ctr">
              <a:lnSpc>
                <a:spcPct val="107000"/>
              </a:lnSpc>
              <a:spcBef>
                <a:spcPts val="0"/>
              </a:spcBef>
              <a:spcAft>
                <a:spcPts val="0"/>
              </a:spcAft>
            </a:pPr>
            <a:endParaRPr lang="en-US" sz="3600" b="1" dirty="0">
              <a:latin typeface="Ink Free" panose="03080402000500000000" pitchFamily="66"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By one sacrifice he has made perfect forever those who are being made holy.</a:t>
            </a:r>
            <a:endParaRPr lang="en-US" sz="3600" b="1" dirty="0">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101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close up of a device&#10;&#10;Description automatically generated">
            <a:extLst>
              <a:ext uri="{FF2B5EF4-FFF2-40B4-BE49-F238E27FC236}">
                <a16:creationId xmlns:a16="http://schemas.microsoft.com/office/drawing/2014/main" id="{D9DD646C-9238-4934-B4D9-0B73724E887A}"/>
              </a:ext>
            </a:extLst>
          </p:cNvPr>
          <p:cNvPicPr>
            <a:picLocks noChangeAspect="1"/>
          </p:cNvPicPr>
          <p:nvPr/>
        </p:nvPicPr>
        <p:blipFill rotWithShape="1">
          <a:blip r:embed="rId3">
            <a:extLst>
              <a:ext uri="{28A0092B-C50C-407E-A947-70E740481C1C}">
                <a14:useLocalDpi xmlns:a14="http://schemas.microsoft.com/office/drawing/2010/main" val="0"/>
              </a:ext>
            </a:extLst>
          </a:blip>
          <a:srcRect l="1942" r="-1"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Rectangle 4">
            <a:extLst>
              <a:ext uri="{FF2B5EF4-FFF2-40B4-BE49-F238E27FC236}">
                <a16:creationId xmlns:a16="http://schemas.microsoft.com/office/drawing/2014/main" id="{A5AEE304-D541-4925-B7EF-568E86A3C2D6}"/>
              </a:ext>
            </a:extLst>
          </p:cNvPr>
          <p:cNvSpPr/>
          <p:nvPr/>
        </p:nvSpPr>
        <p:spPr>
          <a:xfrm rot="567587">
            <a:off x="1872047" y="4331005"/>
            <a:ext cx="5228086" cy="1323439"/>
          </a:xfrm>
          <a:prstGeom prst="rect">
            <a:avLst/>
          </a:prstGeom>
        </p:spPr>
        <p:txBody>
          <a:bodyPr wrap="square">
            <a:spAutoFit/>
          </a:bodyPr>
          <a:lstStyle/>
          <a:p>
            <a:pPr algn="ctr"/>
            <a:r>
              <a:rPr lang="en-US" sz="4000" b="1" dirty="0">
                <a:solidFill>
                  <a:schemeClr val="bg1"/>
                </a:solidFill>
                <a:latin typeface="Times New Roman" panose="02020603050405020304" pitchFamily="18" charset="0"/>
                <a:ea typeface="Calibri" panose="020F0502020204030204" pitchFamily="34" charset="0"/>
              </a:rPr>
              <a:t> is there no condemnation? </a:t>
            </a:r>
            <a:endParaRPr lang="en-US" sz="4000" dirty="0">
              <a:solidFill>
                <a:schemeClr val="bg1"/>
              </a:solidFill>
            </a:endParaRPr>
          </a:p>
        </p:txBody>
      </p:sp>
      <p:sp>
        <p:nvSpPr>
          <p:cNvPr id="22" name="Rectangle 21">
            <a:extLst>
              <a:ext uri="{FF2B5EF4-FFF2-40B4-BE49-F238E27FC236}">
                <a16:creationId xmlns:a16="http://schemas.microsoft.com/office/drawing/2014/main" id="{875D7D9C-A7F7-4329-89F4-702FEB112099}"/>
              </a:ext>
            </a:extLst>
          </p:cNvPr>
          <p:cNvSpPr/>
          <p:nvPr/>
        </p:nvSpPr>
        <p:spPr>
          <a:xfrm>
            <a:off x="9301549" y="271650"/>
            <a:ext cx="2682239" cy="624786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r"/>
            <a:r>
              <a:rPr lang="en-US" sz="4000" b="1" dirty="0">
                <a:solidFill>
                  <a:srgbClr val="FFFF00"/>
                </a:solidFill>
                <a:latin typeface="Tempus Sans ITC" panose="04020404030D07020202" pitchFamily="82" charset="0"/>
                <a:ea typeface="Calibri" panose="020F0502020204030204" pitchFamily="34" charset="0"/>
              </a:rPr>
              <a:t> because </a:t>
            </a:r>
            <a:r>
              <a:rPr lang="en-US" sz="4000" b="1" dirty="0">
                <a:latin typeface="Tempus Sans ITC" panose="04020404030D07020202" pitchFamily="82" charset="0"/>
                <a:ea typeface="Calibri" panose="020F0502020204030204" pitchFamily="34" charset="0"/>
              </a:rPr>
              <a:t>through Christ Jesus the law of the Spirit of life set me free from the law of sin and death</a:t>
            </a:r>
            <a:endParaRPr lang="en-US" sz="4000" dirty="0">
              <a:latin typeface="Tempus Sans ITC" panose="04020404030D07020202" pitchFamily="82" charset="0"/>
            </a:endParaRPr>
          </a:p>
        </p:txBody>
      </p:sp>
      <p:sp>
        <p:nvSpPr>
          <p:cNvPr id="24" name="Rectangle 23">
            <a:extLst>
              <a:ext uri="{FF2B5EF4-FFF2-40B4-BE49-F238E27FC236}">
                <a16:creationId xmlns:a16="http://schemas.microsoft.com/office/drawing/2014/main" id="{7DCEEA46-5193-42AA-A34A-621A2E0E079E}"/>
              </a:ext>
            </a:extLst>
          </p:cNvPr>
          <p:cNvSpPr/>
          <p:nvPr/>
        </p:nvSpPr>
        <p:spPr>
          <a:xfrm rot="20804411">
            <a:off x="6493437" y="4529361"/>
            <a:ext cx="1610407"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ea typeface="Calibri" panose="020F0502020204030204" pitchFamily="34" charset="0"/>
              </a:rPr>
              <a:t> 8:2</a:t>
            </a:r>
            <a:endParaRPr lang="en-US" sz="4000" dirty="0">
              <a:solidFill>
                <a:schemeClr val="bg1"/>
              </a:solidFill>
            </a:endParaRPr>
          </a:p>
        </p:txBody>
      </p:sp>
    </p:spTree>
    <p:extLst>
      <p:ext uri="{BB962C8B-B14F-4D97-AF65-F5344CB8AC3E}">
        <p14:creationId xmlns:p14="http://schemas.microsoft.com/office/powerpoint/2010/main" val="872143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person, water&#10;&#10;Description automatically generated">
            <a:extLst>
              <a:ext uri="{FF2B5EF4-FFF2-40B4-BE49-F238E27FC236}">
                <a16:creationId xmlns:a16="http://schemas.microsoft.com/office/drawing/2014/main" id="{321EA2B7-FED9-49F3-9995-FA1EE79D5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095997" cy="3103417"/>
          </a:xfrm>
          <a:prstGeom prst="rect">
            <a:avLst/>
          </a:prstGeom>
          <a:ln>
            <a:noFill/>
          </a:ln>
          <a:effectLst>
            <a:softEdge rad="112500"/>
          </a:effectLst>
        </p:spPr>
      </p:pic>
      <p:sp>
        <p:nvSpPr>
          <p:cNvPr id="4" name="Rectangle 3">
            <a:extLst>
              <a:ext uri="{FF2B5EF4-FFF2-40B4-BE49-F238E27FC236}">
                <a16:creationId xmlns:a16="http://schemas.microsoft.com/office/drawing/2014/main" id="{5D19D4B3-37D0-42FB-8C17-5EECC52C1B1E}"/>
              </a:ext>
            </a:extLst>
          </p:cNvPr>
          <p:cNvSpPr/>
          <p:nvPr/>
        </p:nvSpPr>
        <p:spPr>
          <a:xfrm>
            <a:off x="276664" y="1420790"/>
            <a:ext cx="4773638" cy="1569660"/>
          </a:xfrm>
          <a:prstGeom prst="rect">
            <a:avLst/>
          </a:prstGeom>
          <a:effectLst>
            <a:outerShdw blurRad="50800" dist="50800" dir="5400000" algn="ctr" rotWithShape="0">
              <a:schemeClr val="bg1"/>
            </a:outerShdw>
          </a:effectLst>
        </p:spPr>
        <p:txBody>
          <a:bodyPr wrap="square">
            <a:spAutoFit/>
          </a:bodyPr>
          <a:lstStyle/>
          <a:p>
            <a:r>
              <a:rPr lang="en-US" sz="3200" b="1" dirty="0">
                <a:effectLst>
                  <a:glow rad="139700">
                    <a:schemeClr val="accent4">
                      <a:satMod val="175000"/>
                      <a:alpha val="40000"/>
                    </a:schemeClr>
                  </a:glow>
                </a:effectLst>
                <a:latin typeface="Tempus Sans ITC" panose="04020404030D07020202" pitchFamily="82" charset="0"/>
                <a:ea typeface="Calibri" panose="020F0502020204030204" pitchFamily="34" charset="0"/>
              </a:rPr>
              <a:t>Disappointed in self</a:t>
            </a:r>
          </a:p>
          <a:p>
            <a:endParaRPr lang="en-US" sz="3200" b="1" dirty="0">
              <a:effectLst>
                <a:glow rad="139700">
                  <a:schemeClr val="accent4">
                    <a:satMod val="175000"/>
                    <a:alpha val="40000"/>
                  </a:schemeClr>
                </a:glow>
              </a:effectLst>
              <a:latin typeface="Tempus Sans ITC" panose="04020404030D07020202" pitchFamily="82" charset="0"/>
            </a:endParaRPr>
          </a:p>
          <a:p>
            <a:r>
              <a:rPr lang="en-US" sz="3200" b="1" dirty="0">
                <a:effectLst>
                  <a:glow rad="139700">
                    <a:schemeClr val="accent4">
                      <a:satMod val="175000"/>
                      <a:alpha val="40000"/>
                    </a:schemeClr>
                  </a:glow>
                </a:effectLst>
                <a:latin typeface="Tempus Sans ITC" panose="04020404030D07020202" pitchFamily="82" charset="0"/>
              </a:rPr>
              <a:t>Self-Condemned </a:t>
            </a:r>
            <a:endParaRPr lang="en-US" sz="3200" dirty="0">
              <a:effectLst>
                <a:glow rad="139700">
                  <a:schemeClr val="accent4">
                    <a:satMod val="175000"/>
                    <a:alpha val="40000"/>
                  </a:schemeClr>
                </a:glow>
              </a:effectLst>
              <a:latin typeface="Tempus Sans ITC" panose="04020404030D07020202" pitchFamily="82" charset="0"/>
            </a:endParaRPr>
          </a:p>
        </p:txBody>
      </p:sp>
      <p:sp>
        <p:nvSpPr>
          <p:cNvPr id="5" name="Rectangle 4">
            <a:extLst>
              <a:ext uri="{FF2B5EF4-FFF2-40B4-BE49-F238E27FC236}">
                <a16:creationId xmlns:a16="http://schemas.microsoft.com/office/drawing/2014/main" id="{CBBFDB76-2258-415A-BD3E-51498809E0E4}"/>
              </a:ext>
            </a:extLst>
          </p:cNvPr>
          <p:cNvSpPr/>
          <p:nvPr/>
        </p:nvSpPr>
        <p:spPr>
          <a:xfrm>
            <a:off x="98473" y="3428999"/>
            <a:ext cx="5655209" cy="317009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Tempus Sans ITC" panose="04020404030D07020202" pitchFamily="82" charset="0"/>
                <a:ea typeface="Calibri" panose="020F0502020204030204" pitchFamily="34" charset="0"/>
              </a:rPr>
              <a:t>I myself in my mind am a slave to God’s law, but in the sinful nature a slave to the law of sin</a:t>
            </a:r>
          </a:p>
          <a:p>
            <a:pPr algn="ctr"/>
            <a:r>
              <a:rPr lang="en-US" sz="3600" b="1" i="1" dirty="0">
                <a:latin typeface="Tempus Sans ITC" panose="04020404030D07020202" pitchFamily="82" charset="0"/>
              </a:rPr>
              <a:t>Romans 7:25b</a:t>
            </a:r>
            <a:endParaRPr lang="en-US" sz="3600" i="1" dirty="0">
              <a:latin typeface="Tempus Sans ITC" panose="04020404030D07020202" pitchFamily="82" charset="0"/>
            </a:endParaRPr>
          </a:p>
        </p:txBody>
      </p:sp>
      <p:sp>
        <p:nvSpPr>
          <p:cNvPr id="6" name="Rectangle 5">
            <a:extLst>
              <a:ext uri="{FF2B5EF4-FFF2-40B4-BE49-F238E27FC236}">
                <a16:creationId xmlns:a16="http://schemas.microsoft.com/office/drawing/2014/main" id="{6DFEDFED-5663-4ACE-A015-17B6CE4C7DCA}"/>
              </a:ext>
            </a:extLst>
          </p:cNvPr>
          <p:cNvSpPr/>
          <p:nvPr/>
        </p:nvSpPr>
        <p:spPr>
          <a:xfrm>
            <a:off x="6095999" y="166314"/>
            <a:ext cx="6096002" cy="661219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spcAft>
                <a:spcPts val="800"/>
              </a:spcAft>
            </a:pPr>
            <a:r>
              <a:rPr lang="en-US" sz="30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 </a:t>
            </a:r>
            <a:r>
              <a:rPr lang="en-US" sz="32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What follows in this situation is this: None!  Right now! Absolutely no verdict of guilt and not one payment meted out in punishment to those in the </a:t>
            </a:r>
          </a:p>
          <a:p>
            <a:pPr algn="ctr">
              <a:lnSpc>
                <a:spcPct val="107000"/>
              </a:lnSpc>
              <a:spcAft>
                <a:spcPts val="800"/>
              </a:spcAft>
            </a:pPr>
            <a:r>
              <a:rPr lang="en-US" sz="32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ever-safe confines of Christ Jesus!</a:t>
            </a:r>
          </a:p>
          <a:p>
            <a:pPr algn="ctr">
              <a:lnSpc>
                <a:spcPct val="107000"/>
              </a:lnSpc>
              <a:spcAft>
                <a:spcPts val="800"/>
              </a:spcAft>
            </a:pPr>
            <a:r>
              <a:rPr lang="en-US" sz="32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For the power-principle of the Spirit of Life has fully exempted and released you from the liability of living under the burdensome law of a self-centered life that is a daily and forever death-sentence.</a:t>
            </a:r>
          </a:p>
        </p:txBody>
      </p:sp>
      <p:cxnSp>
        <p:nvCxnSpPr>
          <p:cNvPr id="8" name="Straight Connector 7">
            <a:extLst>
              <a:ext uri="{FF2B5EF4-FFF2-40B4-BE49-F238E27FC236}">
                <a16:creationId xmlns:a16="http://schemas.microsoft.com/office/drawing/2014/main" id="{F5B80CA4-5502-4969-8B69-F0C880592E6E}"/>
              </a:ext>
            </a:extLst>
          </p:cNvPr>
          <p:cNvCxnSpPr/>
          <p:nvPr/>
        </p:nvCxnSpPr>
        <p:spPr>
          <a:xfrm>
            <a:off x="6095998" y="0"/>
            <a:ext cx="0" cy="6639951"/>
          </a:xfrm>
          <a:prstGeom prst="line">
            <a:avLst/>
          </a:prstGeom>
          <a:ln w="57150"/>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53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at&#10;&#10;Description automatically generated">
            <a:extLst>
              <a:ext uri="{FF2B5EF4-FFF2-40B4-BE49-F238E27FC236}">
                <a16:creationId xmlns:a16="http://schemas.microsoft.com/office/drawing/2014/main" id="{F05E5482-79E9-48CB-BF13-ECDC599757EB}"/>
              </a:ext>
            </a:extLst>
          </p:cNvPr>
          <p:cNvPicPr>
            <a:picLocks noChangeAspect="1"/>
          </p:cNvPicPr>
          <p:nvPr/>
        </p:nvPicPr>
        <p:blipFill rotWithShape="1">
          <a:blip r:embed="rId3">
            <a:extLst>
              <a:ext uri="{28A0092B-C50C-407E-A947-70E740481C1C}">
                <a14:useLocalDpi xmlns:a14="http://schemas.microsoft.com/office/drawing/2010/main" val="0"/>
              </a:ext>
            </a:extLst>
          </a:blip>
          <a:srcRect l="11245" r="14747" b="1"/>
          <a:stretch/>
        </p:blipFill>
        <p:spPr>
          <a:xfrm>
            <a:off x="1367367" y="643468"/>
            <a:ext cx="4332053" cy="4492500"/>
          </a:xfrm>
          <a:prstGeom prst="rect">
            <a:avLst/>
          </a:prstGeom>
        </p:spPr>
      </p:pic>
      <p:pic>
        <p:nvPicPr>
          <p:cNvPr id="7" name="Picture 6" descr="A cow is standing in the dirt&#10;&#10;Description automatically generated">
            <a:extLst>
              <a:ext uri="{FF2B5EF4-FFF2-40B4-BE49-F238E27FC236}">
                <a16:creationId xmlns:a16="http://schemas.microsoft.com/office/drawing/2014/main" id="{8E55A30F-FB3A-4A30-B7E2-4DF720D5FA3E}"/>
              </a:ext>
            </a:extLst>
          </p:cNvPr>
          <p:cNvPicPr>
            <a:picLocks noChangeAspect="1"/>
          </p:cNvPicPr>
          <p:nvPr/>
        </p:nvPicPr>
        <p:blipFill rotWithShape="1">
          <a:blip r:embed="rId4">
            <a:extLst>
              <a:ext uri="{28A0092B-C50C-407E-A947-70E740481C1C}">
                <a14:useLocalDpi xmlns:a14="http://schemas.microsoft.com/office/drawing/2010/main" val="0"/>
              </a:ext>
            </a:extLst>
          </a:blip>
          <a:srcRect l="17918" r="7832" b="1"/>
          <a:stretch/>
        </p:blipFill>
        <p:spPr>
          <a:xfrm>
            <a:off x="6492578" y="643468"/>
            <a:ext cx="4332054" cy="4492500"/>
          </a:xfrm>
          <a:prstGeom prst="rect">
            <a:avLst/>
          </a:prstGeom>
        </p:spPr>
      </p:pic>
      <p:sp>
        <p:nvSpPr>
          <p:cNvPr id="8" name="Rectangle 7">
            <a:extLst>
              <a:ext uri="{FF2B5EF4-FFF2-40B4-BE49-F238E27FC236}">
                <a16:creationId xmlns:a16="http://schemas.microsoft.com/office/drawing/2014/main" id="{AFD462C9-EF1F-4194-8992-7B1E0B8503CB}"/>
              </a:ext>
            </a:extLst>
          </p:cNvPr>
          <p:cNvSpPr/>
          <p:nvPr/>
        </p:nvSpPr>
        <p:spPr>
          <a:xfrm>
            <a:off x="477012" y="5135968"/>
            <a:ext cx="11237976" cy="1268232"/>
          </a:xfrm>
          <a:prstGeom prst="rect">
            <a:avLst/>
          </a:prstGeom>
        </p:spPr>
        <p:txBody>
          <a:bodyPr wrap="square">
            <a:spAutoFit/>
          </a:bodyPr>
          <a:lstStyle/>
          <a:p>
            <a:pPr marR="0" lvl="0" algn="ctr">
              <a:lnSpc>
                <a:spcPct val="107000"/>
              </a:lnSpc>
              <a:spcBef>
                <a:spcPts val="0"/>
              </a:spcBef>
              <a:spcAft>
                <a:spcPts val="0"/>
              </a:spcAft>
            </a:pPr>
            <a:r>
              <a:rPr lang="en-US" sz="3600" b="1" dirty="0">
                <a:latin typeface="Ink Free" panose="03080402000500000000" pitchFamily="66" charset="0"/>
                <a:ea typeface="Calibri" panose="020F0502020204030204" pitchFamily="34" charset="0"/>
                <a:cs typeface="Times New Roman" panose="02020603050405020304" pitchFamily="18" charset="0"/>
              </a:rPr>
              <a:t> I always knew that God made me and loved me, but I was pretty sure he wasn’t always proud of me.. </a:t>
            </a:r>
          </a:p>
        </p:txBody>
      </p:sp>
      <p:sp>
        <p:nvSpPr>
          <p:cNvPr id="9" name="Rectangle 8">
            <a:extLst>
              <a:ext uri="{FF2B5EF4-FFF2-40B4-BE49-F238E27FC236}">
                <a16:creationId xmlns:a16="http://schemas.microsoft.com/office/drawing/2014/main" id="{F780C5EB-49AD-4623-A890-2725C6119F86}"/>
              </a:ext>
            </a:extLst>
          </p:cNvPr>
          <p:cNvSpPr/>
          <p:nvPr/>
        </p:nvSpPr>
        <p:spPr>
          <a:xfrm>
            <a:off x="2999314" y="453800"/>
            <a:ext cx="3493264" cy="646331"/>
          </a:xfrm>
          <a:prstGeom prst="rect">
            <a:avLst/>
          </a:prstGeom>
        </p:spPr>
        <p:txBody>
          <a:bodyPr wrap="none">
            <a:spAutoFit/>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Frank McIlvain Jr</a:t>
            </a:r>
            <a:endParaRPr lang="en-US" sz="3600" dirty="0"/>
          </a:p>
        </p:txBody>
      </p:sp>
    </p:spTree>
    <p:extLst>
      <p:ext uri="{BB962C8B-B14F-4D97-AF65-F5344CB8AC3E}">
        <p14:creationId xmlns:p14="http://schemas.microsoft.com/office/powerpoint/2010/main" val="9541179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1741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339</Words>
  <Application>Microsoft Office PowerPoint</Application>
  <PresentationFormat>Widescreen</PresentationFormat>
  <Paragraphs>45</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Berlin Sans FB Demi</vt:lpstr>
      <vt:lpstr>Calibri</vt:lpstr>
      <vt:lpstr>Calibri Light</vt:lpstr>
      <vt:lpstr>Ink Free</vt:lpstr>
      <vt:lpstr>Papyrus</vt:lpstr>
      <vt:lpstr>Rage Italic</vt:lpstr>
      <vt:lpstr>Rockwell</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6</cp:revision>
  <cp:lastPrinted>2020-09-06T11:20:29Z</cp:lastPrinted>
  <dcterms:created xsi:type="dcterms:W3CDTF">2020-09-06T00:11:10Z</dcterms:created>
  <dcterms:modified xsi:type="dcterms:W3CDTF">2020-09-06T11:20:37Z</dcterms:modified>
</cp:coreProperties>
</file>