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2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80DB24-F42F-4DE3-A8B5-E3F16477AB7A}"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3FA5B-97CD-4611-84F8-BC49B747DBB4}" type="slidenum">
              <a:rPr lang="en-US" smtClean="0"/>
              <a:t>‹#›</a:t>
            </a:fld>
            <a:endParaRPr lang="en-US"/>
          </a:p>
        </p:txBody>
      </p:sp>
    </p:spTree>
    <p:extLst>
      <p:ext uri="{BB962C8B-B14F-4D97-AF65-F5344CB8AC3E}">
        <p14:creationId xmlns:p14="http://schemas.microsoft.com/office/powerpoint/2010/main" val="263571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0DB24-F42F-4DE3-A8B5-E3F16477AB7A}"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3FA5B-97CD-4611-84F8-BC49B747DBB4}" type="slidenum">
              <a:rPr lang="en-US" smtClean="0"/>
              <a:t>‹#›</a:t>
            </a:fld>
            <a:endParaRPr lang="en-US"/>
          </a:p>
        </p:txBody>
      </p:sp>
    </p:spTree>
    <p:extLst>
      <p:ext uri="{BB962C8B-B14F-4D97-AF65-F5344CB8AC3E}">
        <p14:creationId xmlns:p14="http://schemas.microsoft.com/office/powerpoint/2010/main" val="59613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0DB24-F42F-4DE3-A8B5-E3F16477AB7A}"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3FA5B-97CD-4611-84F8-BC49B747DBB4}" type="slidenum">
              <a:rPr lang="en-US" smtClean="0"/>
              <a:t>‹#›</a:t>
            </a:fld>
            <a:endParaRPr lang="en-US"/>
          </a:p>
        </p:txBody>
      </p:sp>
    </p:spTree>
    <p:extLst>
      <p:ext uri="{BB962C8B-B14F-4D97-AF65-F5344CB8AC3E}">
        <p14:creationId xmlns:p14="http://schemas.microsoft.com/office/powerpoint/2010/main" val="144783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0DB24-F42F-4DE3-A8B5-E3F16477AB7A}"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3FA5B-97CD-4611-84F8-BC49B747DBB4}" type="slidenum">
              <a:rPr lang="en-US" smtClean="0"/>
              <a:t>‹#›</a:t>
            </a:fld>
            <a:endParaRPr lang="en-US"/>
          </a:p>
        </p:txBody>
      </p:sp>
    </p:spTree>
    <p:extLst>
      <p:ext uri="{BB962C8B-B14F-4D97-AF65-F5344CB8AC3E}">
        <p14:creationId xmlns:p14="http://schemas.microsoft.com/office/powerpoint/2010/main" val="238506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80DB24-F42F-4DE3-A8B5-E3F16477AB7A}"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3FA5B-97CD-4611-84F8-BC49B747DBB4}" type="slidenum">
              <a:rPr lang="en-US" smtClean="0"/>
              <a:t>‹#›</a:t>
            </a:fld>
            <a:endParaRPr lang="en-US"/>
          </a:p>
        </p:txBody>
      </p:sp>
    </p:spTree>
    <p:extLst>
      <p:ext uri="{BB962C8B-B14F-4D97-AF65-F5344CB8AC3E}">
        <p14:creationId xmlns:p14="http://schemas.microsoft.com/office/powerpoint/2010/main" val="142523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80DB24-F42F-4DE3-A8B5-E3F16477AB7A}"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3FA5B-97CD-4611-84F8-BC49B747DBB4}" type="slidenum">
              <a:rPr lang="en-US" smtClean="0"/>
              <a:t>‹#›</a:t>
            </a:fld>
            <a:endParaRPr lang="en-US"/>
          </a:p>
        </p:txBody>
      </p:sp>
    </p:spTree>
    <p:extLst>
      <p:ext uri="{BB962C8B-B14F-4D97-AF65-F5344CB8AC3E}">
        <p14:creationId xmlns:p14="http://schemas.microsoft.com/office/powerpoint/2010/main" val="191620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80DB24-F42F-4DE3-A8B5-E3F16477AB7A}" type="datetimeFigureOut">
              <a:rPr lang="en-US" smtClean="0"/>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63FA5B-97CD-4611-84F8-BC49B747DBB4}" type="slidenum">
              <a:rPr lang="en-US" smtClean="0"/>
              <a:t>‹#›</a:t>
            </a:fld>
            <a:endParaRPr lang="en-US"/>
          </a:p>
        </p:txBody>
      </p:sp>
    </p:spTree>
    <p:extLst>
      <p:ext uri="{BB962C8B-B14F-4D97-AF65-F5344CB8AC3E}">
        <p14:creationId xmlns:p14="http://schemas.microsoft.com/office/powerpoint/2010/main" val="236202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80DB24-F42F-4DE3-A8B5-E3F16477AB7A}"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63FA5B-97CD-4611-84F8-BC49B747DBB4}" type="slidenum">
              <a:rPr lang="en-US" smtClean="0"/>
              <a:t>‹#›</a:t>
            </a:fld>
            <a:endParaRPr lang="en-US"/>
          </a:p>
        </p:txBody>
      </p:sp>
    </p:spTree>
    <p:extLst>
      <p:ext uri="{BB962C8B-B14F-4D97-AF65-F5344CB8AC3E}">
        <p14:creationId xmlns:p14="http://schemas.microsoft.com/office/powerpoint/2010/main" val="11009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0DB24-F42F-4DE3-A8B5-E3F16477AB7A}" type="datetimeFigureOut">
              <a:rPr lang="en-US" smtClean="0"/>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63FA5B-97CD-4611-84F8-BC49B747DBB4}" type="slidenum">
              <a:rPr lang="en-US" smtClean="0"/>
              <a:t>‹#›</a:t>
            </a:fld>
            <a:endParaRPr lang="en-US"/>
          </a:p>
        </p:txBody>
      </p:sp>
    </p:spTree>
    <p:extLst>
      <p:ext uri="{BB962C8B-B14F-4D97-AF65-F5344CB8AC3E}">
        <p14:creationId xmlns:p14="http://schemas.microsoft.com/office/powerpoint/2010/main" val="47449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80DB24-F42F-4DE3-A8B5-E3F16477AB7A}"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3FA5B-97CD-4611-84F8-BC49B747DBB4}" type="slidenum">
              <a:rPr lang="en-US" smtClean="0"/>
              <a:t>‹#›</a:t>
            </a:fld>
            <a:endParaRPr lang="en-US"/>
          </a:p>
        </p:txBody>
      </p:sp>
    </p:spTree>
    <p:extLst>
      <p:ext uri="{BB962C8B-B14F-4D97-AF65-F5344CB8AC3E}">
        <p14:creationId xmlns:p14="http://schemas.microsoft.com/office/powerpoint/2010/main" val="666185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80DB24-F42F-4DE3-A8B5-E3F16477AB7A}"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3FA5B-97CD-4611-84F8-BC49B747DBB4}" type="slidenum">
              <a:rPr lang="en-US" smtClean="0"/>
              <a:t>‹#›</a:t>
            </a:fld>
            <a:endParaRPr lang="en-US"/>
          </a:p>
        </p:txBody>
      </p:sp>
    </p:spTree>
    <p:extLst>
      <p:ext uri="{BB962C8B-B14F-4D97-AF65-F5344CB8AC3E}">
        <p14:creationId xmlns:p14="http://schemas.microsoft.com/office/powerpoint/2010/main" val="253941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0DB24-F42F-4DE3-A8B5-E3F16477AB7A}" type="datetimeFigureOut">
              <a:rPr lang="en-US" smtClean="0"/>
              <a:t>4/18/2020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3FA5B-97CD-4611-84F8-BC49B747DBB4}" type="slidenum">
              <a:rPr lang="en-US" smtClean="0"/>
              <a:t>‹#›</a:t>
            </a:fld>
            <a:endParaRPr lang="en-US"/>
          </a:p>
        </p:txBody>
      </p:sp>
    </p:spTree>
    <p:extLst>
      <p:ext uri="{BB962C8B-B14F-4D97-AF65-F5344CB8AC3E}">
        <p14:creationId xmlns:p14="http://schemas.microsoft.com/office/powerpoint/2010/main" val="14416159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able, sitting, pair, bed&#10;&#10;Description automatically generated">
            <a:extLst>
              <a:ext uri="{FF2B5EF4-FFF2-40B4-BE49-F238E27FC236}">
                <a16:creationId xmlns:a16="http://schemas.microsoft.com/office/drawing/2014/main" id="{07CA6709-7578-4F71-80F5-9CCA3D86F0F1}"/>
              </a:ext>
            </a:extLst>
          </p:cNvPr>
          <p:cNvPicPr>
            <a:picLocks noChangeAspect="1"/>
          </p:cNvPicPr>
          <p:nvPr/>
        </p:nvPicPr>
        <p:blipFill rotWithShape="1">
          <a:blip r:embed="rId2">
            <a:extLst>
              <a:ext uri="{28A0092B-C50C-407E-A947-70E740481C1C}">
                <a14:useLocalDpi xmlns:a14="http://schemas.microsoft.com/office/drawing/2010/main" val="0"/>
              </a:ext>
            </a:extLst>
          </a:blip>
          <a:srcRect l="2145" t="5326" r="24260" b="1"/>
          <a:stretch/>
        </p:blipFill>
        <p:spPr>
          <a:xfrm>
            <a:off x="2642616" y="10"/>
            <a:ext cx="6501384"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4F0BDDB-4EAB-477A-95D8-3C2838BCC0D8}"/>
              </a:ext>
            </a:extLst>
          </p:cNvPr>
          <p:cNvSpPr/>
          <p:nvPr/>
        </p:nvSpPr>
        <p:spPr>
          <a:xfrm>
            <a:off x="229593" y="2329368"/>
            <a:ext cx="3272611" cy="1972874"/>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000" b="1">
                <a:latin typeface="Tempus Sans ITC" panose="04020404030D07020202" pitchFamily="82" charset="0"/>
                <a:ea typeface="+mj-ea"/>
                <a:cs typeface="+mj-cs"/>
              </a:rPr>
              <a:t>Romans 6:1-4</a:t>
            </a:r>
          </a:p>
          <a:p>
            <a:pPr algn="ctr" defTabSz="914400">
              <a:lnSpc>
                <a:spcPct val="90000"/>
              </a:lnSpc>
              <a:spcBef>
                <a:spcPct val="0"/>
              </a:spcBef>
              <a:spcAft>
                <a:spcPts val="600"/>
              </a:spcAft>
            </a:pPr>
            <a:r>
              <a:rPr lang="en-US" sz="4000" b="1">
                <a:latin typeface="Tempus Sans ITC" panose="04020404030D07020202" pitchFamily="82" charset="0"/>
                <a:ea typeface="+mj-ea"/>
                <a:cs typeface="+mj-cs"/>
              </a:rPr>
              <a:t>Life changing decisions</a:t>
            </a:r>
            <a:endParaRPr lang="en-US" sz="4000" b="1" dirty="0">
              <a:effectLst/>
              <a:latin typeface="Tempus Sans ITC" panose="04020404030D07020202" pitchFamily="82" charset="0"/>
              <a:ea typeface="+mj-ea"/>
              <a:cs typeface="+mj-cs"/>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68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56B4EF-81C5-4B2D-8516-A3EB7AA7970A}"/>
              </a:ext>
            </a:extLst>
          </p:cNvPr>
          <p:cNvSpPr/>
          <p:nvPr/>
        </p:nvSpPr>
        <p:spPr>
          <a:xfrm>
            <a:off x="0" y="424331"/>
            <a:ext cx="9144000" cy="6009337"/>
          </a:xfrm>
          <a:prstGeom prst="rect">
            <a:avLst/>
          </a:prstGeom>
        </p:spPr>
        <p:txBody>
          <a:bodyPr wrap="square">
            <a:spAutoFit/>
          </a:bodyPr>
          <a:lstStyle/>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What shall I say to this? Should I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live under the same roof as Sin just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so that there will be a superabundance</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 of Grace?   Ridiculous! I forever left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the dominion of sin; how can I say it’s still my home? It is quite clear that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when I was immersed into Christ Jesus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I was plunged into his death and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bonded to every benefit of his death. </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7222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E1E823-4A13-4146-B829-FF43BFC06AB9}"/>
              </a:ext>
            </a:extLst>
          </p:cNvPr>
          <p:cNvSpPr/>
          <p:nvPr/>
        </p:nvSpPr>
        <p:spPr>
          <a:xfrm>
            <a:off x="0" y="27925"/>
            <a:ext cx="9144000" cy="6830075"/>
          </a:xfrm>
          <a:prstGeom prst="rect">
            <a:avLst/>
          </a:prstGeom>
        </p:spPr>
        <p:txBody>
          <a:bodyPr wrap="square">
            <a:spAutoFit/>
          </a:bodyPr>
          <a:lstStyle/>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Let me connect the dots for you: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I was buried with him (through a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dipping under water) into death,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a total separation from my old life,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so that just as Christ was raised from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the dead by the glory of the Father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so also I am raised up so that I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might live my changed  life in a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uniquely new way.</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8474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973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42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D4A548-D7D9-4EE1-B26C-613871691883}"/>
              </a:ext>
            </a:extLst>
          </p:cNvPr>
          <p:cNvSpPr/>
          <p:nvPr/>
        </p:nvSpPr>
        <p:spPr>
          <a:xfrm>
            <a:off x="0" y="256617"/>
            <a:ext cx="9144000" cy="6309420"/>
          </a:xfrm>
          <a:prstGeom prst="rect">
            <a:avLst/>
          </a:prstGeom>
        </p:spPr>
        <p:txBody>
          <a:bodyPr wrap="square">
            <a:spAutoFit/>
          </a:bodyPr>
          <a:lstStyle/>
          <a:p>
            <a:pPr algn="ctr"/>
            <a:r>
              <a:rPr lang="en-US" sz="4000" b="1" dirty="0">
                <a:solidFill>
                  <a:srgbClr val="FFFF00"/>
                </a:solidFill>
                <a:latin typeface="Ink Free" panose="03080402000500000000" pitchFamily="66" charset="0"/>
                <a:ea typeface="Calibri" panose="020F0502020204030204" pitchFamily="34" charset="0"/>
              </a:rPr>
              <a:t>The theme of Romans</a:t>
            </a:r>
          </a:p>
          <a:p>
            <a:pPr algn="ctr"/>
            <a:r>
              <a:rPr lang="en-US" sz="4000" b="1" dirty="0">
                <a:solidFill>
                  <a:srgbClr val="FFFF00"/>
                </a:solidFill>
                <a:latin typeface="Ink Free" panose="03080402000500000000" pitchFamily="66" charset="0"/>
                <a:ea typeface="Calibri" panose="020F0502020204030204" pitchFamily="34" charset="0"/>
              </a:rPr>
              <a:t> </a:t>
            </a:r>
          </a:p>
          <a:p>
            <a:pPr algn="ctr"/>
            <a:r>
              <a:rPr lang="en-US" sz="3600" b="1" dirty="0">
                <a:latin typeface="Papyrus" panose="03070502060502030205" pitchFamily="66" charset="0"/>
                <a:ea typeface="Calibri" panose="020F0502020204030204" pitchFamily="34" charset="0"/>
              </a:rPr>
              <a:t>I am not ashamed of the gospel, because </a:t>
            </a:r>
          </a:p>
          <a:p>
            <a:pPr algn="ctr"/>
            <a:r>
              <a:rPr lang="en-US" sz="3600" b="1" dirty="0">
                <a:latin typeface="Papyrus" panose="03070502060502030205" pitchFamily="66" charset="0"/>
                <a:ea typeface="Calibri" panose="020F0502020204030204" pitchFamily="34" charset="0"/>
              </a:rPr>
              <a:t>it is the power of God for the salvation of everyone who believes: first for the Jew, </a:t>
            </a:r>
          </a:p>
          <a:p>
            <a:pPr algn="ctr"/>
            <a:r>
              <a:rPr lang="en-US" sz="3600" b="1" dirty="0">
                <a:latin typeface="Papyrus" panose="03070502060502030205" pitchFamily="66" charset="0"/>
                <a:ea typeface="Calibri" panose="020F0502020204030204" pitchFamily="34" charset="0"/>
              </a:rPr>
              <a:t>then for the Gentile. For in the gospel a righteousness from God is revealed, a righteousness that is by faith from </a:t>
            </a:r>
          </a:p>
          <a:p>
            <a:pPr algn="ctr"/>
            <a:r>
              <a:rPr lang="en-US" sz="3600" b="1" dirty="0">
                <a:latin typeface="Papyrus" panose="03070502060502030205" pitchFamily="66" charset="0"/>
                <a:ea typeface="Calibri" panose="020F0502020204030204" pitchFamily="34" charset="0"/>
              </a:rPr>
              <a:t>first to last, just as it is written: </a:t>
            </a:r>
          </a:p>
          <a:p>
            <a:pPr algn="ctr"/>
            <a:r>
              <a:rPr lang="en-US" sz="3600" b="1" dirty="0">
                <a:latin typeface="Papyrus" panose="03070502060502030205" pitchFamily="66" charset="0"/>
                <a:ea typeface="Calibri" panose="020F0502020204030204" pitchFamily="34" charset="0"/>
              </a:rPr>
              <a:t>“The righteous will live by faith.”</a:t>
            </a:r>
          </a:p>
          <a:p>
            <a:pPr algn="ctr"/>
            <a:r>
              <a:rPr lang="en-US" sz="3600" b="1" dirty="0">
                <a:latin typeface="Papyrus" panose="03070502060502030205" pitchFamily="66" charset="0"/>
                <a:ea typeface="Calibri" panose="020F0502020204030204" pitchFamily="34" charset="0"/>
              </a:rPr>
              <a:t>1:16,17 </a:t>
            </a:r>
            <a:endParaRPr lang="en-US" sz="3600" b="1" dirty="0">
              <a:latin typeface="Papyrus" panose="03070502060502030205" pitchFamily="66" charset="0"/>
            </a:endParaRPr>
          </a:p>
        </p:txBody>
      </p:sp>
    </p:spTree>
    <p:extLst>
      <p:ext uri="{BB962C8B-B14F-4D97-AF65-F5344CB8AC3E}">
        <p14:creationId xmlns:p14="http://schemas.microsoft.com/office/powerpoint/2010/main" val="44483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A71292-5BE6-4CDE-9A63-298252785DBB}"/>
              </a:ext>
            </a:extLst>
          </p:cNvPr>
          <p:cNvSpPr/>
          <p:nvPr/>
        </p:nvSpPr>
        <p:spPr>
          <a:xfrm>
            <a:off x="0" y="256617"/>
            <a:ext cx="9144000" cy="5755422"/>
          </a:xfrm>
          <a:prstGeom prst="rect">
            <a:avLst/>
          </a:prstGeom>
        </p:spPr>
        <p:txBody>
          <a:bodyPr wrap="square">
            <a:spAutoFit/>
          </a:bodyPr>
          <a:lstStyle/>
          <a:p>
            <a:pPr algn="ctr"/>
            <a:r>
              <a:rPr lang="en-US" sz="4000" b="1" dirty="0">
                <a:solidFill>
                  <a:srgbClr val="FFFF00"/>
                </a:solidFill>
                <a:latin typeface="Ink Free" panose="03080402000500000000" pitchFamily="66" charset="0"/>
                <a:ea typeface="Calibri" panose="020F0502020204030204" pitchFamily="34" charset="0"/>
              </a:rPr>
              <a:t>Romans 6:1-4</a:t>
            </a:r>
          </a:p>
          <a:p>
            <a:pPr algn="ctr"/>
            <a:r>
              <a:rPr lang="en-US" sz="4000" b="1" dirty="0">
                <a:solidFill>
                  <a:srgbClr val="FFFF00"/>
                </a:solidFill>
                <a:latin typeface="Ink Free" panose="03080402000500000000" pitchFamily="66" charset="0"/>
                <a:ea typeface="Calibri" panose="020F0502020204030204" pitchFamily="34" charset="0"/>
              </a:rPr>
              <a:t> </a:t>
            </a:r>
          </a:p>
          <a:p>
            <a:pPr algn="ctr"/>
            <a:r>
              <a:rPr lang="en-US" sz="3200" b="1" dirty="0">
                <a:latin typeface="Papyrus" panose="03070502060502030205" pitchFamily="66" charset="0"/>
                <a:ea typeface="Calibri" panose="020F0502020204030204" pitchFamily="34" charset="0"/>
              </a:rPr>
              <a:t>What shall we say, then? Shall we go on sinning so that grace may increase? By no means! </a:t>
            </a:r>
          </a:p>
          <a:p>
            <a:pPr algn="ctr"/>
            <a:r>
              <a:rPr lang="en-US" sz="3200" b="1" dirty="0">
                <a:latin typeface="Papyrus" panose="03070502060502030205" pitchFamily="66" charset="0"/>
                <a:ea typeface="Calibri" panose="020F0502020204030204" pitchFamily="34" charset="0"/>
              </a:rPr>
              <a:t>We died to sin; how can we live in it any longer? </a:t>
            </a:r>
          </a:p>
          <a:p>
            <a:pPr algn="ctr"/>
            <a:r>
              <a:rPr lang="en-US" sz="3200" b="1" dirty="0">
                <a:latin typeface="Papyrus" panose="03070502060502030205" pitchFamily="66" charset="0"/>
                <a:ea typeface="Calibri" panose="020F0502020204030204" pitchFamily="34" charset="0"/>
              </a:rPr>
              <a:t>Or don’t you know that all of us who were </a:t>
            </a:r>
          </a:p>
          <a:p>
            <a:pPr algn="ctr"/>
            <a:r>
              <a:rPr lang="en-US" sz="3200" b="1" dirty="0">
                <a:latin typeface="Papyrus" panose="03070502060502030205" pitchFamily="66" charset="0"/>
                <a:ea typeface="Calibri" panose="020F0502020204030204" pitchFamily="34" charset="0"/>
              </a:rPr>
              <a:t>baptized into Christ Jesus were baptized into his death? We were therefore buried with him </a:t>
            </a:r>
          </a:p>
          <a:p>
            <a:pPr algn="ctr"/>
            <a:r>
              <a:rPr lang="en-US" sz="3200" b="1" dirty="0">
                <a:latin typeface="Papyrus" panose="03070502060502030205" pitchFamily="66" charset="0"/>
                <a:ea typeface="Calibri" panose="020F0502020204030204" pitchFamily="34" charset="0"/>
              </a:rPr>
              <a:t>through baptism into death in order that, just as Christ was raised from the dead through the glory of the Father, we too may live a new life.</a:t>
            </a:r>
            <a:endParaRPr lang="en-US" sz="3200" b="1" dirty="0">
              <a:latin typeface="Papyrus" panose="03070502060502030205" pitchFamily="66" charset="0"/>
            </a:endParaRPr>
          </a:p>
        </p:txBody>
      </p:sp>
    </p:spTree>
    <p:extLst>
      <p:ext uri="{BB962C8B-B14F-4D97-AF65-F5344CB8AC3E}">
        <p14:creationId xmlns:p14="http://schemas.microsoft.com/office/powerpoint/2010/main" val="418631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91183" y="0"/>
            <a:ext cx="7052817"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796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736" y="4546920"/>
            <a:ext cx="301752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AA12AE3-1D81-4A89-9D54-F257E0F75D18}"/>
              </a:ext>
            </a:extLst>
          </p:cNvPr>
          <p:cNvSpPr/>
          <p:nvPr/>
        </p:nvSpPr>
        <p:spPr>
          <a:xfrm>
            <a:off x="14506" y="225495"/>
            <a:ext cx="3585030" cy="6407010"/>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3200" b="1" dirty="0">
                <a:latin typeface="Ink Free" panose="03080402000500000000" pitchFamily="66" charset="0"/>
                <a:ea typeface="Calibri" panose="020F0502020204030204" pitchFamily="34" charset="0"/>
                <a:cs typeface="Times New Roman" panose="02020603050405020304" pitchFamily="18" charset="0"/>
              </a:rPr>
              <a:t>Main point: </a:t>
            </a:r>
          </a:p>
          <a:p>
            <a:pPr marR="0" lvl="0" algn="ctr">
              <a:lnSpc>
                <a:spcPct val="107000"/>
              </a:lnSpc>
              <a:spcBef>
                <a:spcPts val="0"/>
              </a:spcBef>
              <a:spcAft>
                <a:spcPts val="0"/>
              </a:spcAft>
            </a:pPr>
            <a:r>
              <a:rPr lang="en-US" sz="3200" b="1" dirty="0">
                <a:latin typeface="Ink Free" panose="03080402000500000000" pitchFamily="66" charset="0"/>
                <a:ea typeface="Calibri" panose="020F0502020204030204" pitchFamily="34" charset="0"/>
                <a:cs typeface="Times New Roman" panose="02020603050405020304" pitchFamily="18" charset="0"/>
              </a:rPr>
              <a:t>When we joined ourselves with Christ’s historical death and resurrection it directly affects how we live, think and act in what we don’t do (sin) and what we do (live transformed lives).</a:t>
            </a:r>
            <a:endParaRPr lang="en-US" sz="3200" b="1" dirty="0">
              <a:effectLst/>
              <a:latin typeface="Ink Free" panose="03080402000500000000" pitchFamily="66" charset="0"/>
              <a:ea typeface="Calibri" panose="020F0502020204030204" pitchFamily="34" charset="0"/>
              <a:cs typeface="Times New Roman" panose="02020603050405020304" pitchFamily="18" charset="0"/>
            </a:endParaRPr>
          </a:p>
        </p:txBody>
      </p:sp>
      <p:pic>
        <p:nvPicPr>
          <p:cNvPr id="2" name="Picture 1" descr="A picture containing table, sitting, pair, bed&#10;&#10;Description automatically generated">
            <a:extLst>
              <a:ext uri="{FF2B5EF4-FFF2-40B4-BE49-F238E27FC236}">
                <a16:creationId xmlns:a16="http://schemas.microsoft.com/office/drawing/2014/main" id="{D3E3DC41-BF33-4A97-806B-977E2FBEC300}"/>
              </a:ext>
            </a:extLst>
          </p:cNvPr>
          <p:cNvPicPr>
            <a:picLocks noChangeAspect="1"/>
          </p:cNvPicPr>
          <p:nvPr/>
        </p:nvPicPr>
        <p:blipFill rotWithShape="1">
          <a:blip r:embed="rId2">
            <a:extLst>
              <a:ext uri="{28A0092B-C50C-407E-A947-70E740481C1C}">
                <a14:useLocalDpi xmlns:a14="http://schemas.microsoft.com/office/drawing/2010/main" val="0"/>
              </a:ext>
            </a:extLst>
          </a:blip>
          <a:srcRect l="26702" t="5504" r="-1" b="203"/>
          <a:stretch/>
        </p:blipFill>
        <p:spPr>
          <a:xfrm>
            <a:off x="3405322" y="399036"/>
            <a:ext cx="5529958" cy="5833281"/>
          </a:xfrm>
          <a:prstGeom prst="rect">
            <a:avLst/>
          </a:prstGeom>
          <a:ln>
            <a:noFill/>
          </a:ln>
          <a:effectLst>
            <a:softEdge rad="112500"/>
          </a:effectLst>
        </p:spPr>
      </p:pic>
    </p:spTree>
    <p:extLst>
      <p:ext uri="{BB962C8B-B14F-4D97-AF65-F5344CB8AC3E}">
        <p14:creationId xmlns:p14="http://schemas.microsoft.com/office/powerpoint/2010/main" val="139298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book, drawing&#10;&#10;Description automatically generated">
            <a:extLst>
              <a:ext uri="{FF2B5EF4-FFF2-40B4-BE49-F238E27FC236}">
                <a16:creationId xmlns:a16="http://schemas.microsoft.com/office/drawing/2014/main" id="{A8EBA2CF-EEC1-4D76-98BB-700CC41CF4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667" y="209403"/>
            <a:ext cx="8016666" cy="6439193"/>
          </a:xfrm>
          <a:prstGeom prst="rect">
            <a:avLst/>
          </a:prstGeom>
        </p:spPr>
      </p:pic>
    </p:spTree>
    <p:extLst>
      <p:ext uri="{BB962C8B-B14F-4D97-AF65-F5344CB8AC3E}">
        <p14:creationId xmlns:p14="http://schemas.microsoft.com/office/powerpoint/2010/main" val="262425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32A15C-E9FB-4476-A2F4-DCC21E437737}"/>
              </a:ext>
            </a:extLst>
          </p:cNvPr>
          <p:cNvSpPr/>
          <p:nvPr/>
        </p:nvSpPr>
        <p:spPr>
          <a:xfrm>
            <a:off x="0" y="1861328"/>
            <a:ext cx="9144001" cy="2057486"/>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FFFF00"/>
                </a:solidFill>
                <a:latin typeface="Ink Free" panose="03080402000500000000" pitchFamily="66" charset="0"/>
                <a:ea typeface="Calibri" panose="020F0502020204030204" pitchFamily="34" charset="0"/>
                <a:cs typeface="Times New Roman" panose="02020603050405020304" pitchFamily="18" charset="0"/>
              </a:rPr>
              <a:t>With superabundance grace </a:t>
            </a:r>
          </a:p>
          <a:p>
            <a:pPr marR="0" lvl="0" algn="ctr">
              <a:lnSpc>
                <a:spcPct val="107000"/>
              </a:lnSpc>
              <a:spcBef>
                <a:spcPts val="0"/>
              </a:spcBef>
              <a:spcAft>
                <a:spcPts val="0"/>
              </a:spcAft>
            </a:pPr>
            <a:r>
              <a:rPr lang="en-US" sz="4000" b="1" dirty="0">
                <a:solidFill>
                  <a:srgbClr val="FFFF00"/>
                </a:solidFill>
                <a:latin typeface="Ink Free" panose="03080402000500000000" pitchFamily="66" charset="0"/>
                <a:ea typeface="Calibri" panose="020F0502020204030204" pitchFamily="34" charset="0"/>
                <a:cs typeface="Times New Roman" panose="02020603050405020304" pitchFamily="18" charset="0"/>
              </a:rPr>
              <a:t>available, does sin matter? </a:t>
            </a:r>
          </a:p>
          <a:p>
            <a:pPr marR="0" lvl="0" algn="ctr">
              <a:lnSpc>
                <a:spcPct val="107000"/>
              </a:lnSpc>
              <a:spcBef>
                <a:spcPts val="0"/>
              </a:spcBef>
              <a:spcAft>
                <a:spcPts val="0"/>
              </a:spcAft>
            </a:pPr>
            <a:r>
              <a:rPr lang="en-US" sz="4000" b="1" dirty="0">
                <a:latin typeface="Ink Free" panose="03080402000500000000" pitchFamily="66" charset="0"/>
                <a:ea typeface="Calibri" panose="020F0502020204030204" pitchFamily="34" charset="0"/>
                <a:cs typeface="Times New Roman" panose="02020603050405020304" pitchFamily="18" charset="0"/>
              </a:rPr>
              <a:t>6:1-2a</a:t>
            </a:r>
            <a:endParaRPr lang="en-US" sz="4000" dirty="0">
              <a:effectLst/>
              <a:latin typeface="Ink Free" panose="030804020005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981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41747E-7121-4E81-932E-9E717805C5F7}"/>
              </a:ext>
            </a:extLst>
          </p:cNvPr>
          <p:cNvSpPr/>
          <p:nvPr/>
        </p:nvSpPr>
        <p:spPr>
          <a:xfrm>
            <a:off x="0" y="2105561"/>
            <a:ext cx="9144000" cy="1938992"/>
          </a:xfrm>
          <a:prstGeom prst="rect">
            <a:avLst/>
          </a:prstGeom>
        </p:spPr>
        <p:txBody>
          <a:bodyPr wrap="square">
            <a:spAutoFit/>
          </a:bodyPr>
          <a:lstStyle/>
          <a:p>
            <a:pPr algn="ctr"/>
            <a:r>
              <a:rPr lang="en-US" sz="4000" b="1" dirty="0">
                <a:solidFill>
                  <a:srgbClr val="FFFF00"/>
                </a:solidFill>
                <a:latin typeface="Ink Free" panose="03080402000500000000" pitchFamily="66" charset="0"/>
                <a:ea typeface="Calibri" panose="020F0502020204030204" pitchFamily="34" charset="0"/>
              </a:rPr>
              <a:t>Our union with Christ </a:t>
            </a:r>
          </a:p>
          <a:p>
            <a:pPr algn="ctr"/>
            <a:r>
              <a:rPr lang="en-US" sz="4000" b="1" dirty="0">
                <a:solidFill>
                  <a:srgbClr val="FFFF00"/>
                </a:solidFill>
                <a:latin typeface="Ink Free" panose="03080402000500000000" pitchFamily="66" charset="0"/>
                <a:ea typeface="Calibri" panose="020F0502020204030204" pitchFamily="34" charset="0"/>
              </a:rPr>
              <a:t>separated us from sin </a:t>
            </a:r>
          </a:p>
          <a:p>
            <a:pPr algn="ctr"/>
            <a:r>
              <a:rPr lang="en-US" sz="4000" b="1" dirty="0">
                <a:latin typeface="Ink Free" panose="03080402000500000000" pitchFamily="66" charset="0"/>
                <a:ea typeface="Calibri" panose="020F0502020204030204" pitchFamily="34" charset="0"/>
              </a:rPr>
              <a:t>6:2b</a:t>
            </a:r>
            <a:endParaRPr lang="en-US" sz="4000" dirty="0">
              <a:latin typeface="Ink Free" panose="03080402000500000000" pitchFamily="66" charset="0"/>
            </a:endParaRPr>
          </a:p>
        </p:txBody>
      </p:sp>
    </p:spTree>
    <p:extLst>
      <p:ext uri="{BB962C8B-B14F-4D97-AF65-F5344CB8AC3E}">
        <p14:creationId xmlns:p14="http://schemas.microsoft.com/office/powerpoint/2010/main" val="277449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465B49-634D-43F1-B88D-5C556FE1F286}"/>
              </a:ext>
            </a:extLst>
          </p:cNvPr>
          <p:cNvSpPr/>
          <p:nvPr/>
        </p:nvSpPr>
        <p:spPr>
          <a:xfrm>
            <a:off x="0" y="1887833"/>
            <a:ext cx="9144000" cy="2057486"/>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FFFF00"/>
                </a:solidFill>
                <a:latin typeface="Ink Free" panose="03080402000500000000" pitchFamily="66" charset="0"/>
                <a:ea typeface="Calibri" panose="020F0502020204030204" pitchFamily="34" charset="0"/>
                <a:cs typeface="Times New Roman" panose="02020603050405020304" pitchFamily="18" charset="0"/>
              </a:rPr>
              <a:t>A reminder: My baptism </a:t>
            </a:r>
          </a:p>
          <a:p>
            <a:pPr marR="0" lvl="0" algn="ctr">
              <a:lnSpc>
                <a:spcPct val="107000"/>
              </a:lnSpc>
              <a:spcBef>
                <a:spcPts val="0"/>
              </a:spcBef>
              <a:spcAft>
                <a:spcPts val="0"/>
              </a:spcAft>
            </a:pPr>
            <a:r>
              <a:rPr lang="en-US" sz="4000" b="1" dirty="0">
                <a:solidFill>
                  <a:srgbClr val="FFFF00"/>
                </a:solidFill>
                <a:latin typeface="Ink Free" panose="03080402000500000000" pitchFamily="66" charset="0"/>
                <a:ea typeface="Calibri" panose="020F0502020204030204" pitchFamily="34" charset="0"/>
                <a:cs typeface="Times New Roman" panose="02020603050405020304" pitchFamily="18" charset="0"/>
              </a:rPr>
              <a:t>changed my residence</a:t>
            </a:r>
          </a:p>
          <a:p>
            <a:pPr marR="0" lvl="0" algn="ctr">
              <a:lnSpc>
                <a:spcPct val="107000"/>
              </a:lnSpc>
              <a:spcBef>
                <a:spcPts val="0"/>
              </a:spcBef>
              <a:spcAft>
                <a:spcPts val="0"/>
              </a:spcAft>
            </a:pPr>
            <a:r>
              <a:rPr lang="en-US" sz="4000" b="1" dirty="0">
                <a:effectLst/>
                <a:latin typeface="Ink Free" panose="03080402000500000000" pitchFamily="66" charset="0"/>
                <a:ea typeface="Calibri" panose="020F0502020204030204" pitchFamily="34" charset="0"/>
                <a:cs typeface="Times New Roman" panose="02020603050405020304" pitchFamily="18" charset="0"/>
              </a:rPr>
              <a:t>6:3</a:t>
            </a:r>
            <a:endParaRPr lang="en-US" sz="4000" dirty="0">
              <a:effectLst/>
              <a:latin typeface="Ink Free" panose="030804020005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0291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AE4257-AFC4-4707-A3BB-082DB6056021}"/>
              </a:ext>
            </a:extLst>
          </p:cNvPr>
          <p:cNvSpPr/>
          <p:nvPr/>
        </p:nvSpPr>
        <p:spPr>
          <a:xfrm>
            <a:off x="0" y="2221545"/>
            <a:ext cx="9144000" cy="1398844"/>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FFFF00"/>
                </a:solidFill>
                <a:latin typeface="Ink Free" panose="03080402000500000000" pitchFamily="66" charset="0"/>
                <a:ea typeface="Calibri" panose="020F0502020204030204" pitchFamily="34" charset="0"/>
                <a:cs typeface="Times New Roman" panose="02020603050405020304" pitchFamily="18" charset="0"/>
              </a:rPr>
              <a:t>The point: Living a new life </a:t>
            </a:r>
          </a:p>
          <a:p>
            <a:pPr marR="0" lvl="0" algn="ctr">
              <a:lnSpc>
                <a:spcPct val="107000"/>
              </a:lnSpc>
              <a:spcBef>
                <a:spcPts val="0"/>
              </a:spcBef>
              <a:spcAft>
                <a:spcPts val="0"/>
              </a:spcAft>
            </a:pPr>
            <a:r>
              <a:rPr lang="en-US" sz="4000" b="1" dirty="0">
                <a:latin typeface="Ink Free" panose="03080402000500000000" pitchFamily="66" charset="0"/>
                <a:ea typeface="Calibri" panose="020F0502020204030204" pitchFamily="34" charset="0"/>
                <a:cs typeface="Times New Roman" panose="02020603050405020304" pitchFamily="18" charset="0"/>
              </a:rPr>
              <a:t>6:4</a:t>
            </a:r>
            <a:endParaRPr lang="en-US" sz="4000" dirty="0">
              <a:effectLst/>
              <a:latin typeface="Ink Free" panose="030804020005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8625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27</TotalTime>
  <Words>393</Words>
  <Application>Microsoft Office PowerPoint</Application>
  <PresentationFormat>On-screen Show (4:3)</PresentationFormat>
  <Paragraphs>47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Ink Free</vt:lpstr>
      <vt:lpstr>Papyrus</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Ministry1 - Office</cp:lastModifiedBy>
  <cp:revision>4</cp:revision>
  <dcterms:created xsi:type="dcterms:W3CDTF">2020-04-18T16:43:19Z</dcterms:created>
  <dcterms:modified xsi:type="dcterms:W3CDTF">2020-04-18T17:12:44Z</dcterms:modified>
</cp:coreProperties>
</file>