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0" r:id="rId2"/>
    <p:sldId id="256" r:id="rId3"/>
    <p:sldId id="257" r:id="rId4"/>
    <p:sldId id="258" r:id="rId5"/>
    <p:sldId id="260" r:id="rId6"/>
    <p:sldId id="259" r:id="rId7"/>
    <p:sldId id="261" r:id="rId8"/>
    <p:sldId id="262" r:id="rId9"/>
    <p:sldId id="263" r:id="rId10"/>
    <p:sldId id="264" r:id="rId11"/>
    <p:sldId id="265" r:id="rId12"/>
    <p:sldId id="266" r:id="rId13"/>
    <p:sldId id="271" r:id="rId14"/>
    <p:sldId id="267" r:id="rId15"/>
    <p:sldId id="26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AE5DFA-DA34-48DE-BDE6-3B88AAC5CB3A}"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042AC-F4D0-48EC-A2E3-84161173EEC5}" type="slidenum">
              <a:rPr lang="en-US" smtClean="0"/>
              <a:t>‹#›</a:t>
            </a:fld>
            <a:endParaRPr lang="en-US"/>
          </a:p>
        </p:txBody>
      </p:sp>
    </p:spTree>
    <p:extLst>
      <p:ext uri="{BB962C8B-B14F-4D97-AF65-F5344CB8AC3E}">
        <p14:creationId xmlns:p14="http://schemas.microsoft.com/office/powerpoint/2010/main" val="236701928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E5DFA-DA34-48DE-BDE6-3B88AAC5CB3A}"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042AC-F4D0-48EC-A2E3-84161173EEC5}" type="slidenum">
              <a:rPr lang="en-US" smtClean="0"/>
              <a:t>‹#›</a:t>
            </a:fld>
            <a:endParaRPr lang="en-US"/>
          </a:p>
        </p:txBody>
      </p:sp>
    </p:spTree>
    <p:extLst>
      <p:ext uri="{BB962C8B-B14F-4D97-AF65-F5344CB8AC3E}">
        <p14:creationId xmlns:p14="http://schemas.microsoft.com/office/powerpoint/2010/main" val="277924269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E5DFA-DA34-48DE-BDE6-3B88AAC5CB3A}"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042AC-F4D0-48EC-A2E3-84161173EEC5}" type="slidenum">
              <a:rPr lang="en-US" smtClean="0"/>
              <a:t>‹#›</a:t>
            </a:fld>
            <a:endParaRPr lang="en-US"/>
          </a:p>
        </p:txBody>
      </p:sp>
    </p:spTree>
    <p:extLst>
      <p:ext uri="{BB962C8B-B14F-4D97-AF65-F5344CB8AC3E}">
        <p14:creationId xmlns:p14="http://schemas.microsoft.com/office/powerpoint/2010/main" val="145514518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E5DFA-DA34-48DE-BDE6-3B88AAC5CB3A}"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042AC-F4D0-48EC-A2E3-84161173EEC5}" type="slidenum">
              <a:rPr lang="en-US" smtClean="0"/>
              <a:t>‹#›</a:t>
            </a:fld>
            <a:endParaRPr lang="en-US"/>
          </a:p>
        </p:txBody>
      </p:sp>
    </p:spTree>
    <p:extLst>
      <p:ext uri="{BB962C8B-B14F-4D97-AF65-F5344CB8AC3E}">
        <p14:creationId xmlns:p14="http://schemas.microsoft.com/office/powerpoint/2010/main" val="354855883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AE5DFA-DA34-48DE-BDE6-3B88AAC5CB3A}"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042AC-F4D0-48EC-A2E3-84161173EEC5}" type="slidenum">
              <a:rPr lang="en-US" smtClean="0"/>
              <a:t>‹#›</a:t>
            </a:fld>
            <a:endParaRPr lang="en-US"/>
          </a:p>
        </p:txBody>
      </p:sp>
    </p:spTree>
    <p:extLst>
      <p:ext uri="{BB962C8B-B14F-4D97-AF65-F5344CB8AC3E}">
        <p14:creationId xmlns:p14="http://schemas.microsoft.com/office/powerpoint/2010/main" val="107428881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AE5DFA-DA34-48DE-BDE6-3B88AAC5CB3A}"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042AC-F4D0-48EC-A2E3-84161173EEC5}" type="slidenum">
              <a:rPr lang="en-US" smtClean="0"/>
              <a:t>‹#›</a:t>
            </a:fld>
            <a:endParaRPr lang="en-US"/>
          </a:p>
        </p:txBody>
      </p:sp>
    </p:spTree>
    <p:extLst>
      <p:ext uri="{BB962C8B-B14F-4D97-AF65-F5344CB8AC3E}">
        <p14:creationId xmlns:p14="http://schemas.microsoft.com/office/powerpoint/2010/main" val="417099580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AE5DFA-DA34-48DE-BDE6-3B88AAC5CB3A}" type="datetimeFigureOut">
              <a:rPr lang="en-US" smtClean="0"/>
              <a:t>3/10/2020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A042AC-F4D0-48EC-A2E3-84161173EEC5}" type="slidenum">
              <a:rPr lang="en-US" smtClean="0"/>
              <a:t>‹#›</a:t>
            </a:fld>
            <a:endParaRPr lang="en-US"/>
          </a:p>
        </p:txBody>
      </p:sp>
    </p:spTree>
    <p:extLst>
      <p:ext uri="{BB962C8B-B14F-4D97-AF65-F5344CB8AC3E}">
        <p14:creationId xmlns:p14="http://schemas.microsoft.com/office/powerpoint/2010/main" val="9860512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AE5DFA-DA34-48DE-BDE6-3B88AAC5CB3A}" type="datetimeFigureOut">
              <a:rPr lang="en-US" smtClean="0"/>
              <a:t>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A042AC-F4D0-48EC-A2E3-84161173EEC5}" type="slidenum">
              <a:rPr lang="en-US" smtClean="0"/>
              <a:t>‹#›</a:t>
            </a:fld>
            <a:endParaRPr lang="en-US"/>
          </a:p>
        </p:txBody>
      </p:sp>
    </p:spTree>
    <p:extLst>
      <p:ext uri="{BB962C8B-B14F-4D97-AF65-F5344CB8AC3E}">
        <p14:creationId xmlns:p14="http://schemas.microsoft.com/office/powerpoint/2010/main" val="169346400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AE5DFA-DA34-48DE-BDE6-3B88AAC5CB3A}" type="datetimeFigureOut">
              <a:rPr lang="en-US" smtClean="0"/>
              <a:t>3/10/2020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A042AC-F4D0-48EC-A2E3-84161173EEC5}" type="slidenum">
              <a:rPr lang="en-US" smtClean="0"/>
              <a:t>‹#›</a:t>
            </a:fld>
            <a:endParaRPr lang="en-US"/>
          </a:p>
        </p:txBody>
      </p:sp>
    </p:spTree>
    <p:extLst>
      <p:ext uri="{BB962C8B-B14F-4D97-AF65-F5344CB8AC3E}">
        <p14:creationId xmlns:p14="http://schemas.microsoft.com/office/powerpoint/2010/main" val="107492682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AE5DFA-DA34-48DE-BDE6-3B88AAC5CB3A}"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042AC-F4D0-48EC-A2E3-84161173EEC5}" type="slidenum">
              <a:rPr lang="en-US" smtClean="0"/>
              <a:t>‹#›</a:t>
            </a:fld>
            <a:endParaRPr lang="en-US"/>
          </a:p>
        </p:txBody>
      </p:sp>
    </p:spTree>
    <p:extLst>
      <p:ext uri="{BB962C8B-B14F-4D97-AF65-F5344CB8AC3E}">
        <p14:creationId xmlns:p14="http://schemas.microsoft.com/office/powerpoint/2010/main" val="69743869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AE5DFA-DA34-48DE-BDE6-3B88AAC5CB3A}"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042AC-F4D0-48EC-A2E3-84161173EEC5}" type="slidenum">
              <a:rPr lang="en-US" smtClean="0"/>
              <a:t>‹#›</a:t>
            </a:fld>
            <a:endParaRPr lang="en-US"/>
          </a:p>
        </p:txBody>
      </p:sp>
    </p:spTree>
    <p:extLst>
      <p:ext uri="{BB962C8B-B14F-4D97-AF65-F5344CB8AC3E}">
        <p14:creationId xmlns:p14="http://schemas.microsoft.com/office/powerpoint/2010/main" val="345058984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E5DFA-DA34-48DE-BDE6-3B88AAC5CB3A}" type="datetimeFigureOut">
              <a:rPr lang="en-US" smtClean="0"/>
              <a:t>3/10/2020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042AC-F4D0-48EC-A2E3-84161173EEC5}" type="slidenum">
              <a:rPr lang="en-US" smtClean="0"/>
              <a:t>‹#›</a:t>
            </a:fld>
            <a:endParaRPr lang="en-US"/>
          </a:p>
        </p:txBody>
      </p:sp>
    </p:spTree>
    <p:extLst>
      <p:ext uri="{BB962C8B-B14F-4D97-AF65-F5344CB8AC3E}">
        <p14:creationId xmlns:p14="http://schemas.microsoft.com/office/powerpoint/2010/main" val="131680259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slide" Target="slide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epherd-leading-sheep-featured.jpg">
            <a:extLst>
              <a:ext uri="{FF2B5EF4-FFF2-40B4-BE49-F238E27FC236}">
                <a16:creationId xmlns:a16="http://schemas.microsoft.com/office/drawing/2014/main" id="{18ADA64E-F295-458C-AA65-E15F716A7F61}"/>
              </a:ext>
            </a:extLst>
          </p:cNvPr>
          <p:cNvPicPr>
            <a:picLocks noChangeAspect="1"/>
          </p:cNvPicPr>
          <p:nvPr/>
        </p:nvPicPr>
        <p:blipFill>
          <a:blip r:embed="rId2" cstate="print"/>
          <a:stretch>
            <a:fillRect/>
          </a:stretch>
        </p:blipFill>
        <p:spPr>
          <a:xfrm>
            <a:off x="0" y="685800"/>
            <a:ext cx="9144000" cy="3535680"/>
          </a:xfrm>
          <a:prstGeom prst="rect">
            <a:avLst/>
          </a:prstGeom>
          <a:ln>
            <a:noFill/>
          </a:ln>
          <a:effectLst>
            <a:softEdge rad="112500"/>
          </a:effectLst>
        </p:spPr>
      </p:pic>
      <p:sp>
        <p:nvSpPr>
          <p:cNvPr id="3" name="TextBox 2">
            <a:extLst>
              <a:ext uri="{FF2B5EF4-FFF2-40B4-BE49-F238E27FC236}">
                <a16:creationId xmlns:a16="http://schemas.microsoft.com/office/drawing/2014/main" id="{8A283647-87E0-4656-8D33-1BB8C492F0DA}"/>
              </a:ext>
            </a:extLst>
          </p:cNvPr>
          <p:cNvSpPr txBox="1"/>
          <p:nvPr/>
        </p:nvSpPr>
        <p:spPr>
          <a:xfrm>
            <a:off x="0" y="4724400"/>
            <a:ext cx="9144000" cy="830997"/>
          </a:xfrm>
          <a:prstGeom prst="rect">
            <a:avLst/>
          </a:prstGeom>
          <a:noFill/>
        </p:spPr>
        <p:txBody>
          <a:bodyPr wrap="square" rtlCol="0">
            <a:spAutoFit/>
          </a:bodyPr>
          <a:lstStyle/>
          <a:p>
            <a:pPr algn="ctr"/>
            <a:r>
              <a:rPr lang="en-US" sz="4800" b="1" dirty="0">
                <a:effectLst>
                  <a:outerShdw blurRad="50800" dist="50800" dir="5400000" algn="ctr" rotWithShape="0">
                    <a:schemeClr val="bg1"/>
                  </a:outerShdw>
                </a:effectLst>
                <a:latin typeface="Bradley Hand ITC" pitchFamily="66" charset="0"/>
                <a:cs typeface="Angsana New" pitchFamily="18" charset="-34"/>
              </a:rPr>
              <a:t>Shepherds Serving Sheep</a:t>
            </a:r>
          </a:p>
        </p:txBody>
      </p:sp>
    </p:spTree>
    <p:extLst>
      <p:ext uri="{BB962C8B-B14F-4D97-AF65-F5344CB8AC3E}">
        <p14:creationId xmlns:p14="http://schemas.microsoft.com/office/powerpoint/2010/main" val="184334409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epherd-sheep.jpg">
            <a:extLst>
              <a:ext uri="{FF2B5EF4-FFF2-40B4-BE49-F238E27FC236}">
                <a16:creationId xmlns:a16="http://schemas.microsoft.com/office/drawing/2014/main" id="{69F007FC-C384-4302-B30A-D4589DC944CA}"/>
              </a:ext>
            </a:extLst>
          </p:cNvPr>
          <p:cNvPicPr>
            <a:picLocks noChangeAspect="1"/>
          </p:cNvPicPr>
          <p:nvPr/>
        </p:nvPicPr>
        <p:blipFill>
          <a:blip r:embed="rId2" cstate="print"/>
          <a:stretch>
            <a:fillRect/>
          </a:stretch>
        </p:blipFill>
        <p:spPr>
          <a:xfrm>
            <a:off x="0" y="0"/>
            <a:ext cx="5657088" cy="3962400"/>
          </a:xfrm>
          <a:prstGeom prst="rect">
            <a:avLst/>
          </a:prstGeom>
          <a:ln>
            <a:noFill/>
          </a:ln>
          <a:effectLst>
            <a:softEdge rad="112500"/>
          </a:effectLst>
        </p:spPr>
      </p:pic>
      <p:sp>
        <p:nvSpPr>
          <p:cNvPr id="3" name="Rectangle 1">
            <a:extLst>
              <a:ext uri="{FF2B5EF4-FFF2-40B4-BE49-F238E27FC236}">
                <a16:creationId xmlns:a16="http://schemas.microsoft.com/office/drawing/2014/main" id="{AFE9ECCE-E211-444E-8741-474B5073D85F}"/>
              </a:ext>
            </a:extLst>
          </p:cNvPr>
          <p:cNvSpPr>
            <a:spLocks noChangeArrowheads="1"/>
          </p:cNvSpPr>
          <p:nvPr/>
        </p:nvSpPr>
        <p:spPr bwMode="auto">
          <a:xfrm>
            <a:off x="655983" y="3962400"/>
            <a:ext cx="63246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342900" algn="l"/>
              </a:tabLst>
            </a:pPr>
            <a:r>
              <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Sheep get</a:t>
            </a:r>
            <a:r>
              <a:rPr kumimoji="0" lang="en-US" sz="4000" b="1" i="0" u="none" strike="noStrike" cap="none" normalizeH="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 frightened</a:t>
            </a:r>
            <a:r>
              <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tabLst>
                <a:tab pos="342900" algn="l"/>
              </a:tabLst>
            </a:pPr>
            <a:r>
              <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they need comforting</a:t>
            </a:r>
            <a:r>
              <a:rPr kumimoji="0" lang="en-US" sz="4000" b="1" i="0" u="none" strike="noStrike" cap="none" normalizeH="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 and encouragement</a:t>
            </a:r>
          </a:p>
          <a:p>
            <a:pPr marL="0" marR="0" lvl="0" indent="0" algn="ctr" defTabSz="914400" rtl="0" eaLnBrk="1" fontAlgn="base" latinLnBrk="0" hangingPunct="1">
              <a:lnSpc>
                <a:spcPct val="100000"/>
              </a:lnSpc>
              <a:spcBef>
                <a:spcPct val="0"/>
              </a:spcBef>
              <a:spcAft>
                <a:spcPct val="0"/>
              </a:spcAft>
              <a:buClrTx/>
              <a:buSzTx/>
              <a:tabLst>
                <a:tab pos="342900" algn="l"/>
              </a:tabLst>
            </a:pPr>
            <a:r>
              <a:rPr lang="en-US" sz="4000" b="1" dirty="0">
                <a:effectLst>
                  <a:outerShdw blurRad="50800" dist="50800" dir="5400000" algn="ctr" rotWithShape="0">
                    <a:schemeClr val="bg1"/>
                  </a:outerShdw>
                </a:effectLst>
                <a:latin typeface="Tempus Sans ITC" pitchFamily="82" charset="0"/>
                <a:cs typeface="Arial" pitchFamily="34" charset="0"/>
              </a:rPr>
              <a:t>James</a:t>
            </a:r>
            <a:r>
              <a:rPr kumimoji="0" lang="en-US" sz="4000" b="1" i="0" u="none" strike="noStrike" cap="none" normalizeH="0" dirty="0">
                <a:ln>
                  <a:noFill/>
                </a:ln>
                <a:solidFill>
                  <a:schemeClr val="tx1"/>
                </a:solidFill>
                <a:effectLst>
                  <a:outerShdw blurRad="50800" dist="50800" dir="5400000" algn="ctr" rotWithShape="0">
                    <a:schemeClr val="bg1"/>
                  </a:outerShdw>
                </a:effectLst>
                <a:latin typeface="Tempus Sans ITC" pitchFamily="82" charset="0"/>
                <a:cs typeface="Arial" pitchFamily="34" charset="0"/>
              </a:rPr>
              <a:t> 5:14, 15</a:t>
            </a:r>
            <a:endPar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cs typeface="Arial" pitchFamily="34" charset="0"/>
            </a:endParaRPr>
          </a:p>
        </p:txBody>
      </p:sp>
      <p:sp>
        <p:nvSpPr>
          <p:cNvPr id="4" name="Rectangle 1">
            <a:extLst>
              <a:ext uri="{FF2B5EF4-FFF2-40B4-BE49-F238E27FC236}">
                <a16:creationId xmlns:a16="http://schemas.microsoft.com/office/drawing/2014/main" id="{C85105E7-712D-4829-8E06-77E5E3CB2E37}"/>
              </a:ext>
            </a:extLst>
          </p:cNvPr>
          <p:cNvSpPr>
            <a:spLocks noChangeArrowheads="1"/>
          </p:cNvSpPr>
          <p:nvPr/>
        </p:nvSpPr>
        <p:spPr bwMode="auto">
          <a:xfrm>
            <a:off x="5657088" y="484524"/>
            <a:ext cx="3426324" cy="3170099"/>
          </a:xfrm>
          <a:prstGeom prst="rect">
            <a:avLst/>
          </a:prstGeom>
          <a:noFill/>
          <a:ln w="28575">
            <a:solidFill>
              <a:srgbClr val="00B0F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342900" algn="l"/>
              </a:tabLst>
            </a:pPr>
            <a:r>
              <a:rPr kumimoji="0" lang="en-US" sz="4000" b="1" i="0" u="none" strike="noStrike" cap="none" normalizeH="0" baseline="0" dirty="0">
                <a:ln>
                  <a:noFill/>
                </a:ln>
                <a:solidFill>
                  <a:srgbClr val="FFFF00"/>
                </a:solidFill>
                <a:effectLst>
                  <a:outerShdw blurRad="50800" dist="50800" dir="5400000" algn="ctr" rotWithShape="0">
                    <a:schemeClr val="bg1"/>
                  </a:outerShdw>
                </a:effectLst>
                <a:latin typeface="Ink Free" panose="03080402000500000000" pitchFamily="66" charset="0"/>
                <a:ea typeface="Calibri" pitchFamily="34" charset="0"/>
                <a:cs typeface="Times New Roman" pitchFamily="18" charset="0"/>
              </a:rPr>
              <a:t>He should call the elders of the church to pray over him…</a:t>
            </a:r>
          </a:p>
        </p:txBody>
      </p:sp>
    </p:spTree>
    <p:extLst>
      <p:ext uri="{BB962C8B-B14F-4D97-AF65-F5344CB8AC3E}">
        <p14:creationId xmlns:p14="http://schemas.microsoft.com/office/powerpoint/2010/main" val="11372935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23A474-B607-4360-B1E0-3EBD9895F492}"/>
              </a:ext>
            </a:extLst>
          </p:cNvPr>
          <p:cNvSpPr>
            <a:spLocks noChangeArrowheads="1"/>
          </p:cNvSpPr>
          <p:nvPr/>
        </p:nvSpPr>
        <p:spPr bwMode="auto">
          <a:xfrm>
            <a:off x="0" y="884888"/>
            <a:ext cx="51054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342900" algn="l"/>
              </a:tabLst>
            </a:pPr>
            <a:r>
              <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Sheep venture</a:t>
            </a:r>
            <a:r>
              <a:rPr kumimoji="0" lang="en-US" sz="4000" b="1" i="0" u="none" strike="noStrike" cap="none" normalizeH="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 into danger</a:t>
            </a:r>
            <a:r>
              <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tabLst>
                <a:tab pos="342900" algn="l"/>
              </a:tabLst>
            </a:pPr>
            <a:r>
              <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they need to</a:t>
            </a:r>
            <a:r>
              <a:rPr kumimoji="0" lang="en-US" sz="4000" b="1" i="0" u="none" strike="noStrike" cap="none" normalizeH="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 be warned</a:t>
            </a:r>
          </a:p>
          <a:p>
            <a:pPr marL="0" marR="0" lvl="0" indent="0" algn="ctr" defTabSz="914400" rtl="0" eaLnBrk="1" fontAlgn="base" latinLnBrk="0" hangingPunct="1">
              <a:lnSpc>
                <a:spcPct val="100000"/>
              </a:lnSpc>
              <a:spcBef>
                <a:spcPct val="0"/>
              </a:spcBef>
              <a:spcAft>
                <a:spcPct val="0"/>
              </a:spcAft>
              <a:buClrTx/>
              <a:buSzTx/>
              <a:tabLst>
                <a:tab pos="342900" algn="l"/>
              </a:tabLst>
            </a:pPr>
            <a:r>
              <a:rPr lang="en-US" sz="4000" b="1" dirty="0">
                <a:effectLst>
                  <a:outerShdw blurRad="50800" dist="50800" dir="5400000" algn="ctr" rotWithShape="0">
                    <a:schemeClr val="bg1"/>
                  </a:outerShdw>
                </a:effectLst>
                <a:latin typeface="Tempus Sans ITC" pitchFamily="82" charset="0"/>
                <a:cs typeface="Arial" pitchFamily="34" charset="0"/>
              </a:rPr>
              <a:t>2 Tim. 4:2</a:t>
            </a:r>
            <a:endPar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cs typeface="Arial" pitchFamily="34" charset="0"/>
            </a:endParaRPr>
          </a:p>
        </p:txBody>
      </p:sp>
      <p:pic>
        <p:nvPicPr>
          <p:cNvPr id="3" name="Picture 2" descr="shepherd 3.jpg">
            <a:extLst>
              <a:ext uri="{FF2B5EF4-FFF2-40B4-BE49-F238E27FC236}">
                <a16:creationId xmlns:a16="http://schemas.microsoft.com/office/drawing/2014/main" id="{9CAF1EC2-9D0F-4E5F-9D51-33358F1C05D1}"/>
              </a:ext>
            </a:extLst>
          </p:cNvPr>
          <p:cNvPicPr>
            <a:picLocks noChangeAspect="1"/>
          </p:cNvPicPr>
          <p:nvPr/>
        </p:nvPicPr>
        <p:blipFill>
          <a:blip r:embed="rId2" cstate="print"/>
          <a:stretch>
            <a:fillRect/>
          </a:stretch>
        </p:blipFill>
        <p:spPr>
          <a:xfrm>
            <a:off x="5105400" y="304800"/>
            <a:ext cx="4038600" cy="4330277"/>
          </a:xfrm>
          <a:prstGeom prst="rect">
            <a:avLst/>
          </a:prstGeom>
          <a:ln>
            <a:noFill/>
          </a:ln>
          <a:effectLst>
            <a:softEdge rad="112500"/>
          </a:effectLst>
        </p:spPr>
      </p:pic>
      <p:sp>
        <p:nvSpPr>
          <p:cNvPr id="4" name="Rectangle 1">
            <a:extLst>
              <a:ext uri="{FF2B5EF4-FFF2-40B4-BE49-F238E27FC236}">
                <a16:creationId xmlns:a16="http://schemas.microsoft.com/office/drawing/2014/main" id="{8F77BEC3-FE20-4E6E-8344-39F8D4215D03}"/>
              </a:ext>
            </a:extLst>
          </p:cNvPr>
          <p:cNvSpPr>
            <a:spLocks noChangeArrowheads="1"/>
          </p:cNvSpPr>
          <p:nvPr/>
        </p:nvSpPr>
        <p:spPr bwMode="auto">
          <a:xfrm>
            <a:off x="60588" y="4921807"/>
            <a:ext cx="8990647" cy="1323439"/>
          </a:xfrm>
          <a:prstGeom prst="rect">
            <a:avLst/>
          </a:prstGeom>
          <a:noFill/>
          <a:ln w="28575">
            <a:solidFill>
              <a:srgbClr val="00B0F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342900" algn="l"/>
              </a:tabLst>
            </a:pPr>
            <a:r>
              <a:rPr kumimoji="0" lang="en-US" sz="4000" b="1" i="0" u="none" strike="noStrike" cap="none" normalizeH="0" baseline="0" dirty="0">
                <a:ln>
                  <a:noFill/>
                </a:ln>
                <a:solidFill>
                  <a:srgbClr val="FFFF00"/>
                </a:solidFill>
                <a:effectLst>
                  <a:outerShdw blurRad="50800" dist="50800" dir="5400000" algn="ctr" rotWithShape="0">
                    <a:schemeClr val="bg1"/>
                  </a:outerShdw>
                </a:effectLst>
                <a:latin typeface="Ink Free" panose="03080402000500000000" pitchFamily="66" charset="0"/>
                <a:ea typeface="Calibri" pitchFamily="34" charset="0"/>
                <a:cs typeface="Times New Roman" pitchFamily="18" charset="0"/>
              </a:rPr>
              <a:t>Correct, rebuke and encourage – with great patience and careful instruction.</a:t>
            </a:r>
          </a:p>
        </p:txBody>
      </p:sp>
    </p:spTree>
    <p:extLst>
      <p:ext uri="{BB962C8B-B14F-4D97-AF65-F5344CB8AC3E}">
        <p14:creationId xmlns:p14="http://schemas.microsoft.com/office/powerpoint/2010/main" val="91358903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DA812-4382-4366-8782-C7BB00A9E386}"/>
              </a:ext>
            </a:extLst>
          </p:cNvPr>
          <p:cNvSpPr>
            <a:spLocks noChangeArrowheads="1"/>
          </p:cNvSpPr>
          <p:nvPr/>
        </p:nvSpPr>
        <p:spPr bwMode="auto">
          <a:xfrm>
            <a:off x="342900" y="4706005"/>
            <a:ext cx="84582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342900" algn="l"/>
              </a:tabLst>
            </a:pPr>
            <a:r>
              <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Sheep are</a:t>
            </a:r>
            <a:r>
              <a:rPr kumimoji="0" lang="en-US" sz="4000" b="1" i="0" u="none" strike="noStrike" cap="none" normalizeH="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 vulnerable to attack</a:t>
            </a:r>
            <a:r>
              <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tabLst>
                <a:tab pos="342900" algn="l"/>
              </a:tabLst>
            </a:pPr>
            <a:r>
              <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they need to</a:t>
            </a:r>
            <a:r>
              <a:rPr kumimoji="0" lang="en-US" sz="4000" b="1" i="0" u="none" strike="noStrike" cap="none" normalizeH="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 be protected and guarded</a:t>
            </a:r>
          </a:p>
          <a:p>
            <a:pPr marL="0" marR="0" lvl="0" indent="0" algn="ctr" defTabSz="914400" rtl="0" eaLnBrk="1" fontAlgn="base" latinLnBrk="0" hangingPunct="1">
              <a:lnSpc>
                <a:spcPct val="100000"/>
              </a:lnSpc>
              <a:spcBef>
                <a:spcPct val="0"/>
              </a:spcBef>
              <a:spcAft>
                <a:spcPct val="0"/>
              </a:spcAft>
              <a:buClrTx/>
              <a:buSzTx/>
              <a:tabLst>
                <a:tab pos="342900" algn="l"/>
              </a:tabLst>
            </a:pPr>
            <a:r>
              <a:rPr lang="en-US" sz="4000" b="1" dirty="0">
                <a:effectLst>
                  <a:outerShdw blurRad="50800" dist="50800" dir="5400000" algn="ctr" rotWithShape="0">
                    <a:schemeClr val="bg1"/>
                  </a:outerShdw>
                </a:effectLst>
                <a:latin typeface="Tempus Sans ITC" pitchFamily="82" charset="0"/>
                <a:ea typeface="Calibri" pitchFamily="34" charset="0"/>
                <a:cs typeface="Times New Roman" pitchFamily="18" charset="0"/>
              </a:rPr>
              <a:t>1 Peter 5:8</a:t>
            </a:r>
            <a:endParaRPr kumimoji="0" lang="en-US" sz="4000" b="1" i="0" u="none" strike="noStrike" cap="none" normalizeH="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endParaRPr>
          </a:p>
        </p:txBody>
      </p:sp>
      <p:pic>
        <p:nvPicPr>
          <p:cNvPr id="3" name="Picture 2" descr="shepherd1.jpg">
            <a:extLst>
              <a:ext uri="{FF2B5EF4-FFF2-40B4-BE49-F238E27FC236}">
                <a16:creationId xmlns:a16="http://schemas.microsoft.com/office/drawing/2014/main" id="{A0938E3D-5BF8-4B31-924A-611CF6FC0E35}"/>
              </a:ext>
            </a:extLst>
          </p:cNvPr>
          <p:cNvPicPr>
            <a:picLocks noChangeAspect="1"/>
          </p:cNvPicPr>
          <p:nvPr/>
        </p:nvPicPr>
        <p:blipFill>
          <a:blip r:embed="rId2" cstate="print"/>
          <a:stretch>
            <a:fillRect/>
          </a:stretch>
        </p:blipFill>
        <p:spPr>
          <a:xfrm>
            <a:off x="0" y="304800"/>
            <a:ext cx="5943600" cy="3962400"/>
          </a:xfrm>
          <a:prstGeom prst="rect">
            <a:avLst/>
          </a:prstGeom>
          <a:ln>
            <a:noFill/>
          </a:ln>
          <a:effectLst>
            <a:softEdge rad="112500"/>
          </a:effectLst>
        </p:spPr>
      </p:pic>
      <p:sp>
        <p:nvSpPr>
          <p:cNvPr id="4" name="Rectangle 1">
            <a:extLst>
              <a:ext uri="{FF2B5EF4-FFF2-40B4-BE49-F238E27FC236}">
                <a16:creationId xmlns:a16="http://schemas.microsoft.com/office/drawing/2014/main" id="{88CFD0DC-00D2-4337-8C71-539CE165E408}"/>
              </a:ext>
            </a:extLst>
          </p:cNvPr>
          <p:cNvSpPr>
            <a:spLocks noChangeArrowheads="1"/>
          </p:cNvSpPr>
          <p:nvPr/>
        </p:nvSpPr>
        <p:spPr bwMode="auto">
          <a:xfrm>
            <a:off x="5804453" y="220640"/>
            <a:ext cx="3220278" cy="4401205"/>
          </a:xfrm>
          <a:prstGeom prst="rect">
            <a:avLst/>
          </a:prstGeom>
          <a:noFill/>
          <a:ln w="28575">
            <a:solidFill>
              <a:srgbClr val="00B0F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342900" algn="l"/>
              </a:tabLst>
            </a:pPr>
            <a:r>
              <a:rPr kumimoji="0" lang="en-US" sz="4000" b="1" i="0" u="none" strike="noStrike" cap="none" normalizeH="0" baseline="0" dirty="0">
                <a:ln>
                  <a:noFill/>
                </a:ln>
                <a:solidFill>
                  <a:srgbClr val="FFFF00"/>
                </a:solidFill>
                <a:effectLst>
                  <a:outerShdw blurRad="50800" dist="50800" dir="5400000" algn="ctr" rotWithShape="0">
                    <a:schemeClr val="bg1"/>
                  </a:outerShdw>
                </a:effectLst>
                <a:latin typeface="Ink Free" panose="03080402000500000000" pitchFamily="66" charset="0"/>
                <a:ea typeface="Calibri" pitchFamily="34" charset="0"/>
                <a:cs typeface="Times New Roman" pitchFamily="18" charset="0"/>
              </a:rPr>
              <a:t>Your enemy the devil prowls around like a roaring lion looking for someone to devour. </a:t>
            </a:r>
          </a:p>
        </p:txBody>
      </p:sp>
    </p:spTree>
    <p:extLst>
      <p:ext uri="{BB962C8B-B14F-4D97-AF65-F5344CB8AC3E}">
        <p14:creationId xmlns:p14="http://schemas.microsoft.com/office/powerpoint/2010/main" val="396989356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1A07F-2F94-4EE5-9042-851AF38DCC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63687" cy="6858000"/>
          </a:xfrm>
          <a:prstGeom prst="rect">
            <a:avLst/>
          </a:prstGeom>
          <a:ln>
            <a:noFill/>
          </a:ln>
          <a:effectLst>
            <a:softEdge rad="112500"/>
          </a:effectLst>
        </p:spPr>
      </p:pic>
      <p:sp>
        <p:nvSpPr>
          <p:cNvPr id="4" name="Rectangle 3">
            <a:extLst>
              <a:ext uri="{FF2B5EF4-FFF2-40B4-BE49-F238E27FC236}">
                <a16:creationId xmlns:a16="http://schemas.microsoft.com/office/drawing/2014/main" id="{608F2F90-9B42-4D02-B387-AB5790300FE7}"/>
              </a:ext>
            </a:extLst>
          </p:cNvPr>
          <p:cNvSpPr>
            <a:spLocks noChangeArrowheads="1"/>
          </p:cNvSpPr>
          <p:nvPr/>
        </p:nvSpPr>
        <p:spPr bwMode="auto">
          <a:xfrm>
            <a:off x="4580315" y="1696952"/>
            <a:ext cx="4335085"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342900" algn="l"/>
              </a:tabLst>
            </a:pPr>
            <a:r>
              <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Sheep lose hope and need to be pointed in the right direction</a:t>
            </a:r>
          </a:p>
          <a:p>
            <a:pPr marL="0" marR="0" lvl="0" indent="0" algn="ctr" defTabSz="914400" rtl="0" eaLnBrk="1" fontAlgn="base" latinLnBrk="0" hangingPunct="1">
              <a:lnSpc>
                <a:spcPct val="100000"/>
              </a:lnSpc>
              <a:spcBef>
                <a:spcPct val="0"/>
              </a:spcBef>
              <a:spcAft>
                <a:spcPct val="0"/>
              </a:spcAft>
              <a:buClrTx/>
              <a:buSzTx/>
              <a:tabLst>
                <a:tab pos="342900" algn="l"/>
              </a:tabLst>
            </a:pPr>
            <a:r>
              <a:rPr lang="en-US" sz="4000" b="1" dirty="0">
                <a:effectLst>
                  <a:outerShdw blurRad="50800" dist="50800" dir="5400000" algn="ctr" rotWithShape="0">
                    <a:schemeClr val="bg1"/>
                  </a:outerShdw>
                </a:effectLst>
                <a:latin typeface="Tempus Sans ITC" pitchFamily="82" charset="0"/>
                <a:ea typeface="Calibri" pitchFamily="34" charset="0"/>
                <a:cs typeface="Times New Roman" pitchFamily="18" charset="0"/>
              </a:rPr>
              <a:t>Revelation 5:1-5</a:t>
            </a:r>
            <a:endParaRPr kumimoji="0" lang="en-US" sz="4000" b="1" i="0" u="none" strike="noStrike" cap="none" normalizeH="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endParaRPr>
          </a:p>
        </p:txBody>
      </p:sp>
      <mc:AlternateContent xmlns:mc="http://schemas.openxmlformats.org/markup-compatibility/2006">
        <mc:Choice xmlns:pslz="http://schemas.microsoft.com/office/powerpoint/2016/slidezoom" Requires="pslz">
          <p:graphicFrame>
            <p:nvGraphicFramePr>
              <p:cNvPr id="6" name="Slide Zoom 5">
                <a:extLst>
                  <a:ext uri="{FF2B5EF4-FFF2-40B4-BE49-F238E27FC236}">
                    <a16:creationId xmlns:a16="http://schemas.microsoft.com/office/drawing/2014/main" id="{4963D596-A72F-4410-A84B-ABD1C73D4F78}"/>
                  </a:ext>
                </a:extLst>
              </p:cNvPr>
              <p:cNvGraphicFramePr>
                <a:graphicFrameLocks noChangeAspect="1"/>
              </p:cNvGraphicFramePr>
              <p:nvPr>
                <p:extLst>
                  <p:ext uri="{D42A27DB-BD31-4B8C-83A1-F6EECF244321}">
                    <p14:modId xmlns:p14="http://schemas.microsoft.com/office/powerpoint/2010/main" val="1309927499"/>
                  </p:ext>
                </p:extLst>
              </p:nvPr>
            </p:nvGraphicFramePr>
            <p:xfrm>
              <a:off x="-4084983" y="3803013"/>
              <a:ext cx="2286000" cy="1714500"/>
            </p:xfrm>
            <a:graphic>
              <a:graphicData uri="http://schemas.microsoft.com/office/powerpoint/2016/slidezoom">
                <pslz:sldZm>
                  <pslz:sldZmObj sldId="271" cId="3743189935">
                    <pslz:zmPr id="{7977B0DC-6DAD-49BB-95D2-8E0A7D67DB08}" returnToParent="0" transitionDur="1000">
                      <p166:blipFill xmlns:p166="http://schemas.microsoft.com/office/powerpoint/2016/6/main">
                        <a:blip r:embed="rId3"/>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6" name="Slide Zoom 5">
                <a:hlinkClick r:id="rId4" action="ppaction://hlinksldjump"/>
                <a:extLst>
                  <a:ext uri="{FF2B5EF4-FFF2-40B4-BE49-F238E27FC236}">
                    <a16:creationId xmlns:a16="http://schemas.microsoft.com/office/drawing/2014/main" id="{4963D596-A72F-4410-A84B-ABD1C73D4F78}"/>
                  </a:ext>
                </a:extLst>
              </p:cNvPr>
              <p:cNvPicPr>
                <a:picLocks noGrp="1" noRot="1" noChangeAspect="1" noMove="1" noResize="1" noEditPoints="1" noAdjustHandles="1" noChangeArrowheads="1" noChangeShapeType="1"/>
              </p:cNvPicPr>
              <p:nvPr/>
            </p:nvPicPr>
            <p:blipFill>
              <a:blip r:embed="rId3"/>
              <a:stretch>
                <a:fillRect/>
              </a:stretch>
            </p:blipFill>
            <p:spPr>
              <a:xfrm>
                <a:off x="-4084983" y="3803013"/>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74318993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epherd-570x207.jpg">
            <a:extLst>
              <a:ext uri="{FF2B5EF4-FFF2-40B4-BE49-F238E27FC236}">
                <a16:creationId xmlns:a16="http://schemas.microsoft.com/office/drawing/2014/main" id="{AA8038C7-68E4-4B2A-A905-A4AC334274DD}"/>
              </a:ext>
            </a:extLst>
          </p:cNvPr>
          <p:cNvPicPr>
            <a:picLocks noChangeAspect="1"/>
          </p:cNvPicPr>
          <p:nvPr/>
        </p:nvPicPr>
        <p:blipFill>
          <a:blip r:embed="rId2" cstate="print"/>
          <a:srcRect t="20652"/>
          <a:stretch>
            <a:fillRect/>
          </a:stretch>
        </p:blipFill>
        <p:spPr>
          <a:xfrm>
            <a:off x="0" y="0"/>
            <a:ext cx="9144000" cy="2634915"/>
          </a:xfrm>
          <a:prstGeom prst="rect">
            <a:avLst/>
          </a:prstGeom>
          <a:ln>
            <a:noFill/>
          </a:ln>
          <a:effectLst>
            <a:softEdge rad="112500"/>
          </a:effectLst>
        </p:spPr>
      </p:pic>
      <p:sp>
        <p:nvSpPr>
          <p:cNvPr id="3" name="Rectangle 1">
            <a:extLst>
              <a:ext uri="{FF2B5EF4-FFF2-40B4-BE49-F238E27FC236}">
                <a16:creationId xmlns:a16="http://schemas.microsoft.com/office/drawing/2014/main" id="{F3F1CEDA-F45B-406D-8351-95B3D69BD9AD}"/>
              </a:ext>
            </a:extLst>
          </p:cNvPr>
          <p:cNvSpPr>
            <a:spLocks noChangeArrowheads="1"/>
          </p:cNvSpPr>
          <p:nvPr/>
        </p:nvSpPr>
        <p:spPr bwMode="auto">
          <a:xfrm>
            <a:off x="0" y="2286001"/>
            <a:ext cx="9144000" cy="47005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342900" algn="l"/>
              </a:tabLst>
            </a:pPr>
            <a:r>
              <a:rPr kumimoji="0" lang="en-US" sz="32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To the elders among you, I appeal as a fellow elder….Be shepherds of God’s flock that is under your care, serving</a:t>
            </a:r>
            <a:r>
              <a:rPr kumimoji="0" lang="en-US" sz="3200" b="1" i="0" u="none" strike="noStrike" cap="none" normalizeH="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 </a:t>
            </a:r>
            <a:r>
              <a:rPr kumimoji="0" lang="en-US" sz="32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as overseers</a:t>
            </a:r>
            <a:r>
              <a:rPr kumimoji="0" lang="en-US" sz="3200" b="1" i="0" u="none" strike="noStrike" cap="none" normalizeH="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 – not because you must, but because you are willing, as God wants you to be; not greedy for money but eager to serve; not lording it over those entrusted to you, but being examples to the flock.  And when the Chief Shepherd appears, you will receive the crown of glory that will never fade away 1 Pet 5:1-4</a:t>
            </a:r>
          </a:p>
        </p:txBody>
      </p:sp>
    </p:spTree>
    <p:extLst>
      <p:ext uri="{BB962C8B-B14F-4D97-AF65-F5344CB8AC3E}">
        <p14:creationId xmlns:p14="http://schemas.microsoft.com/office/powerpoint/2010/main" val="9512147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99603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DBBA84-1A20-4E3C-BB7A-33E75866FA24}"/>
              </a:ext>
            </a:extLst>
          </p:cNvPr>
          <p:cNvSpPr txBox="1"/>
          <p:nvPr/>
        </p:nvSpPr>
        <p:spPr>
          <a:xfrm>
            <a:off x="228600" y="457200"/>
            <a:ext cx="7467600" cy="830997"/>
          </a:xfrm>
          <a:prstGeom prst="rect">
            <a:avLst/>
          </a:prstGeom>
          <a:noFill/>
        </p:spPr>
        <p:txBody>
          <a:bodyPr wrap="square" rtlCol="0">
            <a:spAutoFit/>
          </a:bodyPr>
          <a:lstStyle/>
          <a:p>
            <a:r>
              <a:rPr lang="en-US" sz="4800" b="1" dirty="0">
                <a:effectLst>
                  <a:outerShdw blurRad="50800" dist="50800" dir="5400000" algn="ctr" rotWithShape="0">
                    <a:schemeClr val="bg1"/>
                  </a:outerShdw>
                </a:effectLst>
                <a:latin typeface="Bradley Hand ITC" pitchFamily="66" charset="0"/>
                <a:cs typeface="Angsana New" pitchFamily="18" charset="-34"/>
              </a:rPr>
              <a:t>Biblical Description</a:t>
            </a:r>
          </a:p>
        </p:txBody>
      </p:sp>
      <p:sp>
        <p:nvSpPr>
          <p:cNvPr id="5" name="TextBox 4">
            <a:extLst>
              <a:ext uri="{FF2B5EF4-FFF2-40B4-BE49-F238E27FC236}">
                <a16:creationId xmlns:a16="http://schemas.microsoft.com/office/drawing/2014/main" id="{1783E326-F819-4FD0-8994-31E4B4E5229E}"/>
              </a:ext>
            </a:extLst>
          </p:cNvPr>
          <p:cNvSpPr txBox="1"/>
          <p:nvPr/>
        </p:nvSpPr>
        <p:spPr>
          <a:xfrm>
            <a:off x="0" y="1524000"/>
            <a:ext cx="9144000" cy="830997"/>
          </a:xfrm>
          <a:prstGeom prst="rect">
            <a:avLst/>
          </a:prstGeom>
          <a:noFill/>
        </p:spPr>
        <p:txBody>
          <a:bodyPr wrap="square" rtlCol="0">
            <a:spAutoFit/>
          </a:bodyPr>
          <a:lstStyle/>
          <a:p>
            <a:pPr algn="ctr"/>
            <a:r>
              <a:rPr lang="en-US" sz="4800" b="1" dirty="0">
                <a:solidFill>
                  <a:srgbClr val="FFFF00"/>
                </a:solidFill>
                <a:effectLst>
                  <a:outerShdw blurRad="50800" dist="50800" dir="5400000" algn="ctr" rotWithShape="0">
                    <a:schemeClr val="bg1"/>
                  </a:outerShdw>
                </a:effectLst>
                <a:latin typeface="Tempus Sans ITC" pitchFamily="82" charset="0"/>
                <a:cs typeface="Angsana New" pitchFamily="18" charset="-34"/>
              </a:rPr>
              <a:t>Character</a:t>
            </a:r>
          </a:p>
        </p:txBody>
      </p:sp>
      <p:sp>
        <p:nvSpPr>
          <p:cNvPr id="6" name="TextBox 5">
            <a:extLst>
              <a:ext uri="{FF2B5EF4-FFF2-40B4-BE49-F238E27FC236}">
                <a16:creationId xmlns:a16="http://schemas.microsoft.com/office/drawing/2014/main" id="{BD5DC0B8-0CFF-4573-A946-C5BB3C66495E}"/>
              </a:ext>
            </a:extLst>
          </p:cNvPr>
          <p:cNvSpPr txBox="1"/>
          <p:nvPr/>
        </p:nvSpPr>
        <p:spPr>
          <a:xfrm>
            <a:off x="0" y="2514600"/>
            <a:ext cx="9144000" cy="830997"/>
          </a:xfrm>
          <a:prstGeom prst="rect">
            <a:avLst/>
          </a:prstGeom>
          <a:noFill/>
        </p:spPr>
        <p:txBody>
          <a:bodyPr wrap="square" rtlCol="0">
            <a:spAutoFit/>
          </a:bodyPr>
          <a:lstStyle/>
          <a:p>
            <a:pPr algn="ctr"/>
            <a:r>
              <a:rPr lang="en-US" sz="4800" b="1" dirty="0">
                <a:effectLst>
                  <a:outerShdw blurRad="50800" dist="50800" dir="5400000" algn="ctr" rotWithShape="0">
                    <a:schemeClr val="bg1"/>
                  </a:outerShdw>
                </a:effectLst>
                <a:latin typeface="Tempus Sans ITC" pitchFamily="82" charset="0"/>
                <a:cs typeface="Angsana New" pitchFamily="18" charset="-34"/>
              </a:rPr>
              <a:t>Elders - </a:t>
            </a:r>
            <a:r>
              <a:rPr lang="en-US" sz="4800" b="1" dirty="0" err="1">
                <a:effectLst>
                  <a:outerShdw blurRad="50800" dist="50800" dir="5400000" algn="ctr" rotWithShape="0">
                    <a:schemeClr val="bg1"/>
                  </a:outerShdw>
                </a:effectLst>
                <a:latin typeface="Tempus Sans ITC" pitchFamily="82" charset="0"/>
                <a:cs typeface="Angsana New" pitchFamily="18" charset="-34"/>
              </a:rPr>
              <a:t>Presbuteros</a:t>
            </a:r>
            <a:endParaRPr lang="en-US" sz="4800" b="1" dirty="0">
              <a:effectLst>
                <a:outerShdw blurRad="50800" dist="50800" dir="5400000" algn="ctr" rotWithShape="0">
                  <a:schemeClr val="bg1"/>
                </a:outerShdw>
              </a:effectLst>
              <a:latin typeface="Tempus Sans ITC" pitchFamily="82" charset="0"/>
              <a:cs typeface="Angsana New" pitchFamily="18" charset="-34"/>
            </a:endParaRPr>
          </a:p>
        </p:txBody>
      </p:sp>
      <p:sp>
        <p:nvSpPr>
          <p:cNvPr id="7" name="TextBox 6">
            <a:extLst>
              <a:ext uri="{FF2B5EF4-FFF2-40B4-BE49-F238E27FC236}">
                <a16:creationId xmlns:a16="http://schemas.microsoft.com/office/drawing/2014/main" id="{7B8E564E-E2BB-470A-8611-300921A98E38}"/>
              </a:ext>
            </a:extLst>
          </p:cNvPr>
          <p:cNvSpPr txBox="1"/>
          <p:nvPr/>
        </p:nvSpPr>
        <p:spPr>
          <a:xfrm>
            <a:off x="0" y="3477161"/>
            <a:ext cx="9144000" cy="1323439"/>
          </a:xfrm>
          <a:prstGeom prst="rect">
            <a:avLst/>
          </a:prstGeom>
          <a:noFill/>
        </p:spPr>
        <p:txBody>
          <a:bodyPr wrap="square" rtlCol="0">
            <a:spAutoFit/>
          </a:bodyPr>
          <a:lstStyle/>
          <a:p>
            <a:pPr algn="ctr"/>
            <a:r>
              <a:rPr lang="en-US" sz="4000" b="1" dirty="0">
                <a:solidFill>
                  <a:srgbClr val="FFFF00"/>
                </a:solidFill>
                <a:effectLst>
                  <a:outerShdw blurRad="50800" dist="50800" dir="5400000" algn="ctr" rotWithShape="0">
                    <a:schemeClr val="bg1"/>
                  </a:outerShdw>
                </a:effectLst>
                <a:latin typeface="Tempus Sans ITC" pitchFamily="82" charset="0"/>
                <a:cs typeface="Angsana New" pitchFamily="18" charset="-34"/>
              </a:rPr>
              <a:t>“one who is older”</a:t>
            </a:r>
          </a:p>
          <a:p>
            <a:pPr algn="ctr"/>
            <a:r>
              <a:rPr lang="en-US" sz="4000" b="1" dirty="0">
                <a:solidFill>
                  <a:srgbClr val="FFFF00"/>
                </a:solidFill>
                <a:effectLst>
                  <a:outerShdw blurRad="50800" dist="50800" dir="5400000" algn="ctr" rotWithShape="0">
                    <a:schemeClr val="bg1"/>
                  </a:outerShdw>
                </a:effectLst>
                <a:latin typeface="Tempus Sans ITC" pitchFamily="82" charset="0"/>
                <a:cs typeface="Angsana New" pitchFamily="18" charset="-34"/>
              </a:rPr>
              <a:t>Age, experience, wisdom</a:t>
            </a:r>
          </a:p>
        </p:txBody>
      </p:sp>
      <p:sp>
        <p:nvSpPr>
          <p:cNvPr id="8" name="TextBox 7">
            <a:extLst>
              <a:ext uri="{FF2B5EF4-FFF2-40B4-BE49-F238E27FC236}">
                <a16:creationId xmlns:a16="http://schemas.microsoft.com/office/drawing/2014/main" id="{9E617CC2-CC9B-43E4-92EB-72AB789F0589}"/>
              </a:ext>
            </a:extLst>
          </p:cNvPr>
          <p:cNvSpPr txBox="1"/>
          <p:nvPr/>
        </p:nvSpPr>
        <p:spPr>
          <a:xfrm>
            <a:off x="0" y="5135940"/>
            <a:ext cx="9144000" cy="1323439"/>
          </a:xfrm>
          <a:prstGeom prst="rect">
            <a:avLst/>
          </a:prstGeom>
          <a:noFill/>
        </p:spPr>
        <p:txBody>
          <a:bodyPr wrap="square" rtlCol="0">
            <a:spAutoFit/>
          </a:bodyPr>
          <a:lstStyle/>
          <a:p>
            <a:pPr algn="ctr"/>
            <a:r>
              <a:rPr lang="en-US" sz="4000" b="1" dirty="0">
                <a:effectLst>
                  <a:outerShdw blurRad="50800" dist="50800" dir="5400000" algn="ctr" rotWithShape="0">
                    <a:schemeClr val="bg1"/>
                  </a:outerShdw>
                </a:effectLst>
                <a:latin typeface="Tempus Sans ITC" pitchFamily="82" charset="0"/>
                <a:cs typeface="Angsana New" pitchFamily="18" charset="-34"/>
              </a:rPr>
              <a:t>Intangibles –</a:t>
            </a:r>
          </a:p>
          <a:p>
            <a:pPr algn="ctr"/>
            <a:r>
              <a:rPr lang="en-US" sz="4000" b="1" dirty="0">
                <a:effectLst>
                  <a:outerShdw blurRad="50800" dist="50800" dir="5400000" algn="ctr" rotWithShape="0">
                    <a:schemeClr val="bg1"/>
                  </a:outerShdw>
                </a:effectLst>
                <a:latin typeface="Tempus Sans ITC" pitchFamily="82" charset="0"/>
                <a:cs typeface="Angsana New" pitchFamily="18" charset="-34"/>
              </a:rPr>
              <a:t>Patience, Compassion, Gentleness </a:t>
            </a:r>
          </a:p>
        </p:txBody>
      </p:sp>
    </p:spTree>
    <p:extLst>
      <p:ext uri="{BB962C8B-B14F-4D97-AF65-F5344CB8AC3E}">
        <p14:creationId xmlns:p14="http://schemas.microsoft.com/office/powerpoint/2010/main" val="227518935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shop.jpg">
            <a:extLst>
              <a:ext uri="{FF2B5EF4-FFF2-40B4-BE49-F238E27FC236}">
                <a16:creationId xmlns:a16="http://schemas.microsoft.com/office/drawing/2014/main" id="{53717AA8-7A6E-4DF4-9F09-D4C6DAFAFFE5}"/>
              </a:ext>
            </a:extLst>
          </p:cNvPr>
          <p:cNvPicPr>
            <a:picLocks noChangeAspect="1"/>
          </p:cNvPicPr>
          <p:nvPr/>
        </p:nvPicPr>
        <p:blipFill>
          <a:blip r:embed="rId2" cstate="print">
            <a:clrChange>
              <a:clrFrom>
                <a:srgbClr val="6F6B66"/>
              </a:clrFrom>
              <a:clrTo>
                <a:srgbClr val="6F6B66">
                  <a:alpha val="0"/>
                </a:srgbClr>
              </a:clrTo>
            </a:clrChange>
          </a:blip>
          <a:stretch>
            <a:fillRect/>
          </a:stretch>
        </p:blipFill>
        <p:spPr>
          <a:xfrm>
            <a:off x="6781800" y="0"/>
            <a:ext cx="2362200" cy="3543300"/>
          </a:xfrm>
          <a:prstGeom prst="rect">
            <a:avLst/>
          </a:prstGeom>
          <a:ln>
            <a:noFill/>
          </a:ln>
          <a:effectLst>
            <a:outerShdw blurRad="292100" dist="139700" dir="2700000" algn="tl" rotWithShape="0">
              <a:srgbClr val="333333">
                <a:alpha val="65000"/>
              </a:srgbClr>
            </a:outerShdw>
          </a:effectLst>
        </p:spPr>
      </p:pic>
      <p:pic>
        <p:nvPicPr>
          <p:cNvPr id="3" name="Picture 2" descr="DirtyHands.jpg">
            <a:extLst>
              <a:ext uri="{FF2B5EF4-FFF2-40B4-BE49-F238E27FC236}">
                <a16:creationId xmlns:a16="http://schemas.microsoft.com/office/drawing/2014/main" id="{BD2D161E-34F3-41B9-ABDE-905F7150F247}"/>
              </a:ext>
            </a:extLst>
          </p:cNvPr>
          <p:cNvPicPr>
            <a:picLocks noChangeAspect="1"/>
          </p:cNvPicPr>
          <p:nvPr/>
        </p:nvPicPr>
        <p:blipFill>
          <a:blip r:embed="rId3" cstate="print">
            <a:clrChange>
              <a:clrFrom>
                <a:srgbClr val="D8CCBC"/>
              </a:clrFrom>
              <a:clrTo>
                <a:srgbClr val="D8CCBC">
                  <a:alpha val="0"/>
                </a:srgbClr>
              </a:clrTo>
            </a:clrChange>
          </a:blip>
          <a:stretch>
            <a:fillRect/>
          </a:stretch>
        </p:blipFill>
        <p:spPr>
          <a:xfrm>
            <a:off x="228600" y="4114800"/>
            <a:ext cx="4107465" cy="2743200"/>
          </a:xfrm>
          <a:prstGeom prst="rect">
            <a:avLst/>
          </a:prstGeom>
        </p:spPr>
      </p:pic>
      <p:sp>
        <p:nvSpPr>
          <p:cNvPr id="4" name="TextBox 3">
            <a:extLst>
              <a:ext uri="{FF2B5EF4-FFF2-40B4-BE49-F238E27FC236}">
                <a16:creationId xmlns:a16="http://schemas.microsoft.com/office/drawing/2014/main" id="{2A5C9E6E-F701-4EFE-B73C-9FB357DC9671}"/>
              </a:ext>
            </a:extLst>
          </p:cNvPr>
          <p:cNvSpPr txBox="1"/>
          <p:nvPr/>
        </p:nvSpPr>
        <p:spPr>
          <a:xfrm>
            <a:off x="228600" y="457200"/>
            <a:ext cx="7467600" cy="830997"/>
          </a:xfrm>
          <a:prstGeom prst="rect">
            <a:avLst/>
          </a:prstGeom>
          <a:noFill/>
        </p:spPr>
        <p:txBody>
          <a:bodyPr wrap="square" rtlCol="0">
            <a:spAutoFit/>
          </a:bodyPr>
          <a:lstStyle/>
          <a:p>
            <a:r>
              <a:rPr lang="en-US" sz="4800" b="1" dirty="0">
                <a:effectLst>
                  <a:outerShdw blurRad="50800" dist="50800" dir="5400000" algn="ctr" rotWithShape="0">
                    <a:schemeClr val="bg1"/>
                  </a:outerShdw>
                </a:effectLst>
                <a:latin typeface="Bradley Hand ITC" pitchFamily="66" charset="0"/>
                <a:cs typeface="Angsana New" pitchFamily="18" charset="-34"/>
              </a:rPr>
              <a:t>Biblical Description</a:t>
            </a:r>
          </a:p>
        </p:txBody>
      </p:sp>
      <p:sp>
        <p:nvSpPr>
          <p:cNvPr id="5" name="TextBox 4">
            <a:extLst>
              <a:ext uri="{FF2B5EF4-FFF2-40B4-BE49-F238E27FC236}">
                <a16:creationId xmlns:a16="http://schemas.microsoft.com/office/drawing/2014/main" id="{8C75E85B-F7DB-4B5E-A3E9-2F4CC7F90EEF}"/>
              </a:ext>
            </a:extLst>
          </p:cNvPr>
          <p:cNvSpPr txBox="1"/>
          <p:nvPr/>
        </p:nvSpPr>
        <p:spPr>
          <a:xfrm>
            <a:off x="0" y="1447800"/>
            <a:ext cx="8229600" cy="830997"/>
          </a:xfrm>
          <a:prstGeom prst="rect">
            <a:avLst/>
          </a:prstGeom>
          <a:noFill/>
        </p:spPr>
        <p:txBody>
          <a:bodyPr wrap="square" rtlCol="0">
            <a:spAutoFit/>
          </a:bodyPr>
          <a:lstStyle/>
          <a:p>
            <a:pPr algn="ctr"/>
            <a:r>
              <a:rPr lang="en-US" sz="4800" b="1" dirty="0">
                <a:solidFill>
                  <a:srgbClr val="FFFF00"/>
                </a:solidFill>
                <a:effectLst>
                  <a:outerShdw blurRad="50800" dist="50800" dir="5400000" algn="ctr" rotWithShape="0">
                    <a:schemeClr val="bg1"/>
                  </a:outerShdw>
                </a:effectLst>
                <a:latin typeface="Tempus Sans ITC" pitchFamily="82" charset="0"/>
                <a:cs typeface="Angsana New" pitchFamily="18" charset="-34"/>
              </a:rPr>
              <a:t>Overseer – </a:t>
            </a:r>
            <a:r>
              <a:rPr lang="en-US" sz="4800" b="1" dirty="0" err="1">
                <a:solidFill>
                  <a:srgbClr val="FFFF00"/>
                </a:solidFill>
                <a:effectLst>
                  <a:outerShdw blurRad="50800" dist="50800" dir="5400000" algn="ctr" rotWithShape="0">
                    <a:schemeClr val="bg1"/>
                  </a:outerShdw>
                </a:effectLst>
                <a:latin typeface="Tempus Sans ITC" pitchFamily="82" charset="0"/>
                <a:cs typeface="Angsana New" pitchFamily="18" charset="-34"/>
              </a:rPr>
              <a:t>Episcopos</a:t>
            </a:r>
            <a:endParaRPr lang="en-US" sz="4800" b="1" dirty="0">
              <a:solidFill>
                <a:srgbClr val="FFFF00"/>
              </a:solidFill>
              <a:effectLst>
                <a:outerShdw blurRad="50800" dist="50800" dir="5400000" algn="ctr" rotWithShape="0">
                  <a:schemeClr val="bg1"/>
                </a:outerShdw>
              </a:effectLst>
              <a:latin typeface="Tempus Sans ITC" pitchFamily="82" charset="0"/>
              <a:cs typeface="Angsana New" pitchFamily="18" charset="-34"/>
            </a:endParaRPr>
          </a:p>
        </p:txBody>
      </p:sp>
      <p:sp>
        <p:nvSpPr>
          <p:cNvPr id="6" name="TextBox 5">
            <a:extLst>
              <a:ext uri="{FF2B5EF4-FFF2-40B4-BE49-F238E27FC236}">
                <a16:creationId xmlns:a16="http://schemas.microsoft.com/office/drawing/2014/main" id="{16F46EB6-9E40-41CD-8B3C-FF8F33702A2C}"/>
              </a:ext>
            </a:extLst>
          </p:cNvPr>
          <p:cNvSpPr txBox="1"/>
          <p:nvPr/>
        </p:nvSpPr>
        <p:spPr>
          <a:xfrm>
            <a:off x="0" y="2514600"/>
            <a:ext cx="6858000" cy="1323439"/>
          </a:xfrm>
          <a:prstGeom prst="rect">
            <a:avLst/>
          </a:prstGeom>
          <a:noFill/>
        </p:spPr>
        <p:txBody>
          <a:bodyPr wrap="square" rtlCol="0">
            <a:spAutoFit/>
          </a:bodyPr>
          <a:lstStyle/>
          <a:p>
            <a:pPr algn="ctr"/>
            <a:r>
              <a:rPr lang="en-US" sz="4000" b="1" dirty="0">
                <a:effectLst>
                  <a:glow rad="228600">
                    <a:schemeClr val="accent1">
                      <a:satMod val="175000"/>
                      <a:alpha val="40000"/>
                    </a:schemeClr>
                  </a:glow>
                  <a:outerShdw blurRad="50800" dist="50800" dir="5400000" algn="ctr" rotWithShape="0">
                    <a:schemeClr val="bg1"/>
                  </a:outerShdw>
                </a:effectLst>
                <a:latin typeface="Tempus Sans ITC" pitchFamily="82" charset="0"/>
                <a:cs typeface="Angsana New" pitchFamily="18" charset="-34"/>
              </a:rPr>
              <a:t>“one who looks after”</a:t>
            </a:r>
          </a:p>
          <a:p>
            <a:pPr algn="ctr"/>
            <a:r>
              <a:rPr lang="en-US" sz="4000" b="1" dirty="0">
                <a:effectLst>
                  <a:glow rad="228600">
                    <a:schemeClr val="accent1">
                      <a:satMod val="175000"/>
                      <a:alpha val="40000"/>
                    </a:schemeClr>
                  </a:glow>
                  <a:outerShdw blurRad="50800" dist="50800" dir="5400000" algn="ctr" rotWithShape="0">
                    <a:schemeClr val="bg1"/>
                  </a:outerShdw>
                </a:effectLst>
                <a:latin typeface="Tempus Sans ITC" pitchFamily="82" charset="0"/>
                <a:cs typeface="Angsana New" pitchFamily="18" charset="-34"/>
              </a:rPr>
              <a:t>Guardian, inspector, heedful</a:t>
            </a:r>
          </a:p>
        </p:txBody>
      </p:sp>
      <p:sp>
        <p:nvSpPr>
          <p:cNvPr id="7" name="TextBox 6">
            <a:extLst>
              <a:ext uri="{FF2B5EF4-FFF2-40B4-BE49-F238E27FC236}">
                <a16:creationId xmlns:a16="http://schemas.microsoft.com/office/drawing/2014/main" id="{55B47FA4-8047-4251-AE9E-988EE832F4CC}"/>
              </a:ext>
            </a:extLst>
          </p:cNvPr>
          <p:cNvSpPr txBox="1"/>
          <p:nvPr/>
        </p:nvSpPr>
        <p:spPr>
          <a:xfrm>
            <a:off x="0" y="4038600"/>
            <a:ext cx="4419600" cy="1323439"/>
          </a:xfrm>
          <a:prstGeom prst="rect">
            <a:avLst/>
          </a:prstGeom>
          <a:noFill/>
        </p:spPr>
        <p:txBody>
          <a:bodyPr wrap="square" rtlCol="0">
            <a:spAutoFit/>
          </a:bodyPr>
          <a:lstStyle/>
          <a:p>
            <a:pPr algn="ctr"/>
            <a:r>
              <a:rPr lang="en-US" sz="4000" b="1" dirty="0">
                <a:effectLst>
                  <a:glow rad="139700">
                    <a:schemeClr val="accent5">
                      <a:satMod val="175000"/>
                      <a:alpha val="40000"/>
                    </a:schemeClr>
                  </a:glow>
                  <a:outerShdw blurRad="50800" dist="50800" dir="5400000" algn="ctr" rotWithShape="0">
                    <a:schemeClr val="bg1"/>
                  </a:outerShdw>
                </a:effectLst>
                <a:latin typeface="Tempus Sans ITC" pitchFamily="82" charset="0"/>
                <a:cs typeface="Angsana New" pitchFamily="18" charset="-34"/>
              </a:rPr>
              <a:t>He “gets his hands dirty”</a:t>
            </a:r>
          </a:p>
        </p:txBody>
      </p:sp>
      <p:sp>
        <p:nvSpPr>
          <p:cNvPr id="8" name="TextBox 7">
            <a:extLst>
              <a:ext uri="{FF2B5EF4-FFF2-40B4-BE49-F238E27FC236}">
                <a16:creationId xmlns:a16="http://schemas.microsoft.com/office/drawing/2014/main" id="{540F5035-292E-4CA9-A6C0-CA3DF43661C7}"/>
              </a:ext>
            </a:extLst>
          </p:cNvPr>
          <p:cNvSpPr txBox="1"/>
          <p:nvPr/>
        </p:nvSpPr>
        <p:spPr>
          <a:xfrm>
            <a:off x="4419600" y="5105400"/>
            <a:ext cx="4724400" cy="1323439"/>
          </a:xfrm>
          <a:prstGeom prst="rect">
            <a:avLst/>
          </a:prstGeom>
          <a:noFill/>
        </p:spPr>
        <p:txBody>
          <a:bodyPr wrap="square" rtlCol="0">
            <a:spAutoFit/>
          </a:bodyPr>
          <a:lstStyle/>
          <a:p>
            <a:pPr algn="ctr"/>
            <a:r>
              <a:rPr lang="en-US" sz="4000" b="1" dirty="0">
                <a:effectLst>
                  <a:glow rad="228600">
                    <a:schemeClr val="accent1">
                      <a:satMod val="175000"/>
                      <a:alpha val="40000"/>
                    </a:schemeClr>
                  </a:glow>
                  <a:outerShdw blurRad="50800" dist="50800" dir="5400000" algn="ctr" rotWithShape="0">
                    <a:schemeClr val="bg1"/>
                  </a:outerShdw>
                </a:effectLst>
                <a:latin typeface="Tempus Sans ITC" pitchFamily="82" charset="0"/>
                <a:cs typeface="Angsana New" pitchFamily="18" charset="-34"/>
              </a:rPr>
              <a:t>Intimately involved</a:t>
            </a:r>
          </a:p>
          <a:p>
            <a:pPr algn="ctr"/>
            <a:r>
              <a:rPr lang="en-US" sz="4000" b="1" dirty="0">
                <a:effectLst>
                  <a:glow rad="228600">
                    <a:schemeClr val="accent1">
                      <a:satMod val="175000"/>
                      <a:alpha val="40000"/>
                    </a:schemeClr>
                  </a:glow>
                  <a:outerShdw blurRad="50800" dist="50800" dir="5400000" algn="ctr" rotWithShape="0">
                    <a:schemeClr val="bg1"/>
                  </a:outerShdw>
                </a:effectLst>
                <a:latin typeface="Tempus Sans ITC" pitchFamily="82" charset="0"/>
                <a:cs typeface="Angsana New" pitchFamily="18" charset="-34"/>
              </a:rPr>
              <a:t>Luke 1:35; 19:44</a:t>
            </a:r>
          </a:p>
        </p:txBody>
      </p:sp>
    </p:spTree>
    <p:extLst>
      <p:ext uri="{BB962C8B-B14F-4D97-AF65-F5344CB8AC3E}">
        <p14:creationId xmlns:p14="http://schemas.microsoft.com/office/powerpoint/2010/main" val="159050727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par>
                                <p:cTn id="18" presetID="9"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eep and shepherd.jpg">
            <a:extLst>
              <a:ext uri="{FF2B5EF4-FFF2-40B4-BE49-F238E27FC236}">
                <a16:creationId xmlns:a16="http://schemas.microsoft.com/office/drawing/2014/main" id="{70019EBF-19F1-46B7-ABEE-328BFC6DDC70}"/>
              </a:ext>
            </a:extLst>
          </p:cNvPr>
          <p:cNvPicPr>
            <a:picLocks noChangeAspect="1"/>
          </p:cNvPicPr>
          <p:nvPr/>
        </p:nvPicPr>
        <p:blipFill>
          <a:blip r:embed="rId2" cstate="print"/>
          <a:stretch>
            <a:fillRect/>
          </a:stretch>
        </p:blipFill>
        <p:spPr>
          <a:xfrm>
            <a:off x="0" y="1143000"/>
            <a:ext cx="9144000" cy="5715000"/>
          </a:xfrm>
          <a:prstGeom prst="rect">
            <a:avLst/>
          </a:prstGeom>
          <a:ln>
            <a:noFill/>
          </a:ln>
          <a:effectLst>
            <a:softEdge rad="112500"/>
          </a:effectLst>
        </p:spPr>
      </p:pic>
      <p:sp>
        <p:nvSpPr>
          <p:cNvPr id="3" name="TextBox 2">
            <a:extLst>
              <a:ext uri="{FF2B5EF4-FFF2-40B4-BE49-F238E27FC236}">
                <a16:creationId xmlns:a16="http://schemas.microsoft.com/office/drawing/2014/main" id="{90075605-8AA8-4B3F-A37E-21399C41AD01}"/>
              </a:ext>
            </a:extLst>
          </p:cNvPr>
          <p:cNvSpPr txBox="1"/>
          <p:nvPr/>
        </p:nvSpPr>
        <p:spPr>
          <a:xfrm>
            <a:off x="228600" y="457200"/>
            <a:ext cx="7467600" cy="830997"/>
          </a:xfrm>
          <a:prstGeom prst="rect">
            <a:avLst/>
          </a:prstGeom>
          <a:noFill/>
        </p:spPr>
        <p:txBody>
          <a:bodyPr wrap="square" rtlCol="0">
            <a:spAutoFit/>
          </a:bodyPr>
          <a:lstStyle/>
          <a:p>
            <a:r>
              <a:rPr lang="en-US" sz="4800" b="1" dirty="0">
                <a:effectLst>
                  <a:outerShdw blurRad="50800" dist="50800" dir="5400000" algn="ctr" rotWithShape="0">
                    <a:schemeClr val="bg1"/>
                  </a:outerShdw>
                </a:effectLst>
                <a:latin typeface="Bradley Hand ITC" pitchFamily="66" charset="0"/>
                <a:cs typeface="Angsana New" pitchFamily="18" charset="-34"/>
              </a:rPr>
              <a:t>Biblical Description</a:t>
            </a:r>
          </a:p>
        </p:txBody>
      </p:sp>
      <p:sp>
        <p:nvSpPr>
          <p:cNvPr id="4" name="TextBox 3">
            <a:extLst>
              <a:ext uri="{FF2B5EF4-FFF2-40B4-BE49-F238E27FC236}">
                <a16:creationId xmlns:a16="http://schemas.microsoft.com/office/drawing/2014/main" id="{86F6990A-254A-4458-A5C9-8BBF73B13229}"/>
              </a:ext>
            </a:extLst>
          </p:cNvPr>
          <p:cNvSpPr txBox="1"/>
          <p:nvPr/>
        </p:nvSpPr>
        <p:spPr>
          <a:xfrm>
            <a:off x="0" y="1295400"/>
            <a:ext cx="9144000" cy="830997"/>
          </a:xfrm>
          <a:prstGeom prst="rect">
            <a:avLst/>
          </a:prstGeom>
          <a:noFill/>
        </p:spPr>
        <p:txBody>
          <a:bodyPr wrap="square" rtlCol="0">
            <a:spAutoFit/>
          </a:bodyPr>
          <a:lstStyle/>
          <a:p>
            <a:pPr algn="ctr"/>
            <a:r>
              <a:rPr lang="en-US" sz="4800" b="1" dirty="0">
                <a:solidFill>
                  <a:srgbClr val="FFFF00"/>
                </a:solidFill>
                <a:effectLst>
                  <a:outerShdw blurRad="50800" dist="50800" dir="5400000" algn="ctr" rotWithShape="0">
                    <a:schemeClr val="bg1"/>
                  </a:outerShdw>
                </a:effectLst>
                <a:latin typeface="Tempus Sans ITC" pitchFamily="82" charset="0"/>
                <a:cs typeface="Angsana New" pitchFamily="18" charset="-34"/>
              </a:rPr>
              <a:t>Shepherd – </a:t>
            </a:r>
            <a:r>
              <a:rPr lang="en-US" sz="4800" b="1" dirty="0" err="1">
                <a:solidFill>
                  <a:srgbClr val="FFFF00"/>
                </a:solidFill>
                <a:effectLst>
                  <a:outerShdw blurRad="50800" dist="50800" dir="5400000" algn="ctr" rotWithShape="0">
                    <a:schemeClr val="bg1"/>
                  </a:outerShdw>
                </a:effectLst>
                <a:latin typeface="Tempus Sans ITC" pitchFamily="82" charset="0"/>
                <a:cs typeface="Angsana New" pitchFamily="18" charset="-34"/>
              </a:rPr>
              <a:t>poimen</a:t>
            </a:r>
            <a:endParaRPr lang="en-US" sz="4800" b="1" dirty="0">
              <a:solidFill>
                <a:srgbClr val="FFFF00"/>
              </a:solidFill>
              <a:effectLst>
                <a:outerShdw blurRad="50800" dist="50800" dir="5400000" algn="ctr" rotWithShape="0">
                  <a:schemeClr val="bg1"/>
                </a:outerShdw>
              </a:effectLst>
              <a:latin typeface="Tempus Sans ITC" pitchFamily="82" charset="0"/>
              <a:cs typeface="Angsana New" pitchFamily="18" charset="-34"/>
            </a:endParaRPr>
          </a:p>
        </p:txBody>
      </p:sp>
      <p:sp>
        <p:nvSpPr>
          <p:cNvPr id="5" name="TextBox 4">
            <a:extLst>
              <a:ext uri="{FF2B5EF4-FFF2-40B4-BE49-F238E27FC236}">
                <a16:creationId xmlns:a16="http://schemas.microsoft.com/office/drawing/2014/main" id="{7557CF0E-ED1F-4AE4-BDD3-81048226376F}"/>
              </a:ext>
            </a:extLst>
          </p:cNvPr>
          <p:cNvSpPr txBox="1"/>
          <p:nvPr/>
        </p:nvSpPr>
        <p:spPr>
          <a:xfrm>
            <a:off x="0" y="2721114"/>
            <a:ext cx="9144000" cy="707886"/>
          </a:xfrm>
          <a:prstGeom prst="rect">
            <a:avLst/>
          </a:prstGeom>
          <a:noFill/>
        </p:spPr>
        <p:txBody>
          <a:bodyPr wrap="square" rtlCol="0">
            <a:spAutoFit/>
          </a:bodyPr>
          <a:lstStyle/>
          <a:p>
            <a:pPr algn="ctr"/>
            <a:r>
              <a:rPr lang="en-US" sz="4000" b="1" dirty="0">
                <a:effectLst>
                  <a:glow rad="139700">
                    <a:schemeClr val="accent2">
                      <a:satMod val="175000"/>
                      <a:alpha val="40000"/>
                    </a:schemeClr>
                  </a:glow>
                  <a:outerShdw blurRad="50800" dist="50800" dir="5400000" algn="ctr" rotWithShape="0">
                    <a:schemeClr val="bg1"/>
                  </a:outerShdw>
                </a:effectLst>
                <a:latin typeface="Tempus Sans ITC" pitchFamily="82" charset="0"/>
                <a:cs typeface="Angsana New" pitchFamily="18" charset="-34"/>
              </a:rPr>
              <a:t>“one who cares for &amp; feeds sheep”</a:t>
            </a:r>
          </a:p>
        </p:txBody>
      </p:sp>
      <p:sp>
        <p:nvSpPr>
          <p:cNvPr id="6" name="TextBox 5">
            <a:extLst>
              <a:ext uri="{FF2B5EF4-FFF2-40B4-BE49-F238E27FC236}">
                <a16:creationId xmlns:a16="http://schemas.microsoft.com/office/drawing/2014/main" id="{61276DE5-30E9-45E2-8853-156A2F5E3564}"/>
              </a:ext>
            </a:extLst>
          </p:cNvPr>
          <p:cNvSpPr txBox="1"/>
          <p:nvPr/>
        </p:nvSpPr>
        <p:spPr>
          <a:xfrm>
            <a:off x="0" y="3657600"/>
            <a:ext cx="9144000" cy="707886"/>
          </a:xfrm>
          <a:prstGeom prst="rect">
            <a:avLst/>
          </a:prstGeom>
          <a:noFill/>
        </p:spPr>
        <p:txBody>
          <a:bodyPr wrap="square" rtlCol="0">
            <a:spAutoFit/>
          </a:bodyPr>
          <a:lstStyle/>
          <a:p>
            <a:pPr algn="ctr"/>
            <a:r>
              <a:rPr lang="en-US" sz="4000" b="1" dirty="0">
                <a:solidFill>
                  <a:srgbClr val="FFFF00"/>
                </a:solidFill>
                <a:effectLst>
                  <a:outerShdw blurRad="50800" dist="50800" dir="5400000" algn="ctr" rotWithShape="0">
                    <a:schemeClr val="bg1"/>
                  </a:outerShdw>
                </a:effectLst>
                <a:latin typeface="Tempus Sans ITC" pitchFamily="82" charset="0"/>
                <a:cs typeface="Angsana New" pitchFamily="18" charset="-34"/>
              </a:rPr>
              <a:t>Psalms 23</a:t>
            </a:r>
          </a:p>
        </p:txBody>
      </p:sp>
      <p:sp>
        <p:nvSpPr>
          <p:cNvPr id="7" name="TextBox 6">
            <a:extLst>
              <a:ext uri="{FF2B5EF4-FFF2-40B4-BE49-F238E27FC236}">
                <a16:creationId xmlns:a16="http://schemas.microsoft.com/office/drawing/2014/main" id="{2E92E0FC-59CD-4384-BD26-E2D25B3404AB}"/>
              </a:ext>
            </a:extLst>
          </p:cNvPr>
          <p:cNvSpPr txBox="1"/>
          <p:nvPr/>
        </p:nvSpPr>
        <p:spPr>
          <a:xfrm>
            <a:off x="0" y="5638800"/>
            <a:ext cx="9144000" cy="707886"/>
          </a:xfrm>
          <a:prstGeom prst="rect">
            <a:avLst/>
          </a:prstGeom>
          <a:noFill/>
        </p:spPr>
        <p:txBody>
          <a:bodyPr wrap="square" rtlCol="0">
            <a:spAutoFit/>
          </a:bodyPr>
          <a:lstStyle/>
          <a:p>
            <a:pPr algn="ctr"/>
            <a:r>
              <a:rPr lang="en-US" sz="4000" b="1" dirty="0">
                <a:effectLst>
                  <a:outerShdw blurRad="50800" dist="50800" dir="5400000" algn="ctr" rotWithShape="0">
                    <a:schemeClr val="bg1"/>
                  </a:outerShdw>
                </a:effectLst>
                <a:latin typeface="Tempus Sans ITC" pitchFamily="82" charset="0"/>
                <a:cs typeface="Angsana New" pitchFamily="18" charset="-34"/>
              </a:rPr>
              <a:t>Protection, nurturing, care, feeding</a:t>
            </a:r>
          </a:p>
        </p:txBody>
      </p:sp>
    </p:spTree>
    <p:extLst>
      <p:ext uri="{BB962C8B-B14F-4D97-AF65-F5344CB8AC3E}">
        <p14:creationId xmlns:p14="http://schemas.microsoft.com/office/powerpoint/2010/main" val="98496413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660A3E-3CBE-4136-81CD-AE161C0FEAFF}"/>
              </a:ext>
            </a:extLst>
          </p:cNvPr>
          <p:cNvSpPr txBox="1"/>
          <p:nvPr/>
        </p:nvSpPr>
        <p:spPr>
          <a:xfrm>
            <a:off x="228600" y="457200"/>
            <a:ext cx="7467600" cy="830997"/>
          </a:xfrm>
          <a:prstGeom prst="rect">
            <a:avLst/>
          </a:prstGeom>
          <a:noFill/>
        </p:spPr>
        <p:txBody>
          <a:bodyPr wrap="square" rtlCol="0">
            <a:spAutoFit/>
          </a:bodyPr>
          <a:lstStyle/>
          <a:p>
            <a:r>
              <a:rPr lang="en-US" sz="4800" b="1" dirty="0">
                <a:effectLst>
                  <a:outerShdw blurRad="50800" dist="50800" dir="5400000" algn="ctr" rotWithShape="0">
                    <a:schemeClr val="bg1"/>
                  </a:outerShdw>
                </a:effectLst>
                <a:latin typeface="Bradley Hand ITC" pitchFamily="66" charset="0"/>
                <a:cs typeface="Angsana New" pitchFamily="18" charset="-34"/>
              </a:rPr>
              <a:t>Biblical Emphasis</a:t>
            </a:r>
          </a:p>
        </p:txBody>
      </p:sp>
      <p:pic>
        <p:nvPicPr>
          <p:cNvPr id="3" name="Picture 2" descr="community.jpg">
            <a:extLst>
              <a:ext uri="{FF2B5EF4-FFF2-40B4-BE49-F238E27FC236}">
                <a16:creationId xmlns:a16="http://schemas.microsoft.com/office/drawing/2014/main" id="{6C7C5FB6-07A2-4231-A84F-ACBF55EBCD1A}"/>
              </a:ext>
            </a:extLst>
          </p:cNvPr>
          <p:cNvPicPr>
            <a:picLocks noChangeAspect="1"/>
          </p:cNvPicPr>
          <p:nvPr/>
        </p:nvPicPr>
        <p:blipFill>
          <a:blip r:embed="rId2" cstate="print"/>
          <a:stretch>
            <a:fillRect/>
          </a:stretch>
        </p:blipFill>
        <p:spPr>
          <a:xfrm>
            <a:off x="1047466" y="1981200"/>
            <a:ext cx="6801134" cy="4298830"/>
          </a:xfrm>
          <a:prstGeom prst="rect">
            <a:avLst/>
          </a:prstGeom>
          <a:ln>
            <a:noFill/>
          </a:ln>
          <a:effectLst>
            <a:softEdge rad="112500"/>
          </a:effectLst>
        </p:spPr>
      </p:pic>
      <p:sp>
        <p:nvSpPr>
          <p:cNvPr id="4" name="TextBox 3">
            <a:extLst>
              <a:ext uri="{FF2B5EF4-FFF2-40B4-BE49-F238E27FC236}">
                <a16:creationId xmlns:a16="http://schemas.microsoft.com/office/drawing/2014/main" id="{3506B8BD-5816-44F2-9319-123849B579D5}"/>
              </a:ext>
            </a:extLst>
          </p:cNvPr>
          <p:cNvSpPr txBox="1"/>
          <p:nvPr/>
        </p:nvSpPr>
        <p:spPr>
          <a:xfrm>
            <a:off x="0" y="1295400"/>
            <a:ext cx="9144000" cy="830997"/>
          </a:xfrm>
          <a:prstGeom prst="rect">
            <a:avLst/>
          </a:prstGeom>
          <a:noFill/>
        </p:spPr>
        <p:txBody>
          <a:bodyPr wrap="square" rtlCol="0">
            <a:spAutoFit/>
          </a:bodyPr>
          <a:lstStyle/>
          <a:p>
            <a:pPr algn="ctr"/>
            <a:r>
              <a:rPr lang="en-US" sz="4800" b="1" dirty="0">
                <a:solidFill>
                  <a:srgbClr val="FFFF00"/>
                </a:solidFill>
                <a:effectLst>
                  <a:outerShdw blurRad="50800" dist="50800" dir="5400000" algn="ctr" rotWithShape="0">
                    <a:schemeClr val="bg1"/>
                  </a:outerShdw>
                </a:effectLst>
                <a:latin typeface="Tempus Sans ITC" pitchFamily="82" charset="0"/>
                <a:cs typeface="Angsana New" pitchFamily="18" charset="-34"/>
              </a:rPr>
              <a:t>People</a:t>
            </a:r>
          </a:p>
        </p:txBody>
      </p:sp>
      <p:sp>
        <p:nvSpPr>
          <p:cNvPr id="5" name="TextBox 4">
            <a:extLst>
              <a:ext uri="{FF2B5EF4-FFF2-40B4-BE49-F238E27FC236}">
                <a16:creationId xmlns:a16="http://schemas.microsoft.com/office/drawing/2014/main" id="{458D03E7-A670-491D-8AD8-24C37755C07B}"/>
              </a:ext>
            </a:extLst>
          </p:cNvPr>
          <p:cNvSpPr txBox="1"/>
          <p:nvPr/>
        </p:nvSpPr>
        <p:spPr>
          <a:xfrm>
            <a:off x="0" y="6150114"/>
            <a:ext cx="9144000" cy="707886"/>
          </a:xfrm>
          <a:prstGeom prst="rect">
            <a:avLst/>
          </a:prstGeom>
          <a:noFill/>
        </p:spPr>
        <p:txBody>
          <a:bodyPr wrap="square" rtlCol="0">
            <a:spAutoFit/>
          </a:bodyPr>
          <a:lstStyle/>
          <a:p>
            <a:pPr algn="ctr"/>
            <a:r>
              <a:rPr lang="en-US" sz="4000" b="1" dirty="0">
                <a:effectLst>
                  <a:outerShdw blurRad="50800" dist="50800" dir="5400000" algn="ctr" rotWithShape="0">
                    <a:schemeClr val="bg1"/>
                  </a:outerShdw>
                </a:effectLst>
                <a:latin typeface="Tempus Sans ITC" pitchFamily="82" charset="0"/>
                <a:cs typeface="Angsana New" pitchFamily="18" charset="-34"/>
              </a:rPr>
              <a:t>1 Timothy 3:1-7; Titus 1:5-9</a:t>
            </a:r>
          </a:p>
        </p:txBody>
      </p:sp>
    </p:spTree>
    <p:extLst>
      <p:ext uri="{BB962C8B-B14F-4D97-AF65-F5344CB8AC3E}">
        <p14:creationId xmlns:p14="http://schemas.microsoft.com/office/powerpoint/2010/main" val="29171759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BF2FBD-00F3-4D43-8CF5-94E7581B9D64}"/>
              </a:ext>
            </a:extLst>
          </p:cNvPr>
          <p:cNvSpPr txBox="1"/>
          <p:nvPr/>
        </p:nvSpPr>
        <p:spPr>
          <a:xfrm>
            <a:off x="228600" y="457200"/>
            <a:ext cx="7467600" cy="830997"/>
          </a:xfrm>
          <a:prstGeom prst="rect">
            <a:avLst/>
          </a:prstGeom>
          <a:noFill/>
        </p:spPr>
        <p:txBody>
          <a:bodyPr wrap="square" rtlCol="0">
            <a:spAutoFit/>
          </a:bodyPr>
          <a:lstStyle/>
          <a:p>
            <a:r>
              <a:rPr lang="en-US" sz="4800" b="1">
                <a:effectLst>
                  <a:outerShdw blurRad="50800" dist="50800" dir="5400000" algn="ctr" rotWithShape="0">
                    <a:schemeClr val="bg1"/>
                  </a:outerShdw>
                </a:effectLst>
                <a:latin typeface="Bradley Hand ITC" pitchFamily="66" charset="0"/>
                <a:cs typeface="Angsana New" pitchFamily="18" charset="-34"/>
              </a:rPr>
              <a:t>Biblical Heart</a:t>
            </a:r>
            <a:endParaRPr lang="en-US" sz="4800" b="1" dirty="0">
              <a:effectLst>
                <a:outerShdw blurRad="50800" dist="50800" dir="5400000" algn="ctr" rotWithShape="0">
                  <a:schemeClr val="bg1"/>
                </a:outerShdw>
              </a:effectLst>
              <a:latin typeface="Bradley Hand ITC" pitchFamily="66" charset="0"/>
              <a:cs typeface="Angsana New" pitchFamily="18" charset="-34"/>
            </a:endParaRPr>
          </a:p>
        </p:txBody>
      </p:sp>
      <p:sp>
        <p:nvSpPr>
          <p:cNvPr id="3" name="TextBox 2">
            <a:extLst>
              <a:ext uri="{FF2B5EF4-FFF2-40B4-BE49-F238E27FC236}">
                <a16:creationId xmlns:a16="http://schemas.microsoft.com/office/drawing/2014/main" id="{526CDBD9-8D9D-4B15-9511-DCD96AAF8272}"/>
              </a:ext>
            </a:extLst>
          </p:cNvPr>
          <p:cNvSpPr txBox="1"/>
          <p:nvPr/>
        </p:nvSpPr>
        <p:spPr>
          <a:xfrm>
            <a:off x="0" y="1447800"/>
            <a:ext cx="9144000" cy="1323439"/>
          </a:xfrm>
          <a:prstGeom prst="rect">
            <a:avLst/>
          </a:prstGeom>
          <a:noFill/>
        </p:spPr>
        <p:txBody>
          <a:bodyPr wrap="square" rtlCol="0">
            <a:spAutoFit/>
          </a:bodyPr>
          <a:lstStyle/>
          <a:p>
            <a:pPr algn="ctr"/>
            <a:r>
              <a:rPr lang="en-US" sz="4000" b="1" dirty="0">
                <a:solidFill>
                  <a:srgbClr val="FFFF00"/>
                </a:solidFill>
                <a:effectLst>
                  <a:outerShdw blurRad="50800" dist="50800" dir="5400000" algn="ctr" rotWithShape="0">
                    <a:schemeClr val="bg1"/>
                  </a:outerShdw>
                </a:effectLst>
                <a:latin typeface="Tempus Sans ITC" pitchFamily="82" charset="0"/>
                <a:cs typeface="Angsana New" pitchFamily="18" charset="-34"/>
              </a:rPr>
              <a:t>Desire to serve</a:t>
            </a:r>
          </a:p>
          <a:p>
            <a:pPr algn="ctr"/>
            <a:r>
              <a:rPr lang="en-US" sz="4000" b="1" dirty="0">
                <a:effectLst>
                  <a:outerShdw blurRad="50800" dist="50800" dir="5400000" algn="ctr" rotWithShape="0">
                    <a:schemeClr val="bg1"/>
                  </a:outerShdw>
                </a:effectLst>
                <a:latin typeface="Tempus Sans ITC" pitchFamily="82" charset="0"/>
                <a:cs typeface="Angsana New" pitchFamily="18" charset="-34"/>
              </a:rPr>
              <a:t>1 Tim. 3:1</a:t>
            </a:r>
          </a:p>
        </p:txBody>
      </p:sp>
      <p:sp>
        <p:nvSpPr>
          <p:cNvPr id="4" name="TextBox 3">
            <a:extLst>
              <a:ext uri="{FF2B5EF4-FFF2-40B4-BE49-F238E27FC236}">
                <a16:creationId xmlns:a16="http://schemas.microsoft.com/office/drawing/2014/main" id="{8FAFFEFF-BED4-4BD5-A70E-19FBC786FEA6}"/>
              </a:ext>
            </a:extLst>
          </p:cNvPr>
          <p:cNvSpPr txBox="1"/>
          <p:nvPr/>
        </p:nvSpPr>
        <p:spPr>
          <a:xfrm>
            <a:off x="0" y="2785408"/>
            <a:ext cx="9144000" cy="1938992"/>
          </a:xfrm>
          <a:prstGeom prst="rect">
            <a:avLst/>
          </a:prstGeom>
          <a:noFill/>
        </p:spPr>
        <p:txBody>
          <a:bodyPr wrap="square" rtlCol="0">
            <a:spAutoFit/>
          </a:bodyPr>
          <a:lstStyle/>
          <a:p>
            <a:pPr algn="ctr"/>
            <a:r>
              <a:rPr lang="en-US" sz="4000" b="1" dirty="0">
                <a:solidFill>
                  <a:srgbClr val="FFFF00"/>
                </a:solidFill>
                <a:effectLst>
                  <a:outerShdw blurRad="50800" dist="50800" dir="5400000" algn="ctr" rotWithShape="0">
                    <a:schemeClr val="bg1"/>
                  </a:outerShdw>
                </a:effectLst>
                <a:latin typeface="Tempus Sans ITC" pitchFamily="82" charset="0"/>
                <a:cs typeface="Angsana New" pitchFamily="18" charset="-34"/>
              </a:rPr>
              <a:t>Desire to follow </a:t>
            </a:r>
          </a:p>
          <a:p>
            <a:pPr algn="ctr"/>
            <a:r>
              <a:rPr lang="en-US" sz="4000" b="1" dirty="0">
                <a:solidFill>
                  <a:srgbClr val="FFFF00"/>
                </a:solidFill>
                <a:effectLst>
                  <a:outerShdw blurRad="50800" dist="50800" dir="5400000" algn="ctr" rotWithShape="0">
                    <a:schemeClr val="bg1"/>
                  </a:outerShdw>
                </a:effectLst>
                <a:latin typeface="Tempus Sans ITC" pitchFamily="82" charset="0"/>
                <a:cs typeface="Angsana New" pitchFamily="18" charset="-34"/>
              </a:rPr>
              <a:t>in the steps of Jesus</a:t>
            </a:r>
          </a:p>
          <a:p>
            <a:pPr algn="ctr"/>
            <a:r>
              <a:rPr lang="en-US" sz="4000" b="1" dirty="0">
                <a:effectLst>
                  <a:outerShdw blurRad="50800" dist="50800" dir="5400000" algn="ctr" rotWithShape="0">
                    <a:schemeClr val="bg1"/>
                  </a:outerShdw>
                </a:effectLst>
                <a:latin typeface="Tempus Sans ITC" pitchFamily="82" charset="0"/>
                <a:cs typeface="Angsana New" pitchFamily="18" charset="-34"/>
              </a:rPr>
              <a:t>1 Peter 2:23-25</a:t>
            </a:r>
          </a:p>
        </p:txBody>
      </p:sp>
      <p:sp>
        <p:nvSpPr>
          <p:cNvPr id="5" name="TextBox 4">
            <a:extLst>
              <a:ext uri="{FF2B5EF4-FFF2-40B4-BE49-F238E27FC236}">
                <a16:creationId xmlns:a16="http://schemas.microsoft.com/office/drawing/2014/main" id="{78B602E1-CCE0-450B-94B0-4B97A6BE4315}"/>
              </a:ext>
            </a:extLst>
          </p:cNvPr>
          <p:cNvSpPr txBox="1"/>
          <p:nvPr/>
        </p:nvSpPr>
        <p:spPr>
          <a:xfrm>
            <a:off x="0" y="4876800"/>
            <a:ext cx="9144000" cy="1938992"/>
          </a:xfrm>
          <a:prstGeom prst="rect">
            <a:avLst/>
          </a:prstGeom>
          <a:noFill/>
        </p:spPr>
        <p:txBody>
          <a:bodyPr wrap="square" rtlCol="0">
            <a:spAutoFit/>
          </a:bodyPr>
          <a:lstStyle/>
          <a:p>
            <a:pPr algn="ctr"/>
            <a:r>
              <a:rPr lang="en-US" sz="4000" b="1" dirty="0">
                <a:solidFill>
                  <a:srgbClr val="FFFF00"/>
                </a:solidFill>
                <a:effectLst>
                  <a:outerShdw blurRad="50800" dist="50800" dir="5400000" algn="ctr" rotWithShape="0">
                    <a:schemeClr val="bg1"/>
                  </a:outerShdw>
                </a:effectLst>
                <a:latin typeface="Tempus Sans ITC" pitchFamily="82" charset="0"/>
                <a:cs typeface="Angsana New" pitchFamily="18" charset="-34"/>
              </a:rPr>
              <a:t>Desire to imitate </a:t>
            </a:r>
          </a:p>
          <a:p>
            <a:pPr algn="ctr"/>
            <a:r>
              <a:rPr lang="en-US" sz="4000" b="1" dirty="0">
                <a:solidFill>
                  <a:srgbClr val="FFFF00"/>
                </a:solidFill>
                <a:effectLst>
                  <a:outerShdw blurRad="50800" dist="50800" dir="5400000" algn="ctr" rotWithShape="0">
                    <a:schemeClr val="bg1"/>
                  </a:outerShdw>
                </a:effectLst>
                <a:latin typeface="Tempus Sans ITC" pitchFamily="82" charset="0"/>
                <a:cs typeface="Angsana New" pitchFamily="18" charset="-34"/>
              </a:rPr>
              <a:t>the heart of God</a:t>
            </a:r>
          </a:p>
          <a:p>
            <a:pPr algn="ctr"/>
            <a:r>
              <a:rPr lang="en-US" sz="4000" b="1" dirty="0">
                <a:effectLst>
                  <a:outerShdw blurRad="50800" dist="50800" dir="5400000" algn="ctr" rotWithShape="0">
                    <a:schemeClr val="bg1"/>
                  </a:outerShdw>
                </a:effectLst>
                <a:latin typeface="Tempus Sans ITC" pitchFamily="82" charset="0"/>
                <a:cs typeface="Angsana New" pitchFamily="18" charset="-34"/>
              </a:rPr>
              <a:t>Isaiah 40:11</a:t>
            </a:r>
          </a:p>
        </p:txBody>
      </p:sp>
    </p:spTree>
    <p:extLst>
      <p:ext uri="{BB962C8B-B14F-4D97-AF65-F5344CB8AC3E}">
        <p14:creationId xmlns:p14="http://schemas.microsoft.com/office/powerpoint/2010/main" val="6075456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epher carrying-sheep.gif">
            <a:extLst>
              <a:ext uri="{FF2B5EF4-FFF2-40B4-BE49-F238E27FC236}">
                <a16:creationId xmlns:a16="http://schemas.microsoft.com/office/drawing/2014/main" id="{436BFA28-9FE6-480D-95BC-50D8D6AB8952}"/>
              </a:ext>
            </a:extLst>
          </p:cNvPr>
          <p:cNvPicPr>
            <a:picLocks noChangeAspect="1"/>
          </p:cNvPicPr>
          <p:nvPr/>
        </p:nvPicPr>
        <p:blipFill>
          <a:blip r:embed="rId2" cstate="print"/>
          <a:stretch>
            <a:fillRect/>
          </a:stretch>
        </p:blipFill>
        <p:spPr>
          <a:xfrm>
            <a:off x="4764405" y="0"/>
            <a:ext cx="4379595" cy="5029200"/>
          </a:xfrm>
          <a:prstGeom prst="rect">
            <a:avLst/>
          </a:prstGeom>
          <a:ln>
            <a:noFill/>
          </a:ln>
          <a:effectLst>
            <a:softEdge rad="112500"/>
          </a:effectLst>
        </p:spPr>
      </p:pic>
      <p:sp>
        <p:nvSpPr>
          <p:cNvPr id="3" name="Rectangle 1">
            <a:extLst>
              <a:ext uri="{FF2B5EF4-FFF2-40B4-BE49-F238E27FC236}">
                <a16:creationId xmlns:a16="http://schemas.microsoft.com/office/drawing/2014/main" id="{89026BB7-71B6-499B-8197-73D7965319E7}"/>
              </a:ext>
            </a:extLst>
          </p:cNvPr>
          <p:cNvSpPr>
            <a:spLocks noChangeArrowheads="1"/>
          </p:cNvSpPr>
          <p:nvPr/>
        </p:nvSpPr>
        <p:spPr bwMode="auto">
          <a:xfrm>
            <a:off x="0" y="367859"/>
            <a:ext cx="48006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342900" algn="l"/>
              </a:tabLst>
            </a:pPr>
            <a:r>
              <a:rPr kumimoji="0" lang="en-US" sz="36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Sheep stray and get lost:</a:t>
            </a:r>
          </a:p>
          <a:p>
            <a:pPr marL="0" marR="0" lvl="0" indent="0" algn="ctr" defTabSz="914400" rtl="0" eaLnBrk="1" fontAlgn="base" latinLnBrk="0" hangingPunct="1">
              <a:lnSpc>
                <a:spcPct val="100000"/>
              </a:lnSpc>
              <a:spcBef>
                <a:spcPct val="0"/>
              </a:spcBef>
              <a:spcAft>
                <a:spcPct val="0"/>
              </a:spcAft>
              <a:buClrTx/>
              <a:buSzTx/>
              <a:tabLst>
                <a:tab pos="342900" algn="l"/>
              </a:tabLst>
            </a:pPr>
            <a:r>
              <a:rPr kumimoji="0" lang="en-US" sz="36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they need to be </a:t>
            </a:r>
          </a:p>
          <a:p>
            <a:pPr marL="0" marR="0" lvl="0" indent="0" algn="ctr" defTabSz="914400" rtl="0" eaLnBrk="1" fontAlgn="base" latinLnBrk="0" hangingPunct="1">
              <a:lnSpc>
                <a:spcPct val="100000"/>
              </a:lnSpc>
              <a:spcBef>
                <a:spcPct val="0"/>
              </a:spcBef>
              <a:spcAft>
                <a:spcPct val="0"/>
              </a:spcAft>
              <a:buClrTx/>
              <a:buSzTx/>
              <a:tabLst>
                <a:tab pos="342900" algn="l"/>
              </a:tabLst>
            </a:pPr>
            <a:r>
              <a:rPr kumimoji="0" lang="en-US" sz="36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rescued and restored. </a:t>
            </a:r>
          </a:p>
          <a:p>
            <a:pPr marL="0" marR="0" lvl="0" indent="0" algn="ctr" defTabSz="914400" rtl="0" eaLnBrk="1" fontAlgn="base" latinLnBrk="0" hangingPunct="1">
              <a:lnSpc>
                <a:spcPct val="100000"/>
              </a:lnSpc>
              <a:spcBef>
                <a:spcPct val="0"/>
              </a:spcBef>
              <a:spcAft>
                <a:spcPct val="0"/>
              </a:spcAft>
              <a:buClrTx/>
              <a:buSzTx/>
              <a:tabLst>
                <a:tab pos="342900" algn="l"/>
              </a:tabLst>
            </a:pPr>
            <a:r>
              <a:rPr kumimoji="0" lang="en-US" sz="36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Luke 15; Matt 9:36; </a:t>
            </a:r>
          </a:p>
          <a:p>
            <a:pPr marL="0" marR="0" lvl="0" indent="0" algn="ctr" defTabSz="914400" rtl="0" eaLnBrk="1" fontAlgn="base" latinLnBrk="0" hangingPunct="1">
              <a:lnSpc>
                <a:spcPct val="100000"/>
              </a:lnSpc>
              <a:spcBef>
                <a:spcPct val="0"/>
              </a:spcBef>
              <a:spcAft>
                <a:spcPct val="0"/>
              </a:spcAft>
              <a:buClrTx/>
              <a:buSzTx/>
              <a:tabLst>
                <a:tab pos="342900" algn="l"/>
              </a:tabLst>
            </a:pPr>
            <a:r>
              <a:rPr kumimoji="0" lang="en-US" sz="36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Isaiah 53:6</a:t>
            </a:r>
            <a:endParaRPr kumimoji="0" lang="en-US" sz="36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cs typeface="Arial" pitchFamily="34" charset="0"/>
            </a:endParaRPr>
          </a:p>
        </p:txBody>
      </p:sp>
      <p:sp>
        <p:nvSpPr>
          <p:cNvPr id="4" name="Rectangle 1">
            <a:extLst>
              <a:ext uri="{FF2B5EF4-FFF2-40B4-BE49-F238E27FC236}">
                <a16:creationId xmlns:a16="http://schemas.microsoft.com/office/drawing/2014/main" id="{0F7EFEB7-479C-4EFE-8E4C-BFE48FDCD709}"/>
              </a:ext>
            </a:extLst>
          </p:cNvPr>
          <p:cNvSpPr>
            <a:spLocks noChangeArrowheads="1"/>
          </p:cNvSpPr>
          <p:nvPr/>
        </p:nvSpPr>
        <p:spPr bwMode="auto">
          <a:xfrm>
            <a:off x="106018" y="3399183"/>
            <a:ext cx="4800600" cy="2862322"/>
          </a:xfrm>
          <a:prstGeom prst="rect">
            <a:avLst/>
          </a:prstGeom>
          <a:noFill/>
          <a:ln w="28575">
            <a:solidFill>
              <a:srgbClr val="00B0F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342900" algn="l"/>
              </a:tabLst>
            </a:pPr>
            <a:r>
              <a:rPr kumimoji="0" lang="en-US" sz="3000" b="1" i="0" u="none" strike="noStrike" cap="none" normalizeH="0" baseline="0" dirty="0">
                <a:ln>
                  <a:noFill/>
                </a:ln>
                <a:solidFill>
                  <a:srgbClr val="FFFF00"/>
                </a:solidFill>
                <a:effectLst>
                  <a:outerShdw blurRad="50800" dist="50800" dir="5400000" algn="ctr" rotWithShape="0">
                    <a:schemeClr val="bg1"/>
                  </a:outerShdw>
                </a:effectLst>
                <a:latin typeface="Ink Free" panose="03080402000500000000" pitchFamily="66" charset="0"/>
                <a:ea typeface="Calibri" pitchFamily="34" charset="0"/>
                <a:cs typeface="Times New Roman" pitchFamily="18" charset="0"/>
              </a:rPr>
              <a:t>When he saw the crowds he had compassion on them, because they were harassed and helpless, like sheep </a:t>
            </a:r>
          </a:p>
          <a:p>
            <a:pPr marL="0" marR="0" lvl="0" indent="0" algn="ctr" defTabSz="914400" rtl="0" eaLnBrk="1" fontAlgn="base" latinLnBrk="0" hangingPunct="1">
              <a:lnSpc>
                <a:spcPct val="100000"/>
              </a:lnSpc>
              <a:spcBef>
                <a:spcPct val="0"/>
              </a:spcBef>
              <a:spcAft>
                <a:spcPct val="0"/>
              </a:spcAft>
              <a:buClrTx/>
              <a:buSzTx/>
              <a:tabLst>
                <a:tab pos="342900" algn="l"/>
              </a:tabLst>
            </a:pPr>
            <a:r>
              <a:rPr kumimoji="0" lang="en-US" sz="3000" b="1" i="0" u="none" strike="noStrike" cap="none" normalizeH="0" baseline="0" dirty="0">
                <a:ln>
                  <a:noFill/>
                </a:ln>
                <a:solidFill>
                  <a:srgbClr val="FFFF00"/>
                </a:solidFill>
                <a:effectLst>
                  <a:outerShdw blurRad="50800" dist="50800" dir="5400000" algn="ctr" rotWithShape="0">
                    <a:schemeClr val="bg1"/>
                  </a:outerShdw>
                </a:effectLst>
                <a:latin typeface="Ink Free" panose="03080402000500000000" pitchFamily="66" charset="0"/>
                <a:ea typeface="Calibri" pitchFamily="34" charset="0"/>
                <a:cs typeface="Times New Roman" pitchFamily="18" charset="0"/>
              </a:rPr>
              <a:t>without a shepherd</a:t>
            </a:r>
          </a:p>
          <a:p>
            <a:pPr marL="0" marR="0" lvl="0" indent="0" algn="ctr" defTabSz="914400" rtl="0" eaLnBrk="1" fontAlgn="base" latinLnBrk="0" hangingPunct="1">
              <a:lnSpc>
                <a:spcPct val="100000"/>
              </a:lnSpc>
              <a:spcBef>
                <a:spcPct val="0"/>
              </a:spcBef>
              <a:spcAft>
                <a:spcPct val="0"/>
              </a:spcAft>
              <a:buClrTx/>
              <a:buSzTx/>
              <a:tabLst>
                <a:tab pos="342900" algn="l"/>
              </a:tabLst>
            </a:pPr>
            <a:r>
              <a:rPr kumimoji="0" lang="en-US" sz="3000" b="1" i="0" u="none" strike="noStrike" cap="none" normalizeH="0" baseline="0" dirty="0">
                <a:ln>
                  <a:noFill/>
                </a:ln>
                <a:solidFill>
                  <a:srgbClr val="FFFF00"/>
                </a:solidFill>
                <a:effectLst>
                  <a:outerShdw blurRad="50800" dist="50800" dir="5400000" algn="ctr" rotWithShape="0">
                    <a:schemeClr val="bg1"/>
                  </a:outerShdw>
                </a:effectLst>
                <a:latin typeface="Ink Free" panose="03080402000500000000" pitchFamily="66" charset="0"/>
                <a:ea typeface="Calibri" pitchFamily="34" charset="0"/>
                <a:cs typeface="Times New Roman" pitchFamily="18" charset="0"/>
              </a:rPr>
              <a:t>Matt 9:36</a:t>
            </a:r>
          </a:p>
        </p:txBody>
      </p:sp>
      <p:sp>
        <p:nvSpPr>
          <p:cNvPr id="5" name="Rectangle 4">
            <a:extLst>
              <a:ext uri="{FF2B5EF4-FFF2-40B4-BE49-F238E27FC236}">
                <a16:creationId xmlns:a16="http://schemas.microsoft.com/office/drawing/2014/main" id="{5A8FD16E-7F34-42EC-A2AC-C9177543F389}"/>
              </a:ext>
            </a:extLst>
          </p:cNvPr>
          <p:cNvSpPr/>
          <p:nvPr/>
        </p:nvSpPr>
        <p:spPr>
          <a:xfrm>
            <a:off x="4906619" y="5224706"/>
            <a:ext cx="4131363" cy="1015663"/>
          </a:xfrm>
          <a:prstGeom prst="rect">
            <a:avLst/>
          </a:prstGeom>
          <a:ln w="28575">
            <a:solidFill>
              <a:srgbClr val="00B0F0"/>
            </a:solidFill>
          </a:ln>
        </p:spPr>
        <p:txBody>
          <a:bodyPr wrap="square">
            <a:spAutoFit/>
          </a:bodyPr>
          <a:lstStyle/>
          <a:p>
            <a:pPr lvl="0" algn="ctr" defTabSz="914400" fontAlgn="base">
              <a:spcBef>
                <a:spcPct val="0"/>
              </a:spcBef>
              <a:spcAft>
                <a:spcPct val="0"/>
              </a:spcAft>
              <a:tabLst>
                <a:tab pos="342900" algn="l"/>
              </a:tabLst>
            </a:pPr>
            <a:r>
              <a:rPr lang="en-US" sz="3000" b="1" dirty="0">
                <a:effectLst>
                  <a:outerShdw blurRad="50800" dist="50800" dir="5400000" algn="ctr" rotWithShape="0">
                    <a:schemeClr val="bg1"/>
                  </a:outerShdw>
                </a:effectLst>
                <a:latin typeface="Tempus Sans ITC" pitchFamily="82" charset="0"/>
                <a:ea typeface="Calibri" pitchFamily="34" charset="0"/>
                <a:cs typeface="Times New Roman" pitchFamily="18" charset="0"/>
              </a:rPr>
              <a:t>We all like sheep have gone astray…Isaiah 53:6</a:t>
            </a:r>
            <a:endParaRPr lang="en-US" sz="3000" b="1" dirty="0">
              <a:effectLst>
                <a:outerShdw blurRad="50800" dist="50800" dir="5400000" algn="ctr" rotWithShape="0">
                  <a:schemeClr val="bg1"/>
                </a:outerShdw>
              </a:effectLst>
              <a:latin typeface="Tempus Sans ITC" pitchFamily="82" charset="0"/>
              <a:cs typeface="Arial" pitchFamily="34" charset="0"/>
            </a:endParaRPr>
          </a:p>
        </p:txBody>
      </p:sp>
    </p:spTree>
    <p:extLst>
      <p:ext uri="{BB962C8B-B14F-4D97-AF65-F5344CB8AC3E}">
        <p14:creationId xmlns:p14="http://schemas.microsoft.com/office/powerpoint/2010/main" val="281713322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epherd_sheep_lambs_hi.jpg">
            <a:extLst>
              <a:ext uri="{FF2B5EF4-FFF2-40B4-BE49-F238E27FC236}">
                <a16:creationId xmlns:a16="http://schemas.microsoft.com/office/drawing/2014/main" id="{79E5E28D-3492-4D2F-BE94-3B4A8A3344B7}"/>
              </a:ext>
            </a:extLst>
          </p:cNvPr>
          <p:cNvPicPr>
            <a:picLocks noChangeAspect="1"/>
          </p:cNvPicPr>
          <p:nvPr/>
        </p:nvPicPr>
        <p:blipFill>
          <a:blip r:embed="rId2" cstate="print"/>
          <a:stretch>
            <a:fillRect/>
          </a:stretch>
        </p:blipFill>
        <p:spPr>
          <a:xfrm>
            <a:off x="0" y="0"/>
            <a:ext cx="5715000" cy="3441700"/>
          </a:xfrm>
          <a:prstGeom prst="rect">
            <a:avLst/>
          </a:prstGeom>
          <a:ln>
            <a:noFill/>
          </a:ln>
          <a:effectLst>
            <a:softEdge rad="112500"/>
          </a:effectLst>
        </p:spPr>
      </p:pic>
      <p:sp>
        <p:nvSpPr>
          <p:cNvPr id="3" name="Rectangle 1">
            <a:extLst>
              <a:ext uri="{FF2B5EF4-FFF2-40B4-BE49-F238E27FC236}">
                <a16:creationId xmlns:a16="http://schemas.microsoft.com/office/drawing/2014/main" id="{350BE157-A2AD-44C5-A14D-1CC6A8C4E0B7}"/>
              </a:ext>
            </a:extLst>
          </p:cNvPr>
          <p:cNvSpPr>
            <a:spLocks noChangeArrowheads="1"/>
          </p:cNvSpPr>
          <p:nvPr/>
        </p:nvSpPr>
        <p:spPr bwMode="auto">
          <a:xfrm>
            <a:off x="2438400" y="3441700"/>
            <a:ext cx="65532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342900" algn="l"/>
              </a:tabLst>
            </a:pPr>
            <a:r>
              <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Sheep need</a:t>
            </a:r>
            <a:r>
              <a:rPr kumimoji="0" lang="en-US" sz="4000" b="1" i="0" u="none" strike="noStrike" cap="none" normalizeH="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 feeding</a:t>
            </a:r>
            <a:r>
              <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 – </a:t>
            </a:r>
          </a:p>
          <a:p>
            <a:pPr marL="0" marR="0" lvl="0" indent="0" algn="ctr" defTabSz="914400" rtl="0" eaLnBrk="1" fontAlgn="base" latinLnBrk="0" hangingPunct="1">
              <a:lnSpc>
                <a:spcPct val="100000"/>
              </a:lnSpc>
              <a:spcBef>
                <a:spcPct val="0"/>
              </a:spcBef>
              <a:spcAft>
                <a:spcPct val="0"/>
              </a:spcAft>
              <a:buClrTx/>
              <a:buSzTx/>
              <a:tabLst>
                <a:tab pos="342900" algn="l"/>
              </a:tabLst>
            </a:pPr>
            <a:r>
              <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they need to be</a:t>
            </a:r>
            <a:r>
              <a:rPr kumimoji="0" lang="en-US" sz="4000" b="1" i="0" u="none" strike="noStrike" cap="none" normalizeH="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 lead</a:t>
            </a:r>
          </a:p>
          <a:p>
            <a:pPr marL="0" marR="0" lvl="0" indent="0" algn="ctr" defTabSz="914400" rtl="0" eaLnBrk="1" fontAlgn="base" latinLnBrk="0" hangingPunct="1">
              <a:lnSpc>
                <a:spcPct val="100000"/>
              </a:lnSpc>
              <a:spcBef>
                <a:spcPct val="0"/>
              </a:spcBef>
              <a:spcAft>
                <a:spcPct val="0"/>
              </a:spcAft>
              <a:buClrTx/>
              <a:buSzTx/>
              <a:tabLst>
                <a:tab pos="342900" algn="l"/>
              </a:tabLst>
            </a:pPr>
            <a:r>
              <a:rPr kumimoji="0" lang="en-US" sz="4000" b="1" i="0" u="none" strike="noStrike" cap="none" normalizeH="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to where the </a:t>
            </a:r>
          </a:p>
          <a:p>
            <a:pPr marL="0" marR="0" lvl="0" indent="0" algn="ctr" defTabSz="914400" rtl="0" eaLnBrk="1" fontAlgn="base" latinLnBrk="0" hangingPunct="1">
              <a:lnSpc>
                <a:spcPct val="100000"/>
              </a:lnSpc>
              <a:spcBef>
                <a:spcPct val="0"/>
              </a:spcBef>
              <a:spcAft>
                <a:spcPct val="0"/>
              </a:spcAft>
              <a:buClrTx/>
              <a:buSzTx/>
              <a:tabLst>
                <a:tab pos="342900" algn="l"/>
              </a:tabLst>
            </a:pPr>
            <a:r>
              <a:rPr kumimoji="0" lang="en-US" sz="4000" b="1" i="0" u="none" strike="noStrike" cap="none" normalizeH="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good food is located</a:t>
            </a:r>
            <a:r>
              <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tabLst>
                <a:tab pos="342900" algn="l"/>
              </a:tabLst>
            </a:pPr>
            <a:r>
              <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cs typeface="Arial" pitchFamily="34" charset="0"/>
              </a:rPr>
              <a:t>John 21:15, 17</a:t>
            </a:r>
          </a:p>
        </p:txBody>
      </p:sp>
      <p:sp>
        <p:nvSpPr>
          <p:cNvPr id="4" name="Rectangle 1">
            <a:extLst>
              <a:ext uri="{FF2B5EF4-FFF2-40B4-BE49-F238E27FC236}">
                <a16:creationId xmlns:a16="http://schemas.microsoft.com/office/drawing/2014/main" id="{371571ED-C25E-4C8D-92FF-FDE22A370E46}"/>
              </a:ext>
            </a:extLst>
          </p:cNvPr>
          <p:cNvSpPr>
            <a:spLocks noChangeArrowheads="1"/>
          </p:cNvSpPr>
          <p:nvPr/>
        </p:nvSpPr>
        <p:spPr bwMode="auto">
          <a:xfrm rot="20061279">
            <a:off x="424072" y="4365029"/>
            <a:ext cx="2623930" cy="1323439"/>
          </a:xfrm>
          <a:prstGeom prst="rect">
            <a:avLst/>
          </a:prstGeom>
          <a:noFill/>
          <a:ln w="28575">
            <a:solidFill>
              <a:srgbClr val="00B0F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342900" algn="l"/>
              </a:tabLst>
            </a:pPr>
            <a:r>
              <a:rPr kumimoji="0" lang="en-US" sz="4000" b="1" i="0" u="none" strike="noStrike" cap="none" normalizeH="0" baseline="0" dirty="0">
                <a:ln>
                  <a:noFill/>
                </a:ln>
                <a:solidFill>
                  <a:srgbClr val="FFFF00"/>
                </a:solidFill>
                <a:effectLst>
                  <a:outerShdw blurRad="50800" dist="50800" dir="5400000" algn="ctr" rotWithShape="0">
                    <a:schemeClr val="bg1"/>
                  </a:outerShdw>
                </a:effectLst>
                <a:latin typeface="Ink Free" panose="03080402000500000000" pitchFamily="66" charset="0"/>
                <a:ea typeface="Calibri" pitchFamily="34" charset="0"/>
                <a:cs typeface="Times New Roman" pitchFamily="18" charset="0"/>
              </a:rPr>
              <a:t>“Feed my lambs”</a:t>
            </a:r>
          </a:p>
        </p:txBody>
      </p:sp>
      <p:sp>
        <p:nvSpPr>
          <p:cNvPr id="5" name="Rectangle 1">
            <a:extLst>
              <a:ext uri="{FF2B5EF4-FFF2-40B4-BE49-F238E27FC236}">
                <a16:creationId xmlns:a16="http://schemas.microsoft.com/office/drawing/2014/main" id="{6349FC20-005D-4622-86F5-1B537CAD4B69}"/>
              </a:ext>
            </a:extLst>
          </p:cNvPr>
          <p:cNvSpPr>
            <a:spLocks noChangeArrowheads="1"/>
          </p:cNvSpPr>
          <p:nvPr/>
        </p:nvSpPr>
        <p:spPr bwMode="auto">
          <a:xfrm rot="1594615">
            <a:off x="6041334" y="741079"/>
            <a:ext cx="2623930" cy="1323439"/>
          </a:xfrm>
          <a:prstGeom prst="rect">
            <a:avLst/>
          </a:prstGeom>
          <a:noFill/>
          <a:ln w="28575">
            <a:solidFill>
              <a:srgbClr val="00B0F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342900" algn="l"/>
              </a:tabLst>
            </a:pPr>
            <a:r>
              <a:rPr kumimoji="0" lang="en-US" sz="4000" b="1" i="0" u="none" strike="noStrike" cap="none" normalizeH="0" baseline="0" dirty="0">
                <a:ln>
                  <a:noFill/>
                </a:ln>
                <a:solidFill>
                  <a:srgbClr val="FFFF00"/>
                </a:solidFill>
                <a:effectLst>
                  <a:outerShdw blurRad="50800" dist="50800" dir="5400000" algn="ctr" rotWithShape="0">
                    <a:schemeClr val="bg1"/>
                  </a:outerShdw>
                </a:effectLst>
                <a:latin typeface="Ink Free" panose="03080402000500000000" pitchFamily="66" charset="0"/>
                <a:ea typeface="Calibri" pitchFamily="34" charset="0"/>
                <a:cs typeface="Times New Roman" pitchFamily="18" charset="0"/>
              </a:rPr>
              <a:t>“Feed my sheep”</a:t>
            </a:r>
          </a:p>
        </p:txBody>
      </p:sp>
    </p:spTree>
    <p:extLst>
      <p:ext uri="{BB962C8B-B14F-4D97-AF65-F5344CB8AC3E}">
        <p14:creationId xmlns:p14="http://schemas.microsoft.com/office/powerpoint/2010/main" val="2688989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epherd-sheep-7.jpg">
            <a:extLst>
              <a:ext uri="{FF2B5EF4-FFF2-40B4-BE49-F238E27FC236}">
                <a16:creationId xmlns:a16="http://schemas.microsoft.com/office/drawing/2014/main" id="{C575A2B9-C925-402E-8B18-48EFEC5985ED}"/>
              </a:ext>
            </a:extLst>
          </p:cNvPr>
          <p:cNvPicPr>
            <a:picLocks noChangeAspect="1"/>
          </p:cNvPicPr>
          <p:nvPr/>
        </p:nvPicPr>
        <p:blipFill>
          <a:blip r:embed="rId2" cstate="print"/>
          <a:stretch>
            <a:fillRect/>
          </a:stretch>
        </p:blipFill>
        <p:spPr>
          <a:xfrm>
            <a:off x="3759200" y="0"/>
            <a:ext cx="5384800" cy="4038600"/>
          </a:xfrm>
          <a:prstGeom prst="rect">
            <a:avLst/>
          </a:prstGeom>
          <a:ln>
            <a:noFill/>
          </a:ln>
          <a:effectLst>
            <a:softEdge rad="112500"/>
          </a:effectLst>
        </p:spPr>
      </p:pic>
      <p:sp>
        <p:nvSpPr>
          <p:cNvPr id="3" name="Rectangle 1">
            <a:extLst>
              <a:ext uri="{FF2B5EF4-FFF2-40B4-BE49-F238E27FC236}">
                <a16:creationId xmlns:a16="http://schemas.microsoft.com/office/drawing/2014/main" id="{359E7255-DD26-40BB-8629-CF4D8B35F6FC}"/>
              </a:ext>
            </a:extLst>
          </p:cNvPr>
          <p:cNvSpPr>
            <a:spLocks noChangeArrowheads="1"/>
          </p:cNvSpPr>
          <p:nvPr/>
        </p:nvSpPr>
        <p:spPr bwMode="auto">
          <a:xfrm>
            <a:off x="2531165" y="4462669"/>
            <a:ext cx="63246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342900" algn="l"/>
              </a:tabLst>
            </a:pPr>
            <a:r>
              <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Sheep get</a:t>
            </a:r>
            <a:r>
              <a:rPr kumimoji="0" lang="en-US" sz="4000" b="1" i="0" u="none" strike="noStrike" cap="none" normalizeH="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 sick and injured</a:t>
            </a:r>
            <a:r>
              <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tabLst>
                <a:tab pos="342900" algn="l"/>
              </a:tabLst>
            </a:pPr>
            <a:r>
              <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they need care</a:t>
            </a:r>
            <a:r>
              <a:rPr kumimoji="0" lang="en-US" sz="4000" b="1" i="0" u="none" strike="noStrike" cap="none" normalizeH="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 and healing</a:t>
            </a:r>
          </a:p>
          <a:p>
            <a:pPr marL="0" marR="0" lvl="0" indent="0" algn="ctr" defTabSz="914400" rtl="0" eaLnBrk="1" fontAlgn="base" latinLnBrk="0" hangingPunct="1">
              <a:lnSpc>
                <a:spcPct val="100000"/>
              </a:lnSpc>
              <a:spcBef>
                <a:spcPct val="0"/>
              </a:spcBef>
              <a:spcAft>
                <a:spcPct val="0"/>
              </a:spcAft>
              <a:buClrTx/>
              <a:buSzTx/>
              <a:tabLst>
                <a:tab pos="342900" algn="l"/>
              </a:tabLst>
            </a:pPr>
            <a:r>
              <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cs typeface="Arial" pitchFamily="34" charset="0"/>
              </a:rPr>
              <a:t>1 Thess.</a:t>
            </a:r>
            <a:r>
              <a:rPr kumimoji="0" lang="en-US" sz="4000" b="1" i="0" u="none" strike="noStrike" cap="none" normalizeH="0" dirty="0">
                <a:ln>
                  <a:noFill/>
                </a:ln>
                <a:solidFill>
                  <a:schemeClr val="tx1"/>
                </a:solidFill>
                <a:effectLst>
                  <a:outerShdw blurRad="50800" dist="50800" dir="5400000" algn="ctr" rotWithShape="0">
                    <a:schemeClr val="bg1"/>
                  </a:outerShdw>
                </a:effectLst>
                <a:latin typeface="Tempus Sans ITC" pitchFamily="82" charset="0"/>
                <a:cs typeface="Arial" pitchFamily="34" charset="0"/>
              </a:rPr>
              <a:t> 5:14</a:t>
            </a:r>
            <a:endPar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cs typeface="Arial" pitchFamily="34" charset="0"/>
            </a:endParaRPr>
          </a:p>
        </p:txBody>
      </p:sp>
      <p:sp>
        <p:nvSpPr>
          <p:cNvPr id="4" name="Rectangle 1">
            <a:extLst>
              <a:ext uri="{FF2B5EF4-FFF2-40B4-BE49-F238E27FC236}">
                <a16:creationId xmlns:a16="http://schemas.microsoft.com/office/drawing/2014/main" id="{86887ACE-C434-443C-93AD-B86CB76D4998}"/>
              </a:ext>
            </a:extLst>
          </p:cNvPr>
          <p:cNvSpPr>
            <a:spLocks noChangeArrowheads="1"/>
          </p:cNvSpPr>
          <p:nvPr/>
        </p:nvSpPr>
        <p:spPr bwMode="auto">
          <a:xfrm rot="20918308">
            <a:off x="531764" y="667223"/>
            <a:ext cx="4511412" cy="3170099"/>
          </a:xfrm>
          <a:prstGeom prst="rect">
            <a:avLst/>
          </a:prstGeom>
          <a:noFill/>
          <a:ln w="28575">
            <a:solidFill>
              <a:srgbClr val="00B0F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342900" algn="l"/>
              </a:tabLst>
            </a:pPr>
            <a:r>
              <a:rPr kumimoji="0" lang="en-US" sz="4000" b="1" i="0" u="none" strike="noStrike" cap="none" normalizeH="0" baseline="0" dirty="0">
                <a:ln>
                  <a:noFill/>
                </a:ln>
                <a:solidFill>
                  <a:srgbClr val="FFFF00"/>
                </a:solidFill>
                <a:effectLst>
                  <a:outerShdw blurRad="50800" dist="50800" dir="5400000" algn="ctr" rotWithShape="0">
                    <a:schemeClr val="bg1"/>
                  </a:outerShdw>
                </a:effectLst>
                <a:latin typeface="Ink Free" panose="03080402000500000000" pitchFamily="66" charset="0"/>
                <a:ea typeface="Calibri" pitchFamily="34" charset="0"/>
                <a:cs typeface="Times New Roman" pitchFamily="18" charset="0"/>
              </a:rPr>
              <a:t>Warn those who are idle, encourage the timid, help the weak, be patient with everyone</a:t>
            </a:r>
          </a:p>
        </p:txBody>
      </p:sp>
    </p:spTree>
    <p:extLst>
      <p:ext uri="{BB962C8B-B14F-4D97-AF65-F5344CB8AC3E}">
        <p14:creationId xmlns:p14="http://schemas.microsoft.com/office/powerpoint/2010/main" val="2791031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5858</TotalTime>
  <Words>430</Words>
  <Application>Microsoft Office PowerPoint</Application>
  <PresentationFormat>On-screen Show (4:3)</PresentationFormat>
  <Paragraphs>67</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Bradley Hand ITC</vt:lpstr>
      <vt:lpstr>Calibri</vt:lpstr>
      <vt:lpstr>Calibri Light</vt:lpstr>
      <vt:lpstr>Ink Free</vt:lpstr>
      <vt:lpstr>Tempus Sans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Ministry1 - Office</dc:creator>
  <cp:lastModifiedBy>Ministry1 - Office</cp:lastModifiedBy>
  <cp:revision>6</cp:revision>
  <dcterms:created xsi:type="dcterms:W3CDTF">2020-03-11T01:08:02Z</dcterms:created>
  <dcterms:modified xsi:type="dcterms:W3CDTF">2020-03-15T02:51:33Z</dcterms:modified>
</cp:coreProperties>
</file>