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D02504-C8A3-4779-B03A-06E1852FA4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99BE6C-0E27-46B6-AE34-57F7AB0236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1FC6C-19B7-456B-ABBA-A6004A391D7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77CAB9-1AA1-4F49-94CE-2282DF3006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CBA927B4-9A04-4BFE-B90D-8D89213F93B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A7BA2-3D67-48B2-9176-9E890BDC05F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CA5F699F-FB7C-4631-9B90-5F8524A6C803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33592B02-1330-44BD-AB4C-1E3D5172A363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A42100E4-B580-4618-BA86-C26FBED23166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468DDB5A-3248-438A-B7F4-7EF347FC51F8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B528DF9D-BF88-4341-A824-50766FC5A7F3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6646CB9C-EDEB-4D88-9D75-6F04D7052F5B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0E3572A9-7362-41A3-83DB-327FD2ACFF2B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20344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EAB8A-F331-49FF-892E-14910AF45101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05C1B-A6CA-4BF3-9B81-6F5FF4492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81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505C1B-A6CA-4BF3-9B81-6F5FF4492A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98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505C1B-A6CA-4BF3-9B81-6F5FF4492A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47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505C1B-A6CA-4BF3-9B81-6F5FF4492A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97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505C1B-A6CA-4BF3-9B81-6F5FF4492AB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41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505C1B-A6CA-4BF3-9B81-6F5FF4492AB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246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505C1B-A6CA-4BF3-9B81-6F5FF4492AB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828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505C1B-A6CA-4BF3-9B81-6F5FF4492AB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95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505C1B-A6CA-4BF3-9B81-6F5FF4492A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61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505C1B-A6CA-4BF3-9B81-6F5FF4492A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47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505C1B-A6CA-4BF3-9B81-6F5FF4492A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09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505C1B-A6CA-4BF3-9B81-6F5FF4492A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82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505C1B-A6CA-4BF3-9B81-6F5FF4492A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58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505C1B-A6CA-4BF3-9B81-6F5FF4492A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4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505C1B-A6CA-4BF3-9B81-6F5FF4492A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75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505C1B-A6CA-4BF3-9B81-6F5FF4492A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07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8F22-B3D2-40C5-A25C-5B144E9D9CA6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4A98-4A67-43FF-AD14-0DC544F4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5253"/>
      </p:ext>
    </p:extLst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8F22-B3D2-40C5-A25C-5B144E9D9CA6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4A98-4A67-43FF-AD14-0DC544F4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70608"/>
      </p:ext>
    </p:extLst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8F22-B3D2-40C5-A25C-5B144E9D9CA6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4A98-4A67-43FF-AD14-0DC544F4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32612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8F22-B3D2-40C5-A25C-5B144E9D9CA6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4A98-4A67-43FF-AD14-0DC544F4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93111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8F22-B3D2-40C5-A25C-5B144E9D9CA6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4A98-4A67-43FF-AD14-0DC544F4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7419"/>
      </p:ext>
    </p:extLst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8F22-B3D2-40C5-A25C-5B144E9D9CA6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4A98-4A67-43FF-AD14-0DC544F4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22086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8F22-B3D2-40C5-A25C-5B144E9D9CA6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4A98-4A67-43FF-AD14-0DC544F4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91697"/>
      </p:ext>
    </p:extLst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8F22-B3D2-40C5-A25C-5B144E9D9CA6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4A98-4A67-43FF-AD14-0DC544F4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22517"/>
      </p:ext>
    </p:extLst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8F22-B3D2-40C5-A25C-5B144E9D9CA6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4A98-4A67-43FF-AD14-0DC544F4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92081"/>
      </p:ext>
    </p:extLst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8F22-B3D2-40C5-A25C-5B144E9D9CA6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4A98-4A67-43FF-AD14-0DC544F4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14567"/>
      </p:ext>
    </p:extLst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8F22-B3D2-40C5-A25C-5B144E9D9CA6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4A98-4A67-43FF-AD14-0DC544F4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39377"/>
      </p:ext>
    </p:extLst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D8F22-B3D2-40C5-A25C-5B144E9D9CA6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4A98-4A67-43FF-AD14-0DC544F4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78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erson sitting on a table&#10;&#10;Description automatically generated">
            <a:extLst>
              <a:ext uri="{FF2B5EF4-FFF2-40B4-BE49-F238E27FC236}">
                <a16:creationId xmlns:a16="http://schemas.microsoft.com/office/drawing/2014/main" id="{F35EC519-60F5-4653-A383-7938ACC5E9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6584CD8-FAE3-4E86-8AA7-4ACF1A3A9F2C}"/>
              </a:ext>
            </a:extLst>
          </p:cNvPr>
          <p:cNvSpPr txBox="1"/>
          <p:nvPr/>
        </p:nvSpPr>
        <p:spPr>
          <a:xfrm>
            <a:off x="0" y="493542"/>
            <a:ext cx="64430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</a:rPr>
              <a:t>The Character of an Elder</a:t>
            </a:r>
          </a:p>
          <a:p>
            <a:pPr algn="ctr"/>
            <a:r>
              <a:rPr lang="en-US" sz="44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</a:rPr>
              <a:t>1 Timothy 3:1-7</a:t>
            </a:r>
          </a:p>
        </p:txBody>
      </p:sp>
    </p:spTree>
    <p:extLst>
      <p:ext uri="{BB962C8B-B14F-4D97-AF65-F5344CB8AC3E}">
        <p14:creationId xmlns:p14="http://schemas.microsoft.com/office/powerpoint/2010/main" val="835818000"/>
      </p:ext>
    </p:extLst>
  </p:cSld>
  <p:clrMapOvr>
    <a:masterClrMapping/>
  </p:clrMapOvr>
  <p:transition spd="slow"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DFB7101-DDAE-45A5-B1CC-BD782C8E7CA3}"/>
              </a:ext>
            </a:extLst>
          </p:cNvPr>
          <p:cNvSpPr/>
          <p:nvPr/>
        </p:nvSpPr>
        <p:spPr>
          <a:xfrm>
            <a:off x="0" y="340758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Therefore, one who is keeping an eye on the flock in such a personal way must </a:t>
            </a:r>
          </a:p>
          <a:p>
            <a:pPr algn="ctr"/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be someone who, if blamed of wrong doing the accusation won’t stick to him, he’s a one woman man, clear-thinking and free from life-dominating </a:t>
            </a:r>
          </a:p>
          <a:p>
            <a:pPr algn="ctr"/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influences, he is safe because he is </a:t>
            </a:r>
          </a:p>
          <a:p>
            <a:pPr algn="ctr"/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well-balanced by God, well-ordered </a:t>
            </a:r>
          </a:p>
          <a:p>
            <a:pPr algn="ctr"/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and decent, generous in his friendship </a:t>
            </a:r>
          </a:p>
          <a:p>
            <a:pPr algn="ctr"/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to strangers, has a knack to teach;</a:t>
            </a:r>
            <a:endParaRPr lang="en-US" sz="4000" b="1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759884"/>
      </p:ext>
    </p:extLst>
  </p:cSld>
  <p:clrMapOvr>
    <a:masterClrMapping/>
  </p:clrMapOvr>
  <p:transition spd="slow"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5018743-233F-46EC-A31F-A64B7D710388}"/>
              </a:ext>
            </a:extLst>
          </p:cNvPr>
          <p:cNvSpPr/>
          <p:nvPr/>
        </p:nvSpPr>
        <p:spPr>
          <a:xfrm>
            <a:off x="0" y="966736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not the type to be associated with drinking alcohol, not the </a:t>
            </a:r>
          </a:p>
          <a:p>
            <a:pPr algn="ctr"/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quarrelsome type looking for a fight. </a:t>
            </a:r>
          </a:p>
          <a:p>
            <a:pPr algn="ctr"/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On the other hand, he is a fair and reasonable person, not overly strict but striving for justice beyond ordinary justice, seeking the spirit of the law;</a:t>
            </a:r>
            <a:endParaRPr lang="en-US" sz="4000" b="1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184917"/>
      </p:ext>
    </p:extLst>
  </p:cSld>
  <p:clrMapOvr>
    <a:masterClrMapping/>
  </p:clrMapOvr>
  <p:transition spd="slow"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60A092-31C4-4257-8105-617F66D0DDB1}"/>
              </a:ext>
            </a:extLst>
          </p:cNvPr>
          <p:cNvSpPr/>
          <p:nvPr/>
        </p:nvSpPr>
        <p:spPr>
          <a:xfrm>
            <a:off x="140677" y="335845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you won’t find him in the middle of </a:t>
            </a:r>
          </a:p>
          <a:p>
            <a:pPr algn="ctr"/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 war of words,  he’s not dominated by </a:t>
            </a:r>
          </a:p>
          <a:p>
            <a:pPr algn="ctr"/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getting ahead in this world and loving money; you hang around his family and you’ll find a model to follow, he has a respectable </a:t>
            </a:r>
          </a:p>
          <a:p>
            <a:pPr algn="ctr"/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track-record with his  children who know </a:t>
            </a:r>
          </a:p>
          <a:p>
            <a:pPr algn="ctr"/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their place in the family looking up to their father because of his godly character. </a:t>
            </a:r>
          </a:p>
          <a:p>
            <a:pPr algn="ctr"/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Indeed, if a man can’t properly lead and </a:t>
            </a:r>
          </a:p>
          <a:p>
            <a:pPr algn="ctr"/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direct his own family how can take </a:t>
            </a:r>
          </a:p>
          <a:p>
            <a:pPr algn="ctr"/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care of God’s called out ones?</a:t>
            </a:r>
            <a:endParaRPr lang="en-US" sz="3600" b="1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355268"/>
      </p:ext>
    </p:extLst>
  </p:cSld>
  <p:clrMapOvr>
    <a:masterClrMapping/>
  </p:clrMapOvr>
  <p:transition spd="slow">
    <p:push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21A4A9-E358-4D30-9351-4D5758B1A6A4}"/>
              </a:ext>
            </a:extLst>
          </p:cNvPr>
          <p:cNvSpPr/>
          <p:nvPr/>
        </p:nvSpPr>
        <p:spPr>
          <a:xfrm>
            <a:off x="-1" y="254654"/>
            <a:ext cx="9144001" cy="660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He can’t be a new Christian. </a:t>
            </a:r>
          </a:p>
          <a:p>
            <a:pPr algn="ctr">
              <a:lnSpc>
                <a:spcPct val="107000"/>
              </a:lnSpc>
            </a:pPr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This is in order that as a novice he </a:t>
            </a:r>
          </a:p>
          <a:p>
            <a:pPr algn="ctr">
              <a:lnSpc>
                <a:spcPct val="107000"/>
              </a:lnSpc>
            </a:pPr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won’t be blowing smoke and muddling </a:t>
            </a:r>
          </a:p>
          <a:p>
            <a:pPr algn="ctr">
              <a:lnSpc>
                <a:spcPct val="107000"/>
              </a:lnSpc>
            </a:pPr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about in pride or he might fall into the judgement of the devil. </a:t>
            </a:r>
          </a:p>
          <a:p>
            <a:pPr algn="ctr">
              <a:lnSpc>
                <a:spcPct val="107000"/>
              </a:lnSpc>
            </a:pPr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Now, it is necessary that those outside</a:t>
            </a:r>
          </a:p>
          <a:p>
            <a:pPr algn="ctr">
              <a:lnSpc>
                <a:spcPct val="107000"/>
              </a:lnSpc>
            </a:pPr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God’s church speak well of him otherwise </a:t>
            </a:r>
          </a:p>
          <a:p>
            <a:pPr algn="ctr">
              <a:lnSpc>
                <a:spcPct val="107000"/>
              </a:lnSpc>
            </a:pPr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he may be tripped up into a disgraced reputation and be caught in the </a:t>
            </a:r>
          </a:p>
          <a:p>
            <a:pPr algn="ctr">
              <a:lnSpc>
                <a:spcPct val="107000"/>
              </a:lnSpc>
            </a:pPr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snare the devil set for him.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600" b="1" dirty="0"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193172"/>
      </p:ext>
    </p:extLst>
  </p:cSld>
  <p:clrMapOvr>
    <a:masterClrMapping/>
  </p:clrMapOvr>
  <p:transition spd="slow">
    <p:push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4155211"/>
      </p:ext>
    </p:extLst>
  </p:cSld>
  <p:clrMapOvr>
    <a:masterClrMapping/>
  </p:clrMapOvr>
  <p:transition spd="slow">
    <p:push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9760753"/>
      </p:ext>
    </p:extLst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4F23EF-F370-43EE-AD15-6C901DA0F8CD}"/>
              </a:ext>
            </a:extLst>
          </p:cNvPr>
          <p:cNvSpPr/>
          <p:nvPr/>
        </p:nvSpPr>
        <p:spPr>
          <a:xfrm>
            <a:off x="0" y="715031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Jesus the standard</a:t>
            </a:r>
          </a:p>
          <a:p>
            <a:pPr algn="ctr"/>
            <a:endParaRPr lang="en-US" sz="4400" b="1" dirty="0">
              <a:solidFill>
                <a:srgbClr val="FFFF00"/>
              </a:solidFill>
              <a:latin typeface="Tempus Sans ITC" panose="04020404030D07020202" pitchFamily="82" charset="0"/>
              <a:ea typeface="Calibri" panose="020F0502020204030204" pitchFamily="34" charset="0"/>
            </a:endParaRPr>
          </a:p>
          <a:p>
            <a:pPr algn="ctr"/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</a:rPr>
              <a:t>For you were like sheep going astray, but now you have returned to the Shepherd </a:t>
            </a:r>
          </a:p>
          <a:p>
            <a:pPr algn="ctr"/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</a:rPr>
              <a:t>and Overseer of your souls. </a:t>
            </a:r>
          </a:p>
          <a:p>
            <a:pPr algn="ctr"/>
            <a:r>
              <a:rPr lang="en-US" sz="2800" b="1" dirty="0">
                <a:latin typeface="Papyrus" panose="03070502060502030205" pitchFamily="66" charset="0"/>
                <a:ea typeface="Calibri" panose="020F0502020204030204" pitchFamily="34" charset="0"/>
              </a:rPr>
              <a:t>1 Peter 2:25</a:t>
            </a:r>
            <a:r>
              <a:rPr lang="en-US" sz="4400" b="1" dirty="0">
                <a:latin typeface="Papyrus" panose="03070502060502030205" pitchFamily="66" charset="0"/>
                <a:ea typeface="Calibri" panose="020F0502020204030204" pitchFamily="34" charset="0"/>
              </a:rPr>
              <a:t> </a:t>
            </a:r>
            <a:endParaRPr lang="en-US" sz="4400" b="1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660191"/>
      </p:ext>
    </p:extLst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7AF01C5F-EAFF-4474-9E17-93863E5DCD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040" y="-19076"/>
            <a:ext cx="5394960" cy="2713665"/>
          </a:xfrm>
          <a:prstGeom prst="rect">
            <a:avLst/>
          </a:prstGeom>
          <a:ln>
            <a:noFill/>
            <a:prstDash val="solid"/>
          </a:ln>
          <a:effectLst>
            <a:softEdge rad="112500"/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</p:pic>
      <p:pic>
        <p:nvPicPr>
          <p:cNvPr id="6" name="Picture 5" descr="A person sitting on a table&#10;&#10;Description automatically generated">
            <a:extLst>
              <a:ext uri="{FF2B5EF4-FFF2-40B4-BE49-F238E27FC236}">
                <a16:creationId xmlns:a16="http://schemas.microsoft.com/office/drawing/2014/main" id="{02A78FEB-7CB6-4FEF-8D28-CA6E9DDD1D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970" y="3143003"/>
            <a:ext cx="5289002" cy="3688740"/>
          </a:xfrm>
          <a:prstGeom prst="rect">
            <a:avLst/>
          </a:prstGeom>
          <a:ln>
            <a:noFill/>
            <a:prstDash val="solid"/>
          </a:ln>
          <a:effectLst>
            <a:softEdge rad="112500"/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82D5AA2-E5C7-4B2F-AB08-890D1363A6C8}"/>
              </a:ext>
            </a:extLst>
          </p:cNvPr>
          <p:cNvSpPr/>
          <p:nvPr/>
        </p:nvSpPr>
        <p:spPr>
          <a:xfrm>
            <a:off x="631904" y="205620"/>
            <a:ext cx="2903359" cy="966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Overseer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2FD486-833F-4CD9-8063-6452559B5214}"/>
              </a:ext>
            </a:extLst>
          </p:cNvPr>
          <p:cNvSpPr/>
          <p:nvPr/>
        </p:nvSpPr>
        <p:spPr>
          <a:xfrm>
            <a:off x="5251032" y="3314258"/>
            <a:ext cx="3867164" cy="3245376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 close, intense look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at someone in order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to provide care and attention that is appropriate to the personal visitation.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EFEFBB-2754-45A5-A0C4-D7D3E8785037}"/>
              </a:ext>
            </a:extLst>
          </p:cNvPr>
          <p:cNvSpPr/>
          <p:nvPr/>
        </p:nvSpPr>
        <p:spPr>
          <a:xfrm>
            <a:off x="7452093" y="1547840"/>
            <a:ext cx="1358065" cy="675441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non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Office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6958AB-A587-4C2F-8BB5-853AD3FB5727}"/>
              </a:ext>
            </a:extLst>
          </p:cNvPr>
          <p:cNvSpPr/>
          <p:nvPr/>
        </p:nvSpPr>
        <p:spPr>
          <a:xfrm>
            <a:off x="0" y="2223281"/>
            <a:ext cx="9092392" cy="954107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Greek:</a:t>
            </a:r>
            <a:r>
              <a:rPr lang="en-US" sz="28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“If anyone of oversight aspires to a good work he desires”</a:t>
            </a:r>
            <a:endParaRPr lang="en-US" sz="2800" b="1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64012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4E0EFCE-1156-4BDC-A9E8-8227E3A10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372644"/>
              </p:ext>
            </p:extLst>
          </p:nvPr>
        </p:nvGraphicFramePr>
        <p:xfrm>
          <a:off x="0" y="1"/>
          <a:ext cx="9144000" cy="685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330">
                  <a:extLst>
                    <a:ext uri="{9D8B030D-6E8A-4147-A177-3AD203B41FA5}">
                      <a16:colId xmlns:a16="http://schemas.microsoft.com/office/drawing/2014/main" val="701468685"/>
                    </a:ext>
                  </a:extLst>
                </a:gridCol>
                <a:gridCol w="414670">
                  <a:extLst>
                    <a:ext uri="{9D8B030D-6E8A-4147-A177-3AD203B41FA5}">
                      <a16:colId xmlns:a16="http://schemas.microsoft.com/office/drawing/2014/main" val="162852171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688048538"/>
                    </a:ext>
                  </a:extLst>
                </a:gridCol>
                <a:gridCol w="2009274">
                  <a:extLst>
                    <a:ext uri="{9D8B030D-6E8A-4147-A177-3AD203B41FA5}">
                      <a16:colId xmlns:a16="http://schemas.microsoft.com/office/drawing/2014/main" val="2581470330"/>
                    </a:ext>
                  </a:extLst>
                </a:gridCol>
                <a:gridCol w="2562726">
                  <a:extLst>
                    <a:ext uri="{9D8B030D-6E8A-4147-A177-3AD203B41FA5}">
                      <a16:colId xmlns:a16="http://schemas.microsoft.com/office/drawing/2014/main" val="2800898350"/>
                    </a:ext>
                  </a:extLst>
                </a:gridCol>
              </a:tblGrid>
              <a:tr h="382628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empus Sans ITC" panose="04020404030D07020202" pitchFamily="82" charset="0"/>
                        </a:rPr>
                        <a:t>1 Timothy 3:1-7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empus Sans ITC" panose="04020404030D07020202" pitchFamily="82" charset="0"/>
                        </a:rPr>
                        <a:t>Titus 1:5-7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06042"/>
                  </a:ext>
                </a:extLst>
              </a:tr>
              <a:tr h="28697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Papyrus" panose="03070502060502030205" pitchFamily="66" charset="0"/>
                        </a:rPr>
                        <a:t>Greek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latin typeface="Papyrus" panose="03070502060502030205" pitchFamily="66" charset="0"/>
                        </a:rPr>
                        <a:t>English</a:t>
                      </a:r>
                      <a:endParaRPr lang="en-US" sz="1200" b="1" dirty="0">
                        <a:latin typeface="Papyrus" panose="03070502060502030205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Papyrus" panose="03070502060502030205" pitchFamily="66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Papyrus" panose="03070502060502030205" pitchFamily="66" charset="0"/>
                        </a:rPr>
                        <a:t>Greek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Papyrus" panose="03070502060502030205" pitchFamily="66" charset="0"/>
                        </a:rPr>
                        <a:t>English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945650"/>
                  </a:ext>
                </a:extLst>
              </a:tr>
              <a:tr h="31165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Presbyterous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Elder 1:5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051757"/>
                  </a:ext>
                </a:extLst>
              </a:tr>
              <a:tr h="3116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Episkopon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Overseer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Overseer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Episkopon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Overseer 1:7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708544"/>
                  </a:ext>
                </a:extLst>
              </a:tr>
              <a:tr h="31165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529502"/>
                  </a:ext>
                </a:extLst>
              </a:tr>
              <a:tr h="3116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Anepilempton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Above Reproach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Above Reproach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627706"/>
                  </a:ext>
                </a:extLst>
              </a:tr>
              <a:tr h="3116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rgbClr val="C00000"/>
                          </a:solidFill>
                        </a:rPr>
                        <a:t>Mais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C00000"/>
                          </a:solidFill>
                        </a:rPr>
                        <a:t>gunaikos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C00000"/>
                          </a:solidFill>
                        </a:rPr>
                        <a:t>andra</a:t>
                      </a:r>
                      <a:endParaRPr 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The husband of but one wife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The husband of but one wife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solidFill>
                            <a:srgbClr val="C00000"/>
                          </a:solidFill>
                        </a:rPr>
                        <a:t>Mais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C00000"/>
                          </a:solidFill>
                        </a:rPr>
                        <a:t>gunaikos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C00000"/>
                          </a:solidFill>
                        </a:rPr>
                        <a:t>andra</a:t>
                      </a:r>
                      <a:endParaRPr 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The husband of but one wife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952551"/>
                  </a:ext>
                </a:extLst>
              </a:tr>
              <a:tr h="2230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Nephalion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Temperate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Temperate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extLst>
                  <a:ext uri="{0D108BD9-81ED-4DB2-BD59-A6C34878D82A}">
                    <a16:rowId xmlns:a16="http://schemas.microsoft.com/office/drawing/2014/main" val="3592099717"/>
                  </a:ext>
                </a:extLst>
              </a:tr>
              <a:tr h="2230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C00000"/>
                          </a:solidFill>
                          <a:effectLst/>
                        </a:rPr>
                        <a:t>Sophrona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</a:rPr>
                        <a:t>Self-controlled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Self-controlled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C00000"/>
                          </a:solidFill>
                          <a:effectLst/>
                        </a:rPr>
                        <a:t>Sophrona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</a:rPr>
                        <a:t>Self-controlled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extLst>
                  <a:ext uri="{0D108BD9-81ED-4DB2-BD59-A6C34878D82A}">
                    <a16:rowId xmlns:a16="http://schemas.microsoft.com/office/drawing/2014/main" val="378023519"/>
                  </a:ext>
                </a:extLst>
              </a:tr>
              <a:tr h="2230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Kosmion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Respectable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Respectable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extLst>
                  <a:ext uri="{0D108BD9-81ED-4DB2-BD59-A6C34878D82A}">
                    <a16:rowId xmlns:a16="http://schemas.microsoft.com/office/drawing/2014/main" val="1903502871"/>
                  </a:ext>
                </a:extLst>
              </a:tr>
              <a:tr h="2230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C00000"/>
                          </a:solidFill>
                          <a:effectLst/>
                        </a:rPr>
                        <a:t>Philoxenon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</a:rPr>
                        <a:t>Hospitable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Hospitable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C00000"/>
                          </a:solidFill>
                          <a:effectLst/>
                        </a:rPr>
                        <a:t>Philoxenon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</a:rPr>
                        <a:t>Hospitable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extLst>
                  <a:ext uri="{0D108BD9-81ED-4DB2-BD59-A6C34878D82A}">
                    <a16:rowId xmlns:a16="http://schemas.microsoft.com/office/drawing/2014/main" val="544416161"/>
                  </a:ext>
                </a:extLst>
              </a:tr>
              <a:tr h="2230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Didaktikon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Able to teach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Able to teach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extLst>
                  <a:ext uri="{0D108BD9-81ED-4DB2-BD59-A6C34878D82A}">
                    <a16:rowId xmlns:a16="http://schemas.microsoft.com/office/drawing/2014/main" val="3911197408"/>
                  </a:ext>
                </a:extLst>
              </a:tr>
              <a:tr h="2230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</a:rPr>
                        <a:t>Me </a:t>
                      </a:r>
                      <a:r>
                        <a:rPr lang="en-US" sz="1200" dirty="0" err="1">
                          <a:solidFill>
                            <a:srgbClr val="C00000"/>
                          </a:solidFill>
                          <a:effectLst/>
                        </a:rPr>
                        <a:t>paroinon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C00000"/>
                          </a:solidFill>
                          <a:effectLst/>
                        </a:rPr>
                        <a:t>Not given to drunkenness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Not given to drunkenness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</a:rPr>
                        <a:t>Me </a:t>
                      </a:r>
                      <a:r>
                        <a:rPr lang="en-US" sz="1200" dirty="0" err="1">
                          <a:solidFill>
                            <a:srgbClr val="C00000"/>
                          </a:solidFill>
                          <a:effectLst/>
                        </a:rPr>
                        <a:t>paroinon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</a:rPr>
                        <a:t>Not given to drunkenness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extLst>
                  <a:ext uri="{0D108BD9-81ED-4DB2-BD59-A6C34878D82A}">
                    <a16:rowId xmlns:a16="http://schemas.microsoft.com/office/drawing/2014/main" val="3717163521"/>
                  </a:ext>
                </a:extLst>
              </a:tr>
              <a:tr h="2230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</a:rPr>
                        <a:t>Me </a:t>
                      </a:r>
                      <a:r>
                        <a:rPr lang="en-US" sz="1200" dirty="0" err="1">
                          <a:solidFill>
                            <a:srgbClr val="C00000"/>
                          </a:solidFill>
                          <a:effectLst/>
                        </a:rPr>
                        <a:t>plekten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</a:rPr>
                        <a:t>Not violent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Not violent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</a:rPr>
                        <a:t>Me </a:t>
                      </a:r>
                      <a:r>
                        <a:rPr lang="en-US" sz="1200" dirty="0" err="1">
                          <a:solidFill>
                            <a:srgbClr val="C00000"/>
                          </a:solidFill>
                          <a:effectLst/>
                        </a:rPr>
                        <a:t>plekten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</a:rPr>
                        <a:t>Not violent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extLst>
                  <a:ext uri="{0D108BD9-81ED-4DB2-BD59-A6C34878D82A}">
                    <a16:rowId xmlns:a16="http://schemas.microsoft.com/office/drawing/2014/main" val="1419444645"/>
                  </a:ext>
                </a:extLst>
              </a:tr>
              <a:tr h="2230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Epieike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Gentle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Gentle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extLst>
                  <a:ext uri="{0D108BD9-81ED-4DB2-BD59-A6C34878D82A}">
                    <a16:rowId xmlns:a16="http://schemas.microsoft.com/office/drawing/2014/main" val="4288272851"/>
                  </a:ext>
                </a:extLst>
              </a:tr>
              <a:tr h="2230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Amachon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Not quarrelsome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Not quarrelsome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extLst>
                  <a:ext uri="{0D108BD9-81ED-4DB2-BD59-A6C34878D82A}">
                    <a16:rowId xmlns:a16="http://schemas.microsoft.com/office/drawing/2014/main" val="3348034164"/>
                  </a:ext>
                </a:extLst>
              </a:tr>
              <a:tr h="2230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Aphilargyron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Not a lover of money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Not a lover of money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extLst>
                  <a:ext uri="{0D108BD9-81ED-4DB2-BD59-A6C34878D82A}">
                    <a16:rowId xmlns:a16="http://schemas.microsoft.com/office/drawing/2014/main" val="3747744068"/>
                  </a:ext>
                </a:extLst>
              </a:tr>
              <a:tr h="2230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Neophyton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Not a recent convert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Not a recent convert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extLst>
                  <a:ext uri="{0D108BD9-81ED-4DB2-BD59-A6C34878D82A}">
                    <a16:rowId xmlns:a16="http://schemas.microsoft.com/office/drawing/2014/main" val="4271941816"/>
                  </a:ext>
                </a:extLst>
              </a:tr>
              <a:tr h="2230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Martyrian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kalen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Good reputation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Good reputation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extLst>
                  <a:ext uri="{0D108BD9-81ED-4DB2-BD59-A6C34878D82A}">
                    <a16:rowId xmlns:a16="http://schemas.microsoft.com/office/drawing/2014/main" val="3769458712"/>
                  </a:ext>
                </a:extLst>
              </a:tr>
              <a:tr h="2230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Anenkletos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Blameless 1:6 &amp; 1:7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extLst>
                  <a:ext uri="{0D108BD9-81ED-4DB2-BD59-A6C34878D82A}">
                    <a16:rowId xmlns:a16="http://schemas.microsoft.com/office/drawing/2014/main" val="1927914536"/>
                  </a:ext>
                </a:extLst>
              </a:tr>
              <a:tr h="2230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 </a:t>
                      </a:r>
                      <a:r>
                        <a:rPr lang="en-US" sz="1200" dirty="0" err="1">
                          <a:effectLst/>
                        </a:rPr>
                        <a:t>authade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Not self-willed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extLst>
                  <a:ext uri="{0D108BD9-81ED-4DB2-BD59-A6C34878D82A}">
                    <a16:rowId xmlns:a16="http://schemas.microsoft.com/office/drawing/2014/main" val="4064067142"/>
                  </a:ext>
                </a:extLst>
              </a:tr>
              <a:tr h="2230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 </a:t>
                      </a:r>
                      <a:r>
                        <a:rPr lang="en-US" sz="1200" dirty="0" err="1">
                          <a:effectLst/>
                        </a:rPr>
                        <a:t>orgilon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Not quick-tempered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extLst>
                  <a:ext uri="{0D108BD9-81ED-4DB2-BD59-A6C34878D82A}">
                    <a16:rowId xmlns:a16="http://schemas.microsoft.com/office/drawing/2014/main" val="3974403374"/>
                  </a:ext>
                </a:extLst>
              </a:tr>
              <a:tr h="39138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 Tim. 3:4,5 expounds on the concept of relationship in his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family as a test of his relationship with the church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 </a:t>
                      </a:r>
                      <a:r>
                        <a:rPr lang="en-US" sz="1200" dirty="0" err="1">
                          <a:effectLst/>
                        </a:rPr>
                        <a:t>aischrokerde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Not greedy of base gain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extLst>
                  <a:ext uri="{0D108BD9-81ED-4DB2-BD59-A6C34878D82A}">
                    <a16:rowId xmlns:a16="http://schemas.microsoft.com/office/drawing/2014/main" val="3879370072"/>
                  </a:ext>
                </a:extLst>
              </a:tr>
              <a:tr h="22309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Philagathon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Lover of good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extLst>
                  <a:ext uri="{0D108BD9-81ED-4DB2-BD59-A6C34878D82A}">
                    <a16:rowId xmlns:a16="http://schemas.microsoft.com/office/drawing/2014/main" val="4147200547"/>
                  </a:ext>
                </a:extLst>
              </a:tr>
              <a:tr h="22309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Dikaion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Upright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extLst>
                  <a:ext uri="{0D108BD9-81ED-4DB2-BD59-A6C34878D82A}">
                    <a16:rowId xmlns:a16="http://schemas.microsoft.com/office/drawing/2014/main" val="935976637"/>
                  </a:ext>
                </a:extLst>
              </a:tr>
              <a:tr h="22309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Hosion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Holy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extLst>
                  <a:ext uri="{0D108BD9-81ED-4DB2-BD59-A6C34878D82A}">
                    <a16:rowId xmlns:a16="http://schemas.microsoft.com/office/drawing/2014/main" val="2059461386"/>
                  </a:ext>
                </a:extLst>
              </a:tr>
              <a:tr h="22309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Enkrate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Disciplined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3" marR="55323" marT="0" marB="0"/>
                </a:tc>
                <a:extLst>
                  <a:ext uri="{0D108BD9-81ED-4DB2-BD59-A6C34878D82A}">
                    <a16:rowId xmlns:a16="http://schemas.microsoft.com/office/drawing/2014/main" val="1037563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279791"/>
      </p:ext>
    </p:extLst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6132A27-7B71-4E48-A152-0E96D25C5D70}"/>
              </a:ext>
            </a:extLst>
          </p:cNvPr>
          <p:cNvSpPr/>
          <p:nvPr/>
        </p:nvSpPr>
        <p:spPr>
          <a:xfrm>
            <a:off x="216997" y="275228"/>
            <a:ext cx="60933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C000"/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The Character of an elder</a:t>
            </a:r>
            <a:endParaRPr lang="en-US" sz="4400" dirty="0">
              <a:solidFill>
                <a:srgbClr val="FFC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19ED7A-8B8C-4643-8E94-BFC0CFF89D8D}"/>
              </a:ext>
            </a:extLst>
          </p:cNvPr>
          <p:cNvSpPr/>
          <p:nvPr/>
        </p:nvSpPr>
        <p:spPr>
          <a:xfrm>
            <a:off x="0" y="1146950"/>
            <a:ext cx="9144000" cy="1268232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husband of but one wife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“of one-woman man” or a “one woman man”</a:t>
            </a:r>
            <a:endParaRPr lang="en-US" sz="36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866356-CB92-4652-AEA8-F9EE9B4F6662}"/>
              </a:ext>
            </a:extLst>
          </p:cNvPr>
          <p:cNvSpPr/>
          <p:nvPr/>
        </p:nvSpPr>
        <p:spPr>
          <a:xfrm>
            <a:off x="0" y="2430616"/>
            <a:ext cx="9144000" cy="1861022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Self-controlled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Thinking clearly, sane,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temperate and discreet.</a:t>
            </a:r>
            <a:endParaRPr lang="en-US" sz="36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D18B2B-DA37-4811-AE40-EF8A429BCAEA}"/>
              </a:ext>
            </a:extLst>
          </p:cNvPr>
          <p:cNvSpPr/>
          <p:nvPr/>
        </p:nvSpPr>
        <p:spPr>
          <a:xfrm>
            <a:off x="0" y="4307072"/>
            <a:ext cx="8975188" cy="1239122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Hospitable</a:t>
            </a:r>
          </a:p>
          <a:p>
            <a:pPr algn="ctr"/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</a:rPr>
              <a:t>a friend of strangers. </a:t>
            </a:r>
            <a:endParaRPr lang="en-US" sz="3600" b="1" dirty="0">
              <a:latin typeface="Ink Free" panose="03080402000500000000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ACC010-461D-4CAB-BCB9-6AD9C948994F}"/>
              </a:ext>
            </a:extLst>
          </p:cNvPr>
          <p:cNvSpPr/>
          <p:nvPr/>
        </p:nvSpPr>
        <p:spPr>
          <a:xfrm>
            <a:off x="0" y="5561628"/>
            <a:ext cx="9143999" cy="1239122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Not given to wine</a:t>
            </a:r>
          </a:p>
          <a:p>
            <a:pPr algn="ctr"/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</a:rPr>
              <a:t>Staying beside wine. </a:t>
            </a:r>
            <a:endParaRPr lang="en-US" sz="3600" b="1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2825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00A7491-F14D-4624-90A8-537B5FB6D57F}"/>
              </a:ext>
            </a:extLst>
          </p:cNvPr>
          <p:cNvSpPr/>
          <p:nvPr/>
        </p:nvSpPr>
        <p:spPr>
          <a:xfrm>
            <a:off x="0" y="1031811"/>
            <a:ext cx="9144000" cy="1268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Not violent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person ready for a fight</a:t>
            </a:r>
            <a:endParaRPr lang="en-US" sz="36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D81A35-AFA2-4D16-BD1C-D8346C209045}"/>
              </a:ext>
            </a:extLst>
          </p:cNvPr>
          <p:cNvSpPr/>
          <p:nvPr/>
        </p:nvSpPr>
        <p:spPr>
          <a:xfrm>
            <a:off x="0" y="2258315"/>
            <a:ext cx="9144000" cy="1268232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Above reproach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Not laying a hold of, or not seizing.</a:t>
            </a:r>
            <a:endParaRPr lang="en-US" sz="36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6B6203-90C2-4594-8D88-9A291A84187B}"/>
              </a:ext>
            </a:extLst>
          </p:cNvPr>
          <p:cNvSpPr/>
          <p:nvPr/>
        </p:nvSpPr>
        <p:spPr>
          <a:xfrm>
            <a:off x="0" y="3429000"/>
            <a:ext cx="9144000" cy="1793120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Temperate</a:t>
            </a:r>
          </a:p>
          <a:p>
            <a:pPr algn="ctr"/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</a:rPr>
              <a:t>Abstaining from alcohol; being clear-headed, alert, refraining from any excesses</a:t>
            </a:r>
            <a:endParaRPr lang="en-US" sz="3600" b="1" dirty="0">
              <a:latin typeface="Ink Free" panose="03080402000500000000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D5DD9F-CCE8-4201-8760-DAA0610EA492}"/>
              </a:ext>
            </a:extLst>
          </p:cNvPr>
          <p:cNvSpPr/>
          <p:nvPr/>
        </p:nvSpPr>
        <p:spPr>
          <a:xfrm>
            <a:off x="0" y="5222120"/>
            <a:ext cx="9144000" cy="1268232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Respectable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“Orderly” and “decent.”  Opposite: chaotic.  </a:t>
            </a:r>
            <a:endParaRPr lang="en-US" sz="36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921E12-FF84-4AE6-969F-0BEE229E0C30}"/>
              </a:ext>
            </a:extLst>
          </p:cNvPr>
          <p:cNvSpPr/>
          <p:nvPr/>
        </p:nvSpPr>
        <p:spPr>
          <a:xfrm>
            <a:off x="216997" y="275228"/>
            <a:ext cx="60933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C000"/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The Character of an elder</a:t>
            </a:r>
            <a:endParaRPr lang="en-US" sz="4400" dirty="0">
              <a:solidFill>
                <a:srgbClr val="FFC000"/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71641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F54C2A-2D90-4552-AEEB-F0FEEEB36BDC}"/>
              </a:ext>
            </a:extLst>
          </p:cNvPr>
          <p:cNvSpPr/>
          <p:nvPr/>
        </p:nvSpPr>
        <p:spPr>
          <a:xfrm>
            <a:off x="1" y="1235919"/>
            <a:ext cx="9143999" cy="123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Able to teach </a:t>
            </a:r>
          </a:p>
          <a:p>
            <a:pPr algn="ctr"/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</a:rPr>
              <a:t>Skillful in teaching. </a:t>
            </a:r>
            <a:endParaRPr lang="en-US" sz="3600" b="1" dirty="0">
              <a:latin typeface="Ink Free" panose="03080402000500000000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84E70B-429F-4E5B-9CFC-9E31F69C1DD2}"/>
              </a:ext>
            </a:extLst>
          </p:cNvPr>
          <p:cNvSpPr/>
          <p:nvPr/>
        </p:nvSpPr>
        <p:spPr>
          <a:xfrm>
            <a:off x="0" y="2758560"/>
            <a:ext cx="9144000" cy="1268232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Gentle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Fair and not overly strict. </a:t>
            </a:r>
            <a:endParaRPr lang="en-US" sz="36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0D31E5-C996-46D0-B45A-170A488242F5}"/>
              </a:ext>
            </a:extLst>
          </p:cNvPr>
          <p:cNvSpPr/>
          <p:nvPr/>
        </p:nvSpPr>
        <p:spPr>
          <a:xfrm>
            <a:off x="0" y="4645713"/>
            <a:ext cx="9144000" cy="1861022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Not quarrelsome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Originally spoke of hand-to-hand combat; developed into fighting with words.</a:t>
            </a:r>
            <a:endParaRPr lang="en-US" sz="36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D08277-2D3C-44E7-A52B-62013FDAAE24}"/>
              </a:ext>
            </a:extLst>
          </p:cNvPr>
          <p:cNvSpPr/>
          <p:nvPr/>
        </p:nvSpPr>
        <p:spPr>
          <a:xfrm>
            <a:off x="216997" y="275228"/>
            <a:ext cx="60933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C000"/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The Character of an elder</a:t>
            </a:r>
            <a:endParaRPr lang="en-US" sz="4400" dirty="0">
              <a:solidFill>
                <a:srgbClr val="FFC000"/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75103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19B620-F799-47FD-82C8-57B1DB2A66B4}"/>
              </a:ext>
            </a:extLst>
          </p:cNvPr>
          <p:cNvSpPr/>
          <p:nvPr/>
        </p:nvSpPr>
        <p:spPr>
          <a:xfrm>
            <a:off x="0" y="1396269"/>
            <a:ext cx="9144000" cy="1861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Not a lover of money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This person’s mind and heart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will be centered in materialism</a:t>
            </a:r>
            <a:endParaRPr lang="en-US" sz="36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B73CA3-9AE8-4911-B095-FDBDA543B4D9}"/>
              </a:ext>
            </a:extLst>
          </p:cNvPr>
          <p:cNvSpPr/>
          <p:nvPr/>
        </p:nvSpPr>
        <p:spPr>
          <a:xfrm>
            <a:off x="0" y="3349851"/>
            <a:ext cx="9144000" cy="1268232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Not a recent convert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Not a new Christian, recently come to faith.</a:t>
            </a:r>
            <a:endParaRPr lang="en-US" sz="36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B98651-E600-4E00-94B1-6E041B087CB1}"/>
              </a:ext>
            </a:extLst>
          </p:cNvPr>
          <p:cNvSpPr/>
          <p:nvPr/>
        </p:nvSpPr>
        <p:spPr>
          <a:xfrm>
            <a:off x="0" y="5095583"/>
            <a:ext cx="9144000" cy="1268232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Good reputation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good witness or a good testimony.</a:t>
            </a:r>
            <a:endParaRPr lang="en-US" sz="36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BBA686-CA1F-4200-98D6-E6C77ACDC75D}"/>
              </a:ext>
            </a:extLst>
          </p:cNvPr>
          <p:cNvSpPr/>
          <p:nvPr/>
        </p:nvSpPr>
        <p:spPr>
          <a:xfrm>
            <a:off x="216997" y="275228"/>
            <a:ext cx="60933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C000"/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The Character of an elder</a:t>
            </a:r>
            <a:endParaRPr lang="en-US" sz="4400" dirty="0">
              <a:solidFill>
                <a:srgbClr val="FFC000"/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07853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979DFD1-9DA2-4004-A873-05137F8F94BB}"/>
              </a:ext>
            </a:extLst>
          </p:cNvPr>
          <p:cNvSpPr/>
          <p:nvPr/>
        </p:nvSpPr>
        <p:spPr>
          <a:xfrm>
            <a:off x="0" y="787116"/>
            <a:ext cx="9144000" cy="5350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This is a worthwhile statement: </a:t>
            </a:r>
          </a:p>
          <a:p>
            <a:pPr algn="ctr">
              <a:lnSpc>
                <a:spcPct val="107000"/>
              </a:lnSpc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If anyone has a strong inclination </a:t>
            </a:r>
          </a:p>
          <a:p>
            <a:pPr algn="ctr">
              <a:lnSpc>
                <a:spcPct val="107000"/>
              </a:lnSpc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and yearns to be involved in the </a:t>
            </a:r>
          </a:p>
          <a:p>
            <a:pPr algn="ctr">
              <a:lnSpc>
                <a:spcPct val="107000"/>
              </a:lnSpc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lives of others and desires to care, </a:t>
            </a:r>
          </a:p>
          <a:p>
            <a:pPr algn="ctr">
              <a:lnSpc>
                <a:spcPct val="107000"/>
              </a:lnSpc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help and give them personal attention according to their needs – he has a passionate desire for a noble </a:t>
            </a:r>
          </a:p>
          <a:p>
            <a:pPr algn="ctr">
              <a:lnSpc>
                <a:spcPct val="107000"/>
              </a:lnSpc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and beautiful task.</a:t>
            </a:r>
          </a:p>
        </p:txBody>
      </p:sp>
    </p:spTree>
    <p:extLst>
      <p:ext uri="{BB962C8B-B14F-4D97-AF65-F5344CB8AC3E}">
        <p14:creationId xmlns:p14="http://schemas.microsoft.com/office/powerpoint/2010/main" val="2427045410"/>
      </p:ext>
    </p:extLst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1814</TotalTime>
  <Words>746</Words>
  <Application>Microsoft Office PowerPoint</Application>
  <PresentationFormat>On-screen Show (4:3)</PresentationFormat>
  <Paragraphs>193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Ink Free</vt:lpstr>
      <vt:lpstr>Papyrus</vt:lpstr>
      <vt:lpstr>Tempus Sans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Ministry1 - Office</dc:creator>
  <cp:lastModifiedBy>AV Team</cp:lastModifiedBy>
  <cp:revision>20</cp:revision>
  <cp:lastPrinted>2020-02-16T13:46:56Z</cp:lastPrinted>
  <dcterms:created xsi:type="dcterms:W3CDTF">2020-02-13T16:41:34Z</dcterms:created>
  <dcterms:modified xsi:type="dcterms:W3CDTF">2020-02-16T13:47:06Z</dcterms:modified>
</cp:coreProperties>
</file>