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5F85B-CF08-491C-942F-958D86175317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4F253-8E3D-4080-A814-8C6C53042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604316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5F85B-CF08-491C-942F-958D86175317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4F253-8E3D-4080-A814-8C6C53042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881819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5F85B-CF08-491C-942F-958D86175317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4F253-8E3D-4080-A814-8C6C53042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853663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5F85B-CF08-491C-942F-958D86175317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4F253-8E3D-4080-A814-8C6C53042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264841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5F85B-CF08-491C-942F-958D86175317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4F253-8E3D-4080-A814-8C6C53042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46308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5F85B-CF08-491C-942F-958D86175317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4F253-8E3D-4080-A814-8C6C53042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422423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5F85B-CF08-491C-942F-958D86175317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4F253-8E3D-4080-A814-8C6C53042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359803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5F85B-CF08-491C-942F-958D86175317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4F253-8E3D-4080-A814-8C6C53042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428942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5F85B-CF08-491C-942F-958D86175317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4F253-8E3D-4080-A814-8C6C53042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281203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5F85B-CF08-491C-942F-958D86175317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4F253-8E3D-4080-A814-8C6C53042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096012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5F85B-CF08-491C-942F-958D86175317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4F253-8E3D-4080-A814-8C6C53042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708094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5F85B-CF08-491C-942F-958D86175317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4F253-8E3D-4080-A814-8C6C53042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4268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F032732-02C9-42D4-83B4-D6265B6EF9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43" y="238539"/>
            <a:ext cx="8954507" cy="63875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2B53A6A-5EC0-4BA6-91C1-1F27D3600BF3}"/>
              </a:ext>
            </a:extLst>
          </p:cNvPr>
          <p:cNvSpPr txBox="1"/>
          <p:nvPr/>
        </p:nvSpPr>
        <p:spPr>
          <a:xfrm>
            <a:off x="304800" y="397565"/>
            <a:ext cx="3882887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50800" dist="76200" dir="2400000" algn="ctr" rotWithShape="0">
                    <a:schemeClr val="bg1"/>
                  </a:outerShdw>
                </a:effectLst>
                <a:latin typeface="Tempus Sans ITC" panose="04020404030D07020202" pitchFamily="82" charset="0"/>
              </a:rPr>
              <a:t>Examine Your Faith</a:t>
            </a:r>
          </a:p>
          <a:p>
            <a:pPr algn="ctr"/>
            <a:r>
              <a:rPr lang="en-US" sz="4000" b="1" dirty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50800" dist="76200" dir="2400000" algn="ctr" rotWithShape="0">
                    <a:schemeClr val="bg1"/>
                  </a:outerShdw>
                </a:effectLst>
                <a:latin typeface="Tempus Sans ITC" panose="04020404030D07020202" pitchFamily="82" charset="0"/>
              </a:rPr>
              <a:t>Part 3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51409C-1CA0-4363-B9F6-EE1A9CA337C5}"/>
              </a:ext>
            </a:extLst>
          </p:cNvPr>
          <p:cNvSpPr/>
          <p:nvPr/>
        </p:nvSpPr>
        <p:spPr>
          <a:xfrm>
            <a:off x="1627907" y="4563984"/>
            <a:ext cx="740345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50800" dir="5400000" algn="ctr" rotWithShape="0">
                    <a:schemeClr val="bg1"/>
                  </a:outerShdw>
                </a:effectLst>
                <a:latin typeface="Papyrus" panose="03070502060502030205" pitchFamily="66" charset="0"/>
              </a:rPr>
              <a:t>Examine yourselves to see whether you are in the faith; test yourselves.</a:t>
            </a:r>
          </a:p>
          <a:p>
            <a:pPr algn="ctr"/>
            <a:endParaRPr lang="en-US" sz="3200" b="1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/>
                </a:outerShdw>
              </a:effectLst>
              <a:latin typeface="Papyrus" panose="03070502060502030205" pitchFamily="66" charset="0"/>
            </a:endParaRPr>
          </a:p>
          <a:p>
            <a:pPr algn="ctr"/>
            <a:r>
              <a:rPr lang="en-US" sz="3200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50800" dir="5400000" algn="ctr" rotWithShape="0">
                    <a:schemeClr val="bg1"/>
                  </a:outerShdw>
                </a:effectLst>
                <a:latin typeface="Papyrus" panose="03070502060502030205" pitchFamily="66" charset="0"/>
              </a:rPr>
              <a:t>2 Corinthians 13:5</a:t>
            </a:r>
          </a:p>
        </p:txBody>
      </p:sp>
    </p:spTree>
    <p:extLst>
      <p:ext uri="{BB962C8B-B14F-4D97-AF65-F5344CB8AC3E}">
        <p14:creationId xmlns:p14="http://schemas.microsoft.com/office/powerpoint/2010/main" val="3101169346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4258518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D49E947-0C37-4651-AD08-D837D99102B4}"/>
              </a:ext>
            </a:extLst>
          </p:cNvPr>
          <p:cNvSpPr/>
          <p:nvPr/>
        </p:nvSpPr>
        <p:spPr>
          <a:xfrm>
            <a:off x="0" y="1656649"/>
            <a:ext cx="9144000" cy="2449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228600" algn="l"/>
              </a:tabLst>
            </a:pPr>
            <a:r>
              <a:rPr lang="en-US" sz="4000" b="1" dirty="0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If we are faithless, </a:t>
            </a:r>
          </a:p>
          <a:p>
            <a:pPr marR="0" lvl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228600" algn="l"/>
              </a:tabLst>
            </a:pPr>
            <a:r>
              <a:rPr lang="en-US" sz="4000" b="1" dirty="0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he will remain faithful</a:t>
            </a:r>
          </a:p>
          <a:p>
            <a:pPr marR="0" lvl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228600" algn="l"/>
              </a:tabLst>
            </a:pPr>
            <a:r>
              <a:rPr lang="en-US" sz="4000" b="1" dirty="0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2 Timothy 2:13</a:t>
            </a:r>
            <a:endParaRPr lang="en-US" sz="4000" b="1" dirty="0">
              <a:effectLst/>
              <a:latin typeface="Tempus Sans ITC" panose="04020404030D070202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122959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007ED86-79FA-4C1C-A912-70D8CFE698B8}"/>
              </a:ext>
            </a:extLst>
          </p:cNvPr>
          <p:cNvSpPr/>
          <p:nvPr/>
        </p:nvSpPr>
        <p:spPr>
          <a:xfrm>
            <a:off x="936759" y="236139"/>
            <a:ext cx="308610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0" algn="just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4400" b="1" dirty="0">
                <a:solidFill>
                  <a:srgbClr val="FFFF00"/>
                </a:solidFill>
                <a:latin typeface="Tempus Sans ITC" panose="04020404030D07020202" pitchFamily="82" charset="0"/>
                <a:ea typeface="Times New Roman" panose="02020603050405020304" pitchFamily="18" charset="0"/>
              </a:rPr>
              <a:t>Faith-Living</a:t>
            </a:r>
            <a:endParaRPr lang="en-US" sz="4400" dirty="0">
              <a:solidFill>
                <a:srgbClr val="FFFF00"/>
              </a:solidFill>
              <a:latin typeface="Tempus Sans ITC" panose="04020404030D07020202" pitchFamily="82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79D4FD6-4586-4FBE-936A-22FCDEEA6E65}"/>
              </a:ext>
            </a:extLst>
          </p:cNvPr>
          <p:cNvSpPr/>
          <p:nvPr/>
        </p:nvSpPr>
        <p:spPr>
          <a:xfrm>
            <a:off x="172278" y="1183013"/>
            <a:ext cx="8786192" cy="707886"/>
          </a:xfrm>
          <a:prstGeom prst="rect">
            <a:avLst/>
          </a:prstGeom>
          <a:ln w="28575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latin typeface="Papyrus" panose="03070502060502030205" pitchFamily="66" charset="0"/>
                <a:ea typeface="Times New Roman" panose="02020603050405020304" pitchFamily="18" charset="0"/>
              </a:rPr>
              <a:t>Faith living calls for action </a:t>
            </a:r>
            <a:endParaRPr lang="en-US" sz="4000" b="1" dirty="0">
              <a:latin typeface="Papyrus" panose="03070502060502030205" pitchFamily="66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C866479-0983-42F9-9168-F94A49523F99}"/>
              </a:ext>
            </a:extLst>
          </p:cNvPr>
          <p:cNvSpPr/>
          <p:nvPr/>
        </p:nvSpPr>
        <p:spPr>
          <a:xfrm>
            <a:off x="0" y="2094073"/>
            <a:ext cx="9143998" cy="7771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228600" algn="l"/>
              </a:tabLst>
            </a:pPr>
            <a:r>
              <a:rPr lang="en-US" sz="4000" b="1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Faith-living is obedient living </a:t>
            </a:r>
            <a:r>
              <a:rPr lang="en-US" sz="2800" b="1" dirty="0">
                <a:solidFill>
                  <a:srgbClr val="FFFF00"/>
                </a:solidFill>
                <a:effectLst/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11:8</a:t>
            </a:r>
            <a:endParaRPr lang="en-US" sz="4000" b="1" dirty="0">
              <a:solidFill>
                <a:srgbClr val="FFFF00"/>
              </a:solidFill>
              <a:effectLst/>
              <a:latin typeface="Ink Free" panose="030804020005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5A48569-964F-42FB-B01C-A34B84846F6B}"/>
              </a:ext>
            </a:extLst>
          </p:cNvPr>
          <p:cNvSpPr/>
          <p:nvPr/>
        </p:nvSpPr>
        <p:spPr>
          <a:xfrm>
            <a:off x="0" y="2999287"/>
            <a:ext cx="9143999" cy="708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228600" algn="l"/>
              </a:tabLst>
            </a:pPr>
            <a:r>
              <a:rPr lang="en-US" sz="3600" b="1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Faith-living is other-world focused </a:t>
            </a:r>
            <a:r>
              <a:rPr lang="en-US" sz="2800" b="1" dirty="0">
                <a:solidFill>
                  <a:srgbClr val="FFFF00"/>
                </a:solidFill>
                <a:effectLst/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11:13-16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FFF9545-7E57-4AC1-98CD-00F870A98CFF}"/>
              </a:ext>
            </a:extLst>
          </p:cNvPr>
          <p:cNvSpPr/>
          <p:nvPr/>
        </p:nvSpPr>
        <p:spPr>
          <a:xfrm>
            <a:off x="-6625" y="3749514"/>
            <a:ext cx="9143998" cy="14850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228600" algn="l"/>
              </a:tabLst>
            </a:pPr>
            <a:r>
              <a:rPr lang="en-US" sz="4000" b="1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Faith-living means that sometimes things go well with us </a:t>
            </a:r>
            <a:r>
              <a:rPr lang="en-US" sz="2800" b="1" dirty="0">
                <a:solidFill>
                  <a:srgbClr val="FFFF00"/>
                </a:solidFill>
                <a:effectLst/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11:33-35a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EE9BC3A-3BFD-4254-A215-668300C4748A}"/>
              </a:ext>
            </a:extLst>
          </p:cNvPr>
          <p:cNvSpPr/>
          <p:nvPr/>
        </p:nvSpPr>
        <p:spPr>
          <a:xfrm>
            <a:off x="0" y="5276108"/>
            <a:ext cx="9144000" cy="1473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228600" algn="l"/>
              </a:tabLst>
            </a:pPr>
            <a:r>
              <a:rPr lang="en-US" sz="36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Faith-living means that sometimes </a:t>
            </a:r>
          </a:p>
          <a:p>
            <a:pPr marR="0" lvl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228600" algn="l"/>
              </a:tabLst>
            </a:pPr>
            <a:r>
              <a:rPr lang="en-US" sz="36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things don’t go well </a:t>
            </a:r>
            <a:r>
              <a:rPr lang="en-US" sz="2800" b="1" dirty="0">
                <a:solidFill>
                  <a:srgbClr val="FFFF00"/>
                </a:solidFill>
                <a:effectLst/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11:35b-38</a:t>
            </a:r>
          </a:p>
        </p:txBody>
      </p:sp>
    </p:spTree>
    <p:extLst>
      <p:ext uri="{BB962C8B-B14F-4D97-AF65-F5344CB8AC3E}">
        <p14:creationId xmlns:p14="http://schemas.microsoft.com/office/powerpoint/2010/main" val="5800440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B454675-2150-43B2-985A-071B849979B7}"/>
              </a:ext>
            </a:extLst>
          </p:cNvPr>
          <p:cNvSpPr/>
          <p:nvPr/>
        </p:nvSpPr>
        <p:spPr>
          <a:xfrm>
            <a:off x="315719" y="384441"/>
            <a:ext cx="4881465" cy="7771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228600" algn="l"/>
              </a:tabLst>
            </a:pPr>
            <a:r>
              <a:rPr lang="en-US" sz="4000" b="1" dirty="0">
                <a:solidFill>
                  <a:srgbClr val="FFFF00"/>
                </a:solidFill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Filing for “Chapter 11”</a:t>
            </a:r>
            <a:endParaRPr lang="en-US" sz="4000" dirty="0">
              <a:solidFill>
                <a:srgbClr val="FFFF00"/>
              </a:solidFill>
              <a:effectLst/>
              <a:latin typeface="Tempus Sans ITC" panose="04020404030D070202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26D5DBD-8BE8-4CE7-8890-A08C74D4F6A8}"/>
              </a:ext>
            </a:extLst>
          </p:cNvPr>
          <p:cNvSpPr/>
          <p:nvPr/>
        </p:nvSpPr>
        <p:spPr>
          <a:xfrm>
            <a:off x="0" y="1365466"/>
            <a:ext cx="9144000" cy="13285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>
              <a:spcBef>
                <a:spcPts val="0"/>
              </a:spcBef>
              <a:spcAft>
                <a:spcPts val="1000"/>
              </a:spcAft>
              <a:tabLst>
                <a:tab pos="228600" algn="l"/>
              </a:tabLst>
            </a:pPr>
            <a:r>
              <a:rPr lang="en-US" sz="3600" b="1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The focus of faith is on Jesus – the </a:t>
            </a:r>
          </a:p>
          <a:p>
            <a:pPr marR="0" lvl="0" algn="ctr">
              <a:spcBef>
                <a:spcPts val="0"/>
              </a:spcBef>
              <a:spcAft>
                <a:spcPts val="1000"/>
              </a:spcAft>
              <a:tabLst>
                <a:tab pos="228600" algn="l"/>
              </a:tabLst>
            </a:pPr>
            <a:r>
              <a:rPr lang="en-US" sz="3600" b="1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whole point of Hebrews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5AAA88F-A685-49EF-AA0C-B10610C2B8B9}"/>
              </a:ext>
            </a:extLst>
          </p:cNvPr>
          <p:cNvSpPr/>
          <p:nvPr/>
        </p:nvSpPr>
        <p:spPr>
          <a:xfrm>
            <a:off x="159026" y="2832047"/>
            <a:ext cx="8825948" cy="1882567"/>
          </a:xfrm>
          <a:prstGeom prst="rect">
            <a:avLst/>
          </a:prstGeom>
          <a:ln w="38100"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marR="0" lvl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3600" b="1" dirty="0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Such faith changes our lives.</a:t>
            </a:r>
          </a:p>
          <a:p>
            <a:pPr marR="0" lvl="0" algn="ctr">
              <a:spcBef>
                <a:spcPts val="0"/>
              </a:spcBef>
              <a:spcAft>
                <a:spcPts val="1000"/>
              </a:spcAft>
              <a:tabLst>
                <a:tab pos="228600" algn="l"/>
              </a:tabLst>
            </a:pPr>
            <a:r>
              <a:rPr lang="en-US" sz="3600" b="1" dirty="0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It gives us confidence and </a:t>
            </a:r>
          </a:p>
          <a:p>
            <a:pPr marR="0" lvl="0" algn="ctr">
              <a:spcBef>
                <a:spcPts val="0"/>
              </a:spcBef>
              <a:spcAft>
                <a:spcPts val="1000"/>
              </a:spcAft>
              <a:tabLst>
                <a:tab pos="228600" algn="l"/>
              </a:tabLst>
            </a:pPr>
            <a:r>
              <a:rPr lang="en-US" sz="3600" b="1" dirty="0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 secure foundation.</a:t>
            </a:r>
            <a:endParaRPr lang="en-US" sz="3600" b="1" dirty="0">
              <a:effectLst/>
              <a:latin typeface="Ink Free" panose="030804020005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E7CF40C-6221-4F16-9193-DC26E1CB0355}"/>
              </a:ext>
            </a:extLst>
          </p:cNvPr>
          <p:cNvSpPr/>
          <p:nvPr/>
        </p:nvSpPr>
        <p:spPr>
          <a:xfrm>
            <a:off x="-1" y="4836972"/>
            <a:ext cx="9143999" cy="2010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>
              <a:spcBef>
                <a:spcPts val="0"/>
              </a:spcBef>
              <a:spcAft>
                <a:spcPts val="1000"/>
              </a:spcAft>
              <a:tabLst>
                <a:tab pos="228600" algn="l"/>
              </a:tabLst>
            </a:pPr>
            <a:r>
              <a:rPr lang="en-US" sz="3600" b="1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You will do as well as your faith lets you </a:t>
            </a:r>
          </a:p>
          <a:p>
            <a:pPr marR="0" lvl="0" algn="ctr">
              <a:spcBef>
                <a:spcPts val="0"/>
              </a:spcBef>
              <a:spcAft>
                <a:spcPts val="1000"/>
              </a:spcAft>
              <a:tabLst>
                <a:tab pos="228600" algn="l"/>
              </a:tabLst>
            </a:pPr>
            <a:r>
              <a:rPr lang="en-US" sz="3600" b="1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and your faith will be as strong as </a:t>
            </a:r>
          </a:p>
          <a:p>
            <a:pPr marR="0" lvl="0" algn="ctr">
              <a:spcBef>
                <a:spcPts val="0"/>
              </a:spcBef>
              <a:spcAft>
                <a:spcPts val="1000"/>
              </a:spcAft>
              <a:tabLst>
                <a:tab pos="228600" algn="l"/>
              </a:tabLst>
            </a:pPr>
            <a:r>
              <a:rPr lang="en-US" sz="3600" b="1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the source of your faith</a:t>
            </a:r>
          </a:p>
        </p:txBody>
      </p:sp>
    </p:spTree>
    <p:extLst>
      <p:ext uri="{BB962C8B-B14F-4D97-AF65-F5344CB8AC3E}">
        <p14:creationId xmlns:p14="http://schemas.microsoft.com/office/powerpoint/2010/main" val="402063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9629F9C-C05D-451B-A582-83B68F862DE6}"/>
              </a:ext>
            </a:extLst>
          </p:cNvPr>
          <p:cNvSpPr/>
          <p:nvPr/>
        </p:nvSpPr>
        <p:spPr>
          <a:xfrm>
            <a:off x="0" y="1421623"/>
            <a:ext cx="9144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4000" b="1" dirty="0">
                <a:solidFill>
                  <a:srgbClr val="FFC000"/>
                </a:solidFill>
                <a:latin typeface="Ink Free" panose="03080402000500000000" pitchFamily="66" charset="0"/>
              </a:rPr>
              <a:t>1:22</a:t>
            </a:r>
            <a:r>
              <a:rPr lang="en-US" sz="4000" b="1" dirty="0">
                <a:latin typeface="Ink Free" panose="03080402000500000000" pitchFamily="66" charset="0"/>
              </a:rPr>
              <a:t> – Hearing but not doing.  </a:t>
            </a:r>
          </a:p>
          <a:p>
            <a:pPr lvl="0" algn="ctr"/>
            <a:r>
              <a:rPr lang="en-US" sz="4000" b="1" dirty="0">
                <a:solidFill>
                  <a:srgbClr val="FFC000"/>
                </a:solidFill>
                <a:latin typeface="Ink Free" panose="03080402000500000000" pitchFamily="66" charset="0"/>
              </a:rPr>
              <a:t>1:26</a:t>
            </a:r>
            <a:r>
              <a:rPr lang="en-US" sz="4000" b="1" dirty="0">
                <a:latin typeface="Ink Free" panose="03080402000500000000" pitchFamily="66" charset="0"/>
              </a:rPr>
              <a:t> - saying that you’re religious but not doing anything. </a:t>
            </a:r>
          </a:p>
          <a:p>
            <a:pPr lvl="0" algn="ctr"/>
            <a:r>
              <a:rPr lang="en-US" sz="4000" b="1" dirty="0">
                <a:solidFill>
                  <a:srgbClr val="FFC000"/>
                </a:solidFill>
                <a:latin typeface="Ink Free" panose="03080402000500000000" pitchFamily="66" charset="0"/>
              </a:rPr>
              <a:t>2:17</a:t>
            </a:r>
            <a:r>
              <a:rPr lang="en-US" sz="4000" b="1" dirty="0">
                <a:latin typeface="Ink Free" panose="03080402000500000000" pitchFamily="66" charset="0"/>
              </a:rPr>
              <a:t> – say you believe then show it.  </a:t>
            </a:r>
            <a:r>
              <a:rPr lang="en-US" sz="4000" b="1" dirty="0">
                <a:solidFill>
                  <a:srgbClr val="FFC000"/>
                </a:solidFill>
                <a:latin typeface="Ink Free" panose="03080402000500000000" pitchFamily="66" charset="0"/>
              </a:rPr>
              <a:t>3:13</a:t>
            </a:r>
            <a:r>
              <a:rPr lang="en-US" sz="4000" b="1" dirty="0">
                <a:latin typeface="Ink Free" panose="03080402000500000000" pitchFamily="66" charset="0"/>
              </a:rPr>
              <a:t> – you understand the word, do it. </a:t>
            </a:r>
            <a:r>
              <a:rPr lang="en-US" sz="4000" b="1" dirty="0">
                <a:solidFill>
                  <a:srgbClr val="FFC000"/>
                </a:solidFill>
                <a:latin typeface="Ink Free" panose="03080402000500000000" pitchFamily="66" charset="0"/>
              </a:rPr>
              <a:t>4:17 </a:t>
            </a:r>
            <a:r>
              <a:rPr lang="en-US" sz="4000" b="1" dirty="0">
                <a:latin typeface="Ink Free" panose="03080402000500000000" pitchFamily="66" charset="0"/>
              </a:rPr>
              <a:t>– know what is right, put it into practice.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EEE358A-5288-4C0F-B51A-D6D453DA7E83}"/>
              </a:ext>
            </a:extLst>
          </p:cNvPr>
          <p:cNvSpPr/>
          <p:nvPr/>
        </p:nvSpPr>
        <p:spPr>
          <a:xfrm>
            <a:off x="568018" y="397694"/>
            <a:ext cx="5755102" cy="7771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228600" algn="l"/>
              </a:tabLst>
            </a:pPr>
            <a:r>
              <a:rPr lang="en-US" sz="4000" b="1" dirty="0">
                <a:solidFill>
                  <a:srgbClr val="FFFF00"/>
                </a:solidFill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James: The “Doing” Letter</a:t>
            </a:r>
            <a:endParaRPr lang="en-US" sz="4000" dirty="0">
              <a:solidFill>
                <a:srgbClr val="FFFF00"/>
              </a:solidFill>
              <a:effectLst/>
              <a:latin typeface="Tempus Sans ITC" panose="04020404030D070202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06C15FA-15F6-4A5F-A1AB-A5DED9206425}"/>
              </a:ext>
            </a:extLst>
          </p:cNvPr>
          <p:cNvSpPr/>
          <p:nvPr/>
        </p:nvSpPr>
        <p:spPr>
          <a:xfrm rot="19979931">
            <a:off x="2254059" y="2198550"/>
            <a:ext cx="5064207" cy="2309607"/>
          </a:xfrm>
          <a:prstGeom prst="rect">
            <a:avLst/>
          </a:prstGeom>
          <a:solidFill>
            <a:srgbClr val="C00000"/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pPr marR="0" lvl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228600" algn="l"/>
              </a:tabLst>
            </a:pPr>
            <a:r>
              <a:rPr lang="en-US" sz="6000" b="1" dirty="0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DO </a:t>
            </a:r>
          </a:p>
          <a:p>
            <a:pPr marR="0" lvl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228600" algn="l"/>
              </a:tabLst>
            </a:pPr>
            <a:r>
              <a:rPr lang="en-US" sz="6000" b="1" dirty="0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SOMETHING!</a:t>
            </a:r>
            <a:endParaRPr lang="en-US" sz="6000" b="1" dirty="0">
              <a:effectLst/>
              <a:latin typeface="Ink Free" panose="030804020005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1564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12D17E5-198E-4831-8BD1-D508DC821A18}"/>
              </a:ext>
            </a:extLst>
          </p:cNvPr>
          <p:cNvSpPr/>
          <p:nvPr/>
        </p:nvSpPr>
        <p:spPr>
          <a:xfrm>
            <a:off x="1" y="1764832"/>
            <a:ext cx="9144000" cy="29007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4000" b="1" dirty="0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Seven times in James 2 he ties </a:t>
            </a:r>
          </a:p>
          <a:p>
            <a:pPr marR="0"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4000" b="1" dirty="0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faith and works together</a:t>
            </a:r>
          </a:p>
          <a:p>
            <a:pPr marR="0"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endParaRPr lang="en-US" sz="4000" b="1" dirty="0">
              <a:latin typeface="Ink Free" panose="030804020005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SzPts val="1200"/>
              <a:tabLst>
                <a:tab pos="228600" algn="l"/>
              </a:tabLst>
            </a:pPr>
            <a:r>
              <a:rPr lang="en-US" sz="4000" b="1" dirty="0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JAMES 2:14,17, 18, 20, 22, 24, 26</a:t>
            </a:r>
            <a:endParaRPr lang="en-US" sz="4000" b="1" dirty="0">
              <a:effectLst/>
              <a:latin typeface="Ink Free" panose="030804020005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398FA6B-49B8-49F3-B37B-4C0B6442C453}"/>
              </a:ext>
            </a:extLst>
          </p:cNvPr>
          <p:cNvSpPr/>
          <p:nvPr/>
        </p:nvSpPr>
        <p:spPr>
          <a:xfrm>
            <a:off x="286829" y="388645"/>
            <a:ext cx="7616188" cy="7771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228600" algn="l"/>
              </a:tabLst>
            </a:pPr>
            <a:r>
              <a:rPr lang="en-US" sz="4000" b="1" dirty="0">
                <a:solidFill>
                  <a:srgbClr val="FFFF00"/>
                </a:solidFill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Fact: Faith Without Works is Dead</a:t>
            </a:r>
            <a:endParaRPr lang="en-US" sz="4000" dirty="0">
              <a:solidFill>
                <a:srgbClr val="FFFF00"/>
              </a:solidFill>
              <a:effectLst/>
              <a:latin typeface="Tempus Sans ITC" panose="04020404030D070202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1823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89FFFD7-A686-4156-B86E-B02CD69AF115}"/>
              </a:ext>
            </a:extLst>
          </p:cNvPr>
          <p:cNvSpPr/>
          <p:nvPr/>
        </p:nvSpPr>
        <p:spPr>
          <a:xfrm>
            <a:off x="0" y="1457970"/>
            <a:ext cx="9143999" cy="2876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228600" algn="l"/>
              </a:tabLst>
            </a:pPr>
            <a:r>
              <a:rPr lang="en-US" sz="3600" b="1" dirty="0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3600" b="1" baseline="30000" dirty="0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3600" b="1" dirty="0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illustration – </a:t>
            </a:r>
          </a:p>
          <a:p>
            <a:pPr marR="0" lvl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228600" algn="l"/>
              </a:tabLst>
            </a:pPr>
            <a:r>
              <a:rPr lang="en-US" sz="3600" b="1" dirty="0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You believe that there is one God. Good! Even demons believe that – and shudder</a:t>
            </a:r>
          </a:p>
          <a:p>
            <a:pPr marR="0" lvl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228600" algn="l"/>
              </a:tabLst>
            </a:pPr>
            <a:r>
              <a:rPr lang="en-US" sz="3600" b="1" dirty="0">
                <a:solidFill>
                  <a:srgbClr val="FFC000"/>
                </a:solidFill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James 2:19</a:t>
            </a:r>
            <a:endParaRPr lang="en-US" sz="3600" b="1" dirty="0">
              <a:solidFill>
                <a:srgbClr val="FFC000"/>
              </a:solidFill>
              <a:effectLst/>
              <a:latin typeface="Ink Free" panose="030804020005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C6CA64F-61C4-4374-B32B-825E7D1FB781}"/>
              </a:ext>
            </a:extLst>
          </p:cNvPr>
          <p:cNvSpPr/>
          <p:nvPr/>
        </p:nvSpPr>
        <p:spPr>
          <a:xfrm>
            <a:off x="1557874" y="375358"/>
            <a:ext cx="3775393" cy="7771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228600" algn="l"/>
              </a:tabLst>
            </a:pPr>
            <a:r>
              <a:rPr lang="en-US" sz="4000" b="1" dirty="0">
                <a:solidFill>
                  <a:srgbClr val="FFFF00"/>
                </a:solidFill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Two Illustrations</a:t>
            </a:r>
            <a:endParaRPr lang="en-US" sz="4000" dirty="0">
              <a:solidFill>
                <a:srgbClr val="FFFF00"/>
              </a:solidFill>
              <a:effectLst/>
              <a:latin typeface="Tempus Sans ITC" panose="04020404030D070202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67CF4CD-CD14-4974-8D94-6B53C7730D68}"/>
              </a:ext>
            </a:extLst>
          </p:cNvPr>
          <p:cNvSpPr/>
          <p:nvPr/>
        </p:nvSpPr>
        <p:spPr>
          <a:xfrm>
            <a:off x="2471529" y="4889380"/>
            <a:ext cx="4200939" cy="1473993"/>
          </a:xfrm>
          <a:prstGeom prst="rect">
            <a:avLst/>
          </a:prstGeom>
          <a:ln w="28575">
            <a:solidFill>
              <a:schemeClr val="accent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marR="0" lvl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228600" algn="l"/>
              </a:tabLst>
            </a:pPr>
            <a:r>
              <a:rPr lang="en-US" sz="3600" b="1" dirty="0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You foolish man!</a:t>
            </a:r>
          </a:p>
          <a:p>
            <a:pPr marR="0" lvl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228600" algn="l"/>
              </a:tabLst>
            </a:pPr>
            <a:r>
              <a:rPr lang="en-US" sz="3600" b="1" dirty="0">
                <a:solidFill>
                  <a:srgbClr val="FFC000"/>
                </a:solidFill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James 2:20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904288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A92E2B4-4E23-4569-974D-7266FB2E99C7}"/>
              </a:ext>
            </a:extLst>
          </p:cNvPr>
          <p:cNvSpPr/>
          <p:nvPr/>
        </p:nvSpPr>
        <p:spPr>
          <a:xfrm>
            <a:off x="13253" y="4102210"/>
            <a:ext cx="9144000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2800" b="1" dirty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					Man									Woman</a:t>
            </a:r>
          </a:p>
          <a:p>
            <a:pPr marL="80010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2800" b="1" dirty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Through Love           					Through Fear</a:t>
            </a:r>
          </a:p>
          <a:p>
            <a:pPr marL="80010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2800" b="1" dirty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		Patriarch								Pagan</a:t>
            </a:r>
          </a:p>
          <a:p>
            <a:pPr marL="80010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2800" b="1" dirty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		Noble Jew								Gentile</a:t>
            </a:r>
          </a:p>
          <a:p>
            <a:pPr marL="8001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228600" algn="l"/>
              </a:tabLst>
            </a:pPr>
            <a:r>
              <a:rPr lang="en-US" sz="2800" b="1" dirty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Rich/Respected					Prostitute/A nobody</a:t>
            </a:r>
            <a:endParaRPr lang="en-US" sz="2800" b="1" dirty="0">
              <a:effectLst/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1B02A4F-A102-4F71-9733-6D936D9EE976}"/>
              </a:ext>
            </a:extLst>
          </p:cNvPr>
          <p:cNvSpPr/>
          <p:nvPr/>
        </p:nvSpPr>
        <p:spPr>
          <a:xfrm>
            <a:off x="1557874" y="375358"/>
            <a:ext cx="3775393" cy="7771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228600" algn="l"/>
              </a:tabLst>
            </a:pPr>
            <a:r>
              <a:rPr lang="en-US" sz="4000" b="1" dirty="0">
                <a:solidFill>
                  <a:srgbClr val="FFFF00"/>
                </a:solidFill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Two Illustrations</a:t>
            </a:r>
            <a:endParaRPr lang="en-US" sz="4000" dirty="0">
              <a:solidFill>
                <a:srgbClr val="FFFF00"/>
              </a:solidFill>
              <a:effectLst/>
              <a:latin typeface="Tempus Sans ITC" panose="04020404030D070202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3AEACCB-B803-4159-911E-CE8CDEAE6A33}"/>
              </a:ext>
            </a:extLst>
          </p:cNvPr>
          <p:cNvSpPr/>
          <p:nvPr/>
        </p:nvSpPr>
        <p:spPr>
          <a:xfrm>
            <a:off x="0" y="1281798"/>
            <a:ext cx="9143999" cy="1473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228600" algn="l"/>
              </a:tabLst>
            </a:pPr>
            <a:r>
              <a:rPr lang="en-US" sz="3600" b="1" dirty="0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3600" b="1" baseline="30000" dirty="0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lang="en-US" sz="3600" b="1" dirty="0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illustration – </a:t>
            </a:r>
          </a:p>
          <a:p>
            <a:pPr marR="0" lvl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228600" algn="l"/>
              </a:tabLst>
            </a:pPr>
            <a:r>
              <a:rPr lang="en-US" sz="3600" b="1" dirty="0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Abraham &amp; Rahab      </a:t>
            </a:r>
            <a:r>
              <a:rPr lang="en-US" sz="3600" b="1" dirty="0">
                <a:solidFill>
                  <a:srgbClr val="FFC000"/>
                </a:solidFill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James 2:23-25</a:t>
            </a:r>
            <a:endParaRPr lang="en-US" sz="3600" b="1" dirty="0">
              <a:solidFill>
                <a:srgbClr val="FFC000"/>
              </a:solidFill>
              <a:effectLst/>
              <a:latin typeface="Ink Free" panose="030804020005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1D8CB47-DC53-4EED-B7A5-B5773F273C6A}"/>
              </a:ext>
            </a:extLst>
          </p:cNvPr>
          <p:cNvSpPr/>
          <p:nvPr/>
        </p:nvSpPr>
        <p:spPr>
          <a:xfrm>
            <a:off x="0" y="3242248"/>
            <a:ext cx="9037983" cy="7771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228600" algn="l"/>
              </a:tabLst>
            </a:pPr>
            <a:r>
              <a:rPr lang="en-US" sz="4000" b="1" dirty="0">
                <a:solidFill>
                  <a:srgbClr val="00B0F0"/>
                </a:solidFill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Abraham </a:t>
            </a:r>
            <a:r>
              <a:rPr lang="en-US" sz="4000" b="1" dirty="0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  						</a:t>
            </a:r>
            <a:r>
              <a:rPr lang="en-US" sz="4000" b="1" dirty="0">
                <a:solidFill>
                  <a:srgbClr val="00B0F0"/>
                </a:solidFill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  Rahab</a:t>
            </a:r>
          </a:p>
        </p:txBody>
      </p:sp>
    </p:spTree>
    <p:extLst>
      <p:ext uri="{BB962C8B-B14F-4D97-AF65-F5344CB8AC3E}">
        <p14:creationId xmlns:p14="http://schemas.microsoft.com/office/powerpoint/2010/main" val="36931707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19FE636-BCE6-4FBE-8BDF-65633B2511E5}"/>
              </a:ext>
            </a:extLst>
          </p:cNvPr>
          <p:cNvSpPr/>
          <p:nvPr/>
        </p:nvSpPr>
        <p:spPr>
          <a:xfrm rot="20776776">
            <a:off x="1702904" y="1964946"/>
            <a:ext cx="5738191" cy="29281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5400" b="1" dirty="0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What kind of faith do you have today?</a:t>
            </a:r>
          </a:p>
        </p:txBody>
      </p:sp>
    </p:spTree>
    <p:extLst>
      <p:ext uri="{BB962C8B-B14F-4D97-AF65-F5344CB8AC3E}">
        <p14:creationId xmlns:p14="http://schemas.microsoft.com/office/powerpoint/2010/main" val="1418794252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2718</TotalTime>
  <Words>265</Words>
  <Application>Microsoft Office PowerPoint</Application>
  <PresentationFormat>On-screen Show (4:3)</PresentationFormat>
  <Paragraphs>51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Ink Free</vt:lpstr>
      <vt:lpstr>Papyrus</vt:lpstr>
      <vt:lpstr>Tempus Sans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Ministry1 - Office</dc:creator>
  <cp:lastModifiedBy>Ministry1 - Office</cp:lastModifiedBy>
  <cp:revision>16</cp:revision>
  <dcterms:created xsi:type="dcterms:W3CDTF">2020-01-24T01:22:51Z</dcterms:created>
  <dcterms:modified xsi:type="dcterms:W3CDTF">2020-01-26T03:52:40Z</dcterms:modified>
</cp:coreProperties>
</file>