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12"/>
  </p:notesMasterIdLst>
  <p:handoutMasterIdLst>
    <p:handoutMasterId r:id="rId13"/>
  </p:handoutMasterIdLst>
  <p:sldIdLst>
    <p:sldId id="257" r:id="rId2"/>
    <p:sldId id="259" r:id="rId3"/>
    <p:sldId id="260" r:id="rId4"/>
    <p:sldId id="261" r:id="rId5"/>
    <p:sldId id="262" r:id="rId6"/>
    <p:sldId id="263" r:id="rId7"/>
    <p:sldId id="264" r:id="rId8"/>
    <p:sldId id="265" r:id="rId9"/>
    <p:sldId id="266" r:id="rId10"/>
    <p:sldId id="267" r:id="rId11"/>
  </p:sldIdLst>
  <p:sldSz cx="9144000" cy="6858000" type="screen4x3"/>
  <p:notesSz cx="6858000" cy="9144000"/>
  <p:custDataLst>
    <p:tags r:id="rId14"/>
  </p:custDataLst>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0489" autoAdjust="0"/>
    <p:restoredTop sz="90929"/>
  </p:normalViewPr>
  <p:slideViewPr>
    <p:cSldViewPr>
      <p:cViewPr varScale="1">
        <p:scale>
          <a:sx n="100" d="100"/>
          <a:sy n="100" d="100"/>
        </p:scale>
        <p:origin x="143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E214C90-8643-4EA1-900A-3B3EB552E3D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C3F6C36-4E30-4389-AE7E-4D59D7BC41B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5C392A-EB56-4C3E-8283-EC008B262197}" type="datetimeFigureOut">
              <a:rPr lang="en-US" smtClean="0"/>
              <a:t>12/8/2019</a:t>
            </a:fld>
            <a:endParaRPr lang="en-US"/>
          </a:p>
        </p:txBody>
      </p:sp>
      <p:sp>
        <p:nvSpPr>
          <p:cNvPr id="4" name="Footer Placeholder 3">
            <a:extLst>
              <a:ext uri="{FF2B5EF4-FFF2-40B4-BE49-F238E27FC236}">
                <a16:creationId xmlns:a16="http://schemas.microsoft.com/office/drawing/2014/main" id="{6275C0DC-B64D-49F9-B29A-712437FD219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descr="HandoutSlideNumber">
            <a:extLst>
              <a:ext uri="{FF2B5EF4-FFF2-40B4-BE49-F238E27FC236}">
                <a16:creationId xmlns:a16="http://schemas.microsoft.com/office/drawing/2014/main" id="{8C347116-24B1-4B99-A9FA-0BDC88359D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DC06732-11F6-45FA-81B1-9FD37685B2C2}" type="slidenum">
              <a:rPr lang="en-US" smtClean="0"/>
              <a:t>‹#›</a:t>
            </a:fld>
            <a:endParaRPr lang="en-US"/>
          </a:p>
        </p:txBody>
      </p:sp>
      <p:sp>
        <p:nvSpPr>
          <p:cNvPr id="13" name="TextBox 12" descr="Box1">
            <a:extLst>
              <a:ext uri="{FF2B5EF4-FFF2-40B4-BE49-F238E27FC236}">
                <a16:creationId xmlns:a16="http://schemas.microsoft.com/office/drawing/2014/main" id="{ED79B611-C620-4195-9200-A48429505531}"/>
              </a:ext>
            </a:extLst>
          </p:cNvPr>
          <p:cNvSpPr txBox="1"/>
          <p:nvPr/>
        </p:nvSpPr>
        <p:spPr bwMode="black">
          <a:xfrm>
            <a:off x="564039" y="2953512"/>
            <a:ext cx="2650089" cy="153924"/>
          </a:xfrm>
          <a:prstGeom prst="rect">
            <a:avLst/>
          </a:prstGeom>
          <a:solidFill>
            <a:srgbClr val="FFFFFF">
              <a:alpha val="0"/>
            </a:srgbClr>
          </a:solidFill>
          <a:ln>
            <a:noFill/>
          </a:ln>
        </p:spPr>
        <p:txBody>
          <a:bodyPr vert="horz" wrap="square" lIns="0" tIns="0" rIns="0" bIns="0" rtlCol="0">
            <a:spAutoFit/>
          </a:bodyPr>
          <a:lstStyle/>
          <a:p>
            <a:pPr algn="ctr"/>
            <a:r>
              <a:rPr lang="en-US" sz="1000"/>
              <a:t>1</a:t>
            </a:r>
          </a:p>
        </p:txBody>
      </p:sp>
      <p:sp>
        <p:nvSpPr>
          <p:cNvPr id="14" name="TextBox 13" descr="Box2">
            <a:extLst>
              <a:ext uri="{FF2B5EF4-FFF2-40B4-BE49-F238E27FC236}">
                <a16:creationId xmlns:a16="http://schemas.microsoft.com/office/drawing/2014/main" id="{F7905E40-77BB-4EC2-8D58-B508930403CD}"/>
              </a:ext>
            </a:extLst>
          </p:cNvPr>
          <p:cNvSpPr txBox="1"/>
          <p:nvPr/>
        </p:nvSpPr>
        <p:spPr bwMode="black">
          <a:xfrm>
            <a:off x="3652825" y="2953512"/>
            <a:ext cx="2650089" cy="153924"/>
          </a:xfrm>
          <a:prstGeom prst="rect">
            <a:avLst/>
          </a:prstGeom>
          <a:solidFill>
            <a:srgbClr val="FFFFFF">
              <a:alpha val="0"/>
            </a:srgbClr>
          </a:solidFill>
          <a:ln>
            <a:noFill/>
          </a:ln>
        </p:spPr>
        <p:txBody>
          <a:bodyPr vert="horz" wrap="square" lIns="0" tIns="0" rIns="0" bIns="0" rtlCol="0">
            <a:spAutoFit/>
          </a:bodyPr>
          <a:lstStyle/>
          <a:p>
            <a:pPr algn="ctr"/>
            <a:r>
              <a:rPr lang="en-US" sz="1000"/>
              <a:t>2</a:t>
            </a:r>
          </a:p>
        </p:txBody>
      </p:sp>
      <p:sp>
        <p:nvSpPr>
          <p:cNvPr id="15" name="TextBox 14" descr="Box3">
            <a:extLst>
              <a:ext uri="{FF2B5EF4-FFF2-40B4-BE49-F238E27FC236}">
                <a16:creationId xmlns:a16="http://schemas.microsoft.com/office/drawing/2014/main" id="{6F7264DE-5E80-4A72-9EA5-102FEFF78CFF}"/>
              </a:ext>
            </a:extLst>
          </p:cNvPr>
          <p:cNvSpPr txBox="1"/>
          <p:nvPr/>
        </p:nvSpPr>
        <p:spPr bwMode="black">
          <a:xfrm>
            <a:off x="564039" y="5605272"/>
            <a:ext cx="2650089" cy="153924"/>
          </a:xfrm>
          <a:prstGeom prst="rect">
            <a:avLst/>
          </a:prstGeom>
          <a:solidFill>
            <a:srgbClr val="FFFFFF">
              <a:alpha val="0"/>
            </a:srgbClr>
          </a:solidFill>
          <a:ln>
            <a:noFill/>
          </a:ln>
        </p:spPr>
        <p:txBody>
          <a:bodyPr vert="horz" wrap="square" lIns="0" tIns="0" rIns="0" bIns="0" rtlCol="0">
            <a:spAutoFit/>
          </a:bodyPr>
          <a:lstStyle/>
          <a:p>
            <a:pPr algn="ctr"/>
            <a:r>
              <a:rPr lang="en-US" sz="1000"/>
              <a:t>3</a:t>
            </a:r>
          </a:p>
        </p:txBody>
      </p:sp>
      <p:sp>
        <p:nvSpPr>
          <p:cNvPr id="16" name="TextBox 15" descr="Box4">
            <a:extLst>
              <a:ext uri="{FF2B5EF4-FFF2-40B4-BE49-F238E27FC236}">
                <a16:creationId xmlns:a16="http://schemas.microsoft.com/office/drawing/2014/main" id="{F1CF2AF8-CBCC-4C94-89E4-B3B53BF2BA8A}"/>
              </a:ext>
            </a:extLst>
          </p:cNvPr>
          <p:cNvSpPr txBox="1"/>
          <p:nvPr/>
        </p:nvSpPr>
        <p:spPr bwMode="black">
          <a:xfrm>
            <a:off x="3652825" y="5605272"/>
            <a:ext cx="2650089" cy="153924"/>
          </a:xfrm>
          <a:prstGeom prst="rect">
            <a:avLst/>
          </a:prstGeom>
          <a:solidFill>
            <a:srgbClr val="FFFFFF">
              <a:alpha val="0"/>
            </a:srgbClr>
          </a:solidFill>
          <a:ln>
            <a:noFill/>
          </a:ln>
        </p:spPr>
        <p:txBody>
          <a:bodyPr vert="horz" wrap="square" lIns="0" tIns="0" rIns="0" bIns="0" rtlCol="0">
            <a:spAutoFit/>
          </a:bodyPr>
          <a:lstStyle/>
          <a:p>
            <a:pPr algn="ctr"/>
            <a:r>
              <a:rPr lang="en-US" sz="1000"/>
              <a:t>4</a:t>
            </a:r>
          </a:p>
        </p:txBody>
      </p:sp>
      <p:sp>
        <p:nvSpPr>
          <p:cNvPr id="17" name="TextBox 16" descr="Box5">
            <a:extLst>
              <a:ext uri="{FF2B5EF4-FFF2-40B4-BE49-F238E27FC236}">
                <a16:creationId xmlns:a16="http://schemas.microsoft.com/office/drawing/2014/main" id="{21D36DA2-07FE-4D54-9F06-62E1C81FF31E}"/>
              </a:ext>
            </a:extLst>
          </p:cNvPr>
          <p:cNvSpPr txBox="1"/>
          <p:nvPr/>
        </p:nvSpPr>
        <p:spPr bwMode="black">
          <a:xfrm>
            <a:off x="564039" y="8257032"/>
            <a:ext cx="2650089" cy="153924"/>
          </a:xfrm>
          <a:prstGeom prst="rect">
            <a:avLst/>
          </a:prstGeom>
          <a:solidFill>
            <a:srgbClr val="FFFFFF">
              <a:alpha val="0"/>
            </a:srgbClr>
          </a:solidFill>
          <a:ln>
            <a:noFill/>
          </a:ln>
        </p:spPr>
        <p:txBody>
          <a:bodyPr vert="horz" wrap="square" lIns="0" tIns="0" rIns="0" bIns="0" rtlCol="0">
            <a:spAutoFit/>
          </a:bodyPr>
          <a:lstStyle/>
          <a:p>
            <a:pPr algn="ctr"/>
            <a:r>
              <a:rPr lang="en-US" sz="1000"/>
              <a:t>5</a:t>
            </a:r>
          </a:p>
        </p:txBody>
      </p:sp>
      <p:sp>
        <p:nvSpPr>
          <p:cNvPr id="18" name="TextBox 17" descr="Box6">
            <a:extLst>
              <a:ext uri="{FF2B5EF4-FFF2-40B4-BE49-F238E27FC236}">
                <a16:creationId xmlns:a16="http://schemas.microsoft.com/office/drawing/2014/main" id="{9D6BA99B-14E3-4BAC-A0B7-D4107029B932}"/>
              </a:ext>
            </a:extLst>
          </p:cNvPr>
          <p:cNvSpPr txBox="1"/>
          <p:nvPr/>
        </p:nvSpPr>
        <p:spPr bwMode="black">
          <a:xfrm>
            <a:off x="3652825" y="8257032"/>
            <a:ext cx="2650089" cy="153924"/>
          </a:xfrm>
          <a:prstGeom prst="rect">
            <a:avLst/>
          </a:prstGeom>
          <a:solidFill>
            <a:srgbClr val="FFFFFF">
              <a:alpha val="0"/>
            </a:srgbClr>
          </a:solidFill>
          <a:ln>
            <a:noFill/>
          </a:ln>
        </p:spPr>
        <p:txBody>
          <a:bodyPr vert="horz" wrap="square" lIns="0" tIns="0" rIns="0" bIns="0" rtlCol="0">
            <a:spAutoFit/>
          </a:bodyPr>
          <a:lstStyle/>
          <a:p>
            <a:pPr algn="ctr"/>
            <a:r>
              <a:rPr lang="en-US" sz="1000"/>
              <a:t>6</a:t>
            </a:r>
          </a:p>
        </p:txBody>
      </p:sp>
      <p:sp>
        <p:nvSpPr>
          <p:cNvPr id="19" name="TextBox 18" descr="Box7">
            <a:extLst>
              <a:ext uri="{FF2B5EF4-FFF2-40B4-BE49-F238E27FC236}">
                <a16:creationId xmlns:a16="http://schemas.microsoft.com/office/drawing/2014/main" id="{5D861C92-1DFD-4A96-A10C-F2C5B7C1985E}"/>
              </a:ext>
            </a:extLst>
          </p:cNvPr>
          <p:cNvSpPr txBox="1"/>
          <p:nvPr/>
        </p:nvSpPr>
        <p:spPr bwMode="black">
          <a:xfrm>
            <a:off x="5257800" y="8686800"/>
            <a:ext cx="1016000" cy="184666"/>
          </a:xfrm>
          <a:prstGeom prst="rect">
            <a:avLst/>
          </a:prstGeom>
          <a:solidFill>
            <a:srgbClr val="FFFFFF">
              <a:alpha val="0"/>
            </a:srgbClr>
          </a:solidFill>
        </p:spPr>
        <p:txBody>
          <a:bodyPr vert="horz" wrap="square" lIns="0" tIns="0" rIns="0" bIns="0" rtlCol="0">
            <a:spAutoFit/>
          </a:bodyPr>
          <a:lstStyle/>
          <a:p>
            <a:pPr algn="r">
              <a:spcBef>
                <a:spcPct val="50000"/>
              </a:spcBef>
            </a:pPr>
            <a:r>
              <a:rPr lang="en-US" sz="1200" b="1"/>
              <a:t>1/1</a:t>
            </a:r>
          </a:p>
        </p:txBody>
      </p:sp>
    </p:spTree>
    <p:extLst>
      <p:ext uri="{BB962C8B-B14F-4D97-AF65-F5344CB8AC3E}">
        <p14:creationId xmlns:p14="http://schemas.microsoft.com/office/powerpoint/2010/main" val="157219379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BF889112-B826-467E-8FDA-EBB0E160523C}" type="datetimeFigureOut">
              <a:rPr lang="en-US"/>
              <a:pPr>
                <a:defRPr/>
              </a:pPr>
              <a:t>12/8/2019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22DDEE2-FB1C-4038-9676-ACAC4D3C5E1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A50F309E-0E19-49D6-830A-DF150CD50FB6}" type="slidenum">
              <a:rPr lang="en-US" altLang="en-US" sz="1200"/>
              <a:pPr eaLnBrk="1" hangingPunct="1"/>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6628F8F9-476F-42AF-9728-3BD12E643456}" type="slidenum">
              <a:rPr lang="en-US" altLang="en-US" sz="1200"/>
              <a:pPr eaLnBrk="1" hangingPunct="1"/>
              <a:t>10</a:t>
            </a:fld>
            <a:endParaRPr lang="en-US" altLang="en-US" sz="1200"/>
          </a:p>
        </p:txBody>
      </p:sp>
    </p:spTree>
    <p:extLst>
      <p:ext uri="{BB962C8B-B14F-4D97-AF65-F5344CB8AC3E}">
        <p14:creationId xmlns:p14="http://schemas.microsoft.com/office/powerpoint/2010/main" val="1419672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6628F8F9-476F-42AF-9728-3BD12E643456}" type="slidenum">
              <a:rPr lang="en-US" altLang="en-US" sz="1200"/>
              <a:pPr eaLnBrk="1" hangingPunct="1"/>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6628F8F9-476F-42AF-9728-3BD12E643456}" type="slidenum">
              <a:rPr lang="en-US" altLang="en-US" sz="1200"/>
              <a:pPr eaLnBrk="1" hangingPunct="1"/>
              <a:t>3</a:t>
            </a:fld>
            <a:endParaRPr lang="en-US" altLang="en-US" sz="1200"/>
          </a:p>
        </p:txBody>
      </p:sp>
    </p:spTree>
    <p:extLst>
      <p:ext uri="{BB962C8B-B14F-4D97-AF65-F5344CB8AC3E}">
        <p14:creationId xmlns:p14="http://schemas.microsoft.com/office/powerpoint/2010/main" val="429806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6628F8F9-476F-42AF-9728-3BD12E643456}" type="slidenum">
              <a:rPr lang="en-US" altLang="en-US" sz="1200"/>
              <a:pPr eaLnBrk="1" hangingPunct="1"/>
              <a:t>4</a:t>
            </a:fld>
            <a:endParaRPr lang="en-US" altLang="en-US" sz="1200"/>
          </a:p>
        </p:txBody>
      </p:sp>
    </p:spTree>
    <p:extLst>
      <p:ext uri="{BB962C8B-B14F-4D97-AF65-F5344CB8AC3E}">
        <p14:creationId xmlns:p14="http://schemas.microsoft.com/office/powerpoint/2010/main" val="3210700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6628F8F9-476F-42AF-9728-3BD12E643456}" type="slidenum">
              <a:rPr lang="en-US" altLang="en-US" sz="1200"/>
              <a:pPr eaLnBrk="1" hangingPunct="1"/>
              <a:t>5</a:t>
            </a:fld>
            <a:endParaRPr lang="en-US" altLang="en-US" sz="1200"/>
          </a:p>
        </p:txBody>
      </p:sp>
    </p:spTree>
    <p:extLst>
      <p:ext uri="{BB962C8B-B14F-4D97-AF65-F5344CB8AC3E}">
        <p14:creationId xmlns:p14="http://schemas.microsoft.com/office/powerpoint/2010/main" val="3630753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6628F8F9-476F-42AF-9728-3BD12E643456}" type="slidenum">
              <a:rPr lang="en-US" altLang="en-US" sz="1200"/>
              <a:pPr eaLnBrk="1" hangingPunct="1"/>
              <a:t>6</a:t>
            </a:fld>
            <a:endParaRPr lang="en-US" altLang="en-US" sz="1200"/>
          </a:p>
        </p:txBody>
      </p:sp>
    </p:spTree>
    <p:extLst>
      <p:ext uri="{BB962C8B-B14F-4D97-AF65-F5344CB8AC3E}">
        <p14:creationId xmlns:p14="http://schemas.microsoft.com/office/powerpoint/2010/main" val="1529881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6628F8F9-476F-42AF-9728-3BD12E643456}" type="slidenum">
              <a:rPr lang="en-US" altLang="en-US" sz="1200"/>
              <a:pPr eaLnBrk="1" hangingPunct="1"/>
              <a:t>7</a:t>
            </a:fld>
            <a:endParaRPr lang="en-US" altLang="en-US" sz="1200"/>
          </a:p>
        </p:txBody>
      </p:sp>
    </p:spTree>
    <p:extLst>
      <p:ext uri="{BB962C8B-B14F-4D97-AF65-F5344CB8AC3E}">
        <p14:creationId xmlns:p14="http://schemas.microsoft.com/office/powerpoint/2010/main" val="1359881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6628F8F9-476F-42AF-9728-3BD12E643456}" type="slidenum">
              <a:rPr lang="en-US" altLang="en-US" sz="1200"/>
              <a:pPr eaLnBrk="1" hangingPunct="1"/>
              <a:t>8</a:t>
            </a:fld>
            <a:endParaRPr lang="en-US" altLang="en-US" sz="1200"/>
          </a:p>
        </p:txBody>
      </p:sp>
    </p:spTree>
    <p:extLst>
      <p:ext uri="{BB962C8B-B14F-4D97-AF65-F5344CB8AC3E}">
        <p14:creationId xmlns:p14="http://schemas.microsoft.com/office/powerpoint/2010/main" val="2660459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fld id="{6628F8F9-476F-42AF-9728-3BD12E643456}" type="slidenum">
              <a:rPr lang="en-US" altLang="en-US" sz="1200"/>
              <a:pPr eaLnBrk="1" hangingPunct="1"/>
              <a:t>9</a:t>
            </a:fld>
            <a:endParaRPr lang="en-US" altLang="en-US" sz="1200"/>
          </a:p>
        </p:txBody>
      </p:sp>
    </p:spTree>
    <p:extLst>
      <p:ext uri="{BB962C8B-B14F-4D97-AF65-F5344CB8AC3E}">
        <p14:creationId xmlns:p14="http://schemas.microsoft.com/office/powerpoint/2010/main" val="18945522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4824413"/>
            <a:ext cx="7772400" cy="933450"/>
          </a:xfrm>
        </p:spPr>
        <p:txBody>
          <a:bodyPr/>
          <a:lstStyle>
            <a:lvl1pPr algn="ctr">
              <a:defRPr/>
            </a:lvl1pPr>
          </a:lstStyle>
          <a:p>
            <a:r>
              <a:rPr lang="en-US"/>
              <a:t>Click to edit Master title style</a:t>
            </a:r>
          </a:p>
        </p:txBody>
      </p:sp>
      <p:sp>
        <p:nvSpPr>
          <p:cNvPr id="5123" name="Rectangle 3"/>
          <p:cNvSpPr>
            <a:spLocks noGrp="1" noChangeArrowheads="1"/>
          </p:cNvSpPr>
          <p:nvPr>
            <p:ph type="subTitle" idx="1"/>
          </p:nvPr>
        </p:nvSpPr>
        <p:spPr>
          <a:xfrm>
            <a:off x="1371600" y="5757863"/>
            <a:ext cx="6400800" cy="7620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smtClean="0"/>
            </a:lvl1pPr>
          </a:lstStyle>
          <a:p>
            <a:pPr>
              <a:defRPr/>
            </a:pPr>
            <a:r>
              <a:rPr lang="en-US"/>
              <a:t>www.PresentationPro.com</a:t>
            </a:r>
          </a:p>
        </p:txBody>
      </p:sp>
      <p:sp>
        <p:nvSpPr>
          <p:cNvPr id="6" name="Rectangle 6"/>
          <p:cNvSpPr>
            <a:spLocks noGrp="1" noChangeArrowheads="1"/>
          </p:cNvSpPr>
          <p:nvPr>
            <p:ph type="sldNum" sz="quarter" idx="12"/>
          </p:nvPr>
        </p:nvSpPr>
        <p:spPr/>
        <p:txBody>
          <a:bodyPr/>
          <a:lstStyle>
            <a:lvl1pPr>
              <a:defRPr/>
            </a:lvl1pPr>
          </a:lstStyle>
          <a:p>
            <a:fld id="{095179FD-F0A0-4CBB-923C-BA4E25A24DBC}" type="slidenum">
              <a:rPr lang="en-US" altLang="en-US"/>
              <a:pPr/>
              <a:t>‹#›</a:t>
            </a:fld>
            <a:endParaRPr lang="en-US" altLang="en-US"/>
          </a:p>
        </p:txBody>
      </p:sp>
    </p:spTree>
    <p:extLst>
      <p:ext uri="{BB962C8B-B14F-4D97-AF65-F5344CB8AC3E}">
        <p14:creationId xmlns:p14="http://schemas.microsoft.com/office/powerpoint/2010/main" val="4269285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www.PresentationPro.com</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F7489BD8-8DB0-4A78-8C89-C9699E1F145F}" type="slidenum">
              <a:rPr lang="en-US" altLang="en-US"/>
              <a:pPr/>
              <a:t>‹#›</a:t>
            </a:fld>
            <a:endParaRPr lang="en-US" altLang="en-US"/>
          </a:p>
        </p:txBody>
      </p:sp>
    </p:spTree>
    <p:extLst>
      <p:ext uri="{BB962C8B-B14F-4D97-AF65-F5344CB8AC3E}">
        <p14:creationId xmlns:p14="http://schemas.microsoft.com/office/powerpoint/2010/main" val="929989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7625"/>
            <a:ext cx="2057400" cy="61245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7625"/>
            <a:ext cx="6019800" cy="6124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www.PresentationPro.com</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608B8707-640E-4971-B747-8C79595C2926}" type="slidenum">
              <a:rPr lang="en-US" altLang="en-US"/>
              <a:pPr/>
              <a:t>‹#›</a:t>
            </a:fld>
            <a:endParaRPr lang="en-US" altLang="en-US"/>
          </a:p>
        </p:txBody>
      </p:sp>
    </p:spTree>
    <p:extLst>
      <p:ext uri="{BB962C8B-B14F-4D97-AF65-F5344CB8AC3E}">
        <p14:creationId xmlns:p14="http://schemas.microsoft.com/office/powerpoint/2010/main" val="2748299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www.PresentationPro.com</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EC94AEFA-A5C4-4B21-A9CF-DFB67C454499}" type="slidenum">
              <a:rPr lang="en-US" altLang="en-US"/>
              <a:pPr/>
              <a:t>‹#›</a:t>
            </a:fld>
            <a:endParaRPr lang="en-US" altLang="en-US"/>
          </a:p>
        </p:txBody>
      </p:sp>
    </p:spTree>
    <p:extLst>
      <p:ext uri="{BB962C8B-B14F-4D97-AF65-F5344CB8AC3E}">
        <p14:creationId xmlns:p14="http://schemas.microsoft.com/office/powerpoint/2010/main" val="3302717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www.PresentationPro.com</a:t>
            </a:r>
            <a:endParaRPr lang="en-US" dirty="0"/>
          </a:p>
        </p:txBody>
      </p:sp>
      <p:sp>
        <p:nvSpPr>
          <p:cNvPr id="6" name="Rectangle 6"/>
          <p:cNvSpPr>
            <a:spLocks noGrp="1" noChangeArrowheads="1"/>
          </p:cNvSpPr>
          <p:nvPr>
            <p:ph type="sldNum" sz="quarter" idx="12"/>
          </p:nvPr>
        </p:nvSpPr>
        <p:spPr>
          <a:ln/>
        </p:spPr>
        <p:txBody>
          <a:bodyPr/>
          <a:lstStyle>
            <a:lvl1pPr>
              <a:defRPr/>
            </a:lvl1pPr>
          </a:lstStyle>
          <a:p>
            <a:fld id="{EFA3E739-B97B-456F-A0F8-382193843560}" type="slidenum">
              <a:rPr lang="en-US" altLang="en-US"/>
              <a:pPr/>
              <a:t>‹#›</a:t>
            </a:fld>
            <a:endParaRPr lang="en-US" altLang="en-US"/>
          </a:p>
        </p:txBody>
      </p:sp>
    </p:spTree>
    <p:extLst>
      <p:ext uri="{BB962C8B-B14F-4D97-AF65-F5344CB8AC3E}">
        <p14:creationId xmlns:p14="http://schemas.microsoft.com/office/powerpoint/2010/main" val="784668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www.PresentationPro.com</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82BB2606-0BF4-41FA-94AA-5FC2837197E3}" type="slidenum">
              <a:rPr lang="en-US" altLang="en-US"/>
              <a:pPr/>
              <a:t>‹#›</a:t>
            </a:fld>
            <a:endParaRPr lang="en-US" altLang="en-US"/>
          </a:p>
        </p:txBody>
      </p:sp>
    </p:spTree>
    <p:extLst>
      <p:ext uri="{BB962C8B-B14F-4D97-AF65-F5344CB8AC3E}">
        <p14:creationId xmlns:p14="http://schemas.microsoft.com/office/powerpoint/2010/main" val="3331248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www.PresentationPro.com</a:t>
            </a:r>
            <a:endParaRPr lang="en-US" dirty="0"/>
          </a:p>
        </p:txBody>
      </p:sp>
      <p:sp>
        <p:nvSpPr>
          <p:cNvPr id="9" name="Rectangle 6"/>
          <p:cNvSpPr>
            <a:spLocks noGrp="1" noChangeArrowheads="1"/>
          </p:cNvSpPr>
          <p:nvPr>
            <p:ph type="sldNum" sz="quarter" idx="12"/>
          </p:nvPr>
        </p:nvSpPr>
        <p:spPr>
          <a:ln/>
        </p:spPr>
        <p:txBody>
          <a:bodyPr/>
          <a:lstStyle>
            <a:lvl1pPr>
              <a:defRPr/>
            </a:lvl1pPr>
          </a:lstStyle>
          <a:p>
            <a:fld id="{1F279AA2-3C72-4D1D-9ED4-7F0878C9DA07}" type="slidenum">
              <a:rPr lang="en-US" altLang="en-US"/>
              <a:pPr/>
              <a:t>‹#›</a:t>
            </a:fld>
            <a:endParaRPr lang="en-US" altLang="en-US"/>
          </a:p>
        </p:txBody>
      </p:sp>
    </p:spTree>
    <p:extLst>
      <p:ext uri="{BB962C8B-B14F-4D97-AF65-F5344CB8AC3E}">
        <p14:creationId xmlns:p14="http://schemas.microsoft.com/office/powerpoint/2010/main" val="1009534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www.PresentationPro.com</a:t>
            </a:r>
            <a:endParaRPr lang="en-US" dirty="0"/>
          </a:p>
        </p:txBody>
      </p:sp>
      <p:sp>
        <p:nvSpPr>
          <p:cNvPr id="5" name="Rectangle 6"/>
          <p:cNvSpPr>
            <a:spLocks noGrp="1" noChangeArrowheads="1"/>
          </p:cNvSpPr>
          <p:nvPr>
            <p:ph type="sldNum" sz="quarter" idx="12"/>
          </p:nvPr>
        </p:nvSpPr>
        <p:spPr>
          <a:ln/>
        </p:spPr>
        <p:txBody>
          <a:bodyPr/>
          <a:lstStyle>
            <a:lvl1pPr>
              <a:defRPr/>
            </a:lvl1pPr>
          </a:lstStyle>
          <a:p>
            <a:fld id="{32848208-C0D4-4A62-856B-FBBECA1039E1}" type="slidenum">
              <a:rPr lang="en-US" altLang="en-US"/>
              <a:pPr/>
              <a:t>‹#›</a:t>
            </a:fld>
            <a:endParaRPr lang="en-US" altLang="en-US"/>
          </a:p>
        </p:txBody>
      </p:sp>
    </p:spTree>
    <p:extLst>
      <p:ext uri="{BB962C8B-B14F-4D97-AF65-F5344CB8AC3E}">
        <p14:creationId xmlns:p14="http://schemas.microsoft.com/office/powerpoint/2010/main" val="1535072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www.PresentationPro.com</a:t>
            </a:r>
            <a:endParaRPr lang="en-US" dirty="0"/>
          </a:p>
        </p:txBody>
      </p:sp>
      <p:sp>
        <p:nvSpPr>
          <p:cNvPr id="4" name="Rectangle 6"/>
          <p:cNvSpPr>
            <a:spLocks noGrp="1" noChangeArrowheads="1"/>
          </p:cNvSpPr>
          <p:nvPr>
            <p:ph type="sldNum" sz="quarter" idx="12"/>
          </p:nvPr>
        </p:nvSpPr>
        <p:spPr>
          <a:ln/>
        </p:spPr>
        <p:txBody>
          <a:bodyPr/>
          <a:lstStyle>
            <a:lvl1pPr>
              <a:defRPr/>
            </a:lvl1pPr>
          </a:lstStyle>
          <a:p>
            <a:fld id="{0BD93FEB-DFB4-4CC4-A4DC-B9B9A6529E90}" type="slidenum">
              <a:rPr lang="en-US" altLang="en-US"/>
              <a:pPr/>
              <a:t>‹#›</a:t>
            </a:fld>
            <a:endParaRPr lang="en-US" altLang="en-US"/>
          </a:p>
        </p:txBody>
      </p:sp>
    </p:spTree>
    <p:extLst>
      <p:ext uri="{BB962C8B-B14F-4D97-AF65-F5344CB8AC3E}">
        <p14:creationId xmlns:p14="http://schemas.microsoft.com/office/powerpoint/2010/main" val="2104831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www.PresentationPro.com</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E8139A79-995B-430C-89CD-521A38A41639}" type="slidenum">
              <a:rPr lang="en-US" altLang="en-US"/>
              <a:pPr/>
              <a:t>‹#›</a:t>
            </a:fld>
            <a:endParaRPr lang="en-US" altLang="en-US"/>
          </a:p>
        </p:txBody>
      </p:sp>
    </p:spTree>
    <p:extLst>
      <p:ext uri="{BB962C8B-B14F-4D97-AF65-F5344CB8AC3E}">
        <p14:creationId xmlns:p14="http://schemas.microsoft.com/office/powerpoint/2010/main" val="3495513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www.PresentationPro.com</a:t>
            </a:r>
            <a:endParaRPr lang="en-US" dirty="0"/>
          </a:p>
        </p:txBody>
      </p:sp>
      <p:sp>
        <p:nvSpPr>
          <p:cNvPr id="7" name="Rectangle 6"/>
          <p:cNvSpPr>
            <a:spLocks noGrp="1" noChangeArrowheads="1"/>
          </p:cNvSpPr>
          <p:nvPr>
            <p:ph type="sldNum" sz="quarter" idx="12"/>
          </p:nvPr>
        </p:nvSpPr>
        <p:spPr>
          <a:ln/>
        </p:spPr>
        <p:txBody>
          <a:bodyPr/>
          <a:lstStyle>
            <a:lvl1pPr>
              <a:defRPr/>
            </a:lvl1pPr>
          </a:lstStyle>
          <a:p>
            <a:fld id="{86133A49-5160-402E-94A5-F01924F3B99C}" type="slidenum">
              <a:rPr lang="en-US" altLang="en-US"/>
              <a:pPr/>
              <a:t>‹#›</a:t>
            </a:fld>
            <a:endParaRPr lang="en-US" altLang="en-US"/>
          </a:p>
        </p:txBody>
      </p:sp>
    </p:spTree>
    <p:extLst>
      <p:ext uri="{BB962C8B-B14F-4D97-AF65-F5344CB8AC3E}">
        <p14:creationId xmlns:p14="http://schemas.microsoft.com/office/powerpoint/2010/main" val="1052013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47625"/>
            <a:ext cx="8229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cs typeface="Arial" charset="0"/>
              </a:defRPr>
            </a:lvl1pPr>
          </a:lstStyle>
          <a:p>
            <a:pPr>
              <a:defRPr/>
            </a:pPr>
            <a:r>
              <a:rPr lang="en-US"/>
              <a:t>www.PresentationPro.com</a:t>
            </a: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2B05C58-4F64-4B79-8730-1BFA8B3D345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031" r:id="rId1"/>
    <p:sldLayoutId id="2147484021" r:id="rId2"/>
    <p:sldLayoutId id="2147484022" r:id="rId3"/>
    <p:sldLayoutId id="2147484023" r:id="rId4"/>
    <p:sldLayoutId id="2147484024" r:id="rId5"/>
    <p:sldLayoutId id="2147484025" r:id="rId6"/>
    <p:sldLayoutId id="2147484026" r:id="rId7"/>
    <p:sldLayoutId id="2147484027" r:id="rId8"/>
    <p:sldLayoutId id="2147484028" r:id="rId9"/>
    <p:sldLayoutId id="2147484029" r:id="rId10"/>
    <p:sldLayoutId id="2147484030" r:id="rId11"/>
  </p:sldLayoutIdLst>
  <p:hf sldNum="0" hdr="0" dt="0"/>
  <p:txStyles>
    <p:titleStyle>
      <a:lvl1pPr algn="l" rtl="0" fontAlgn="base">
        <a:spcBef>
          <a:spcPct val="0"/>
        </a:spcBef>
        <a:spcAft>
          <a:spcPct val="0"/>
        </a:spcAft>
        <a:defRPr sz="3200">
          <a:solidFill>
            <a:schemeClr val="bg1"/>
          </a:solidFill>
          <a:latin typeface="+mj-lt"/>
          <a:ea typeface="+mj-ea"/>
          <a:cs typeface="+mj-cs"/>
        </a:defRPr>
      </a:lvl1pPr>
      <a:lvl2pPr algn="l" rtl="0" fontAlgn="base">
        <a:spcBef>
          <a:spcPct val="0"/>
        </a:spcBef>
        <a:spcAft>
          <a:spcPct val="0"/>
        </a:spcAft>
        <a:defRPr sz="3200">
          <a:solidFill>
            <a:schemeClr val="bg1"/>
          </a:solidFill>
          <a:latin typeface="Arial" charset="0"/>
          <a:cs typeface="Arial" charset="0"/>
        </a:defRPr>
      </a:lvl2pPr>
      <a:lvl3pPr algn="l" rtl="0" fontAlgn="base">
        <a:spcBef>
          <a:spcPct val="0"/>
        </a:spcBef>
        <a:spcAft>
          <a:spcPct val="0"/>
        </a:spcAft>
        <a:defRPr sz="3200">
          <a:solidFill>
            <a:schemeClr val="bg1"/>
          </a:solidFill>
          <a:latin typeface="Arial" charset="0"/>
          <a:cs typeface="Arial" charset="0"/>
        </a:defRPr>
      </a:lvl3pPr>
      <a:lvl4pPr algn="l" rtl="0" fontAlgn="base">
        <a:spcBef>
          <a:spcPct val="0"/>
        </a:spcBef>
        <a:spcAft>
          <a:spcPct val="0"/>
        </a:spcAft>
        <a:defRPr sz="3200">
          <a:solidFill>
            <a:schemeClr val="bg1"/>
          </a:solidFill>
          <a:latin typeface="Arial" charset="0"/>
          <a:cs typeface="Arial" charset="0"/>
        </a:defRPr>
      </a:lvl4pPr>
      <a:lvl5pPr algn="l" rtl="0" fontAlgn="base">
        <a:spcBef>
          <a:spcPct val="0"/>
        </a:spcBef>
        <a:spcAft>
          <a:spcPct val="0"/>
        </a:spcAft>
        <a:defRPr sz="3200">
          <a:solidFill>
            <a:schemeClr val="bg1"/>
          </a:solidFill>
          <a:latin typeface="Arial" charset="0"/>
          <a:cs typeface="Arial" charset="0"/>
        </a:defRPr>
      </a:lvl5pPr>
      <a:lvl6pPr marL="457200" algn="l" rtl="0" eaLnBrk="1" fontAlgn="base" hangingPunct="1">
        <a:spcBef>
          <a:spcPct val="0"/>
        </a:spcBef>
        <a:spcAft>
          <a:spcPct val="0"/>
        </a:spcAft>
        <a:defRPr sz="3200">
          <a:solidFill>
            <a:schemeClr val="bg1"/>
          </a:solidFill>
          <a:latin typeface="Arial" charset="0"/>
          <a:cs typeface="Arial" charset="0"/>
        </a:defRPr>
      </a:lvl6pPr>
      <a:lvl7pPr marL="914400" algn="l" rtl="0" eaLnBrk="1" fontAlgn="base" hangingPunct="1">
        <a:spcBef>
          <a:spcPct val="0"/>
        </a:spcBef>
        <a:spcAft>
          <a:spcPct val="0"/>
        </a:spcAft>
        <a:defRPr sz="3200">
          <a:solidFill>
            <a:schemeClr val="bg1"/>
          </a:solidFill>
          <a:latin typeface="Arial" charset="0"/>
          <a:cs typeface="Arial" charset="0"/>
        </a:defRPr>
      </a:lvl7pPr>
      <a:lvl8pPr marL="1371600" algn="l" rtl="0" eaLnBrk="1" fontAlgn="base" hangingPunct="1">
        <a:spcBef>
          <a:spcPct val="0"/>
        </a:spcBef>
        <a:spcAft>
          <a:spcPct val="0"/>
        </a:spcAft>
        <a:defRPr sz="3200">
          <a:solidFill>
            <a:schemeClr val="bg1"/>
          </a:solidFill>
          <a:latin typeface="Arial" charset="0"/>
          <a:cs typeface="Arial" charset="0"/>
        </a:defRPr>
      </a:lvl8pPr>
      <a:lvl9pPr marL="1828800" algn="l" rtl="0" eaLnBrk="1" fontAlgn="base" hangingPunct="1">
        <a:spcBef>
          <a:spcPct val="0"/>
        </a:spcBef>
        <a:spcAft>
          <a:spcPct val="0"/>
        </a:spcAft>
        <a:defRPr sz="3200">
          <a:solidFill>
            <a:schemeClr val="bg1"/>
          </a:solidFill>
          <a:latin typeface="Arial" charset="0"/>
          <a:cs typeface="Arial" charset="0"/>
        </a:defRPr>
      </a:lvl9pPr>
    </p:titleStyle>
    <p:bodyStyle>
      <a:lvl1pPr marL="342900" indent="-342900" algn="l" rtl="0" fontAlgn="base">
        <a:spcBef>
          <a:spcPct val="20000"/>
        </a:spcBef>
        <a:spcAft>
          <a:spcPct val="0"/>
        </a:spcAft>
        <a:buChar char="•"/>
        <a:defRPr sz="2400">
          <a:solidFill>
            <a:schemeClr val="bg1"/>
          </a:solidFill>
          <a:latin typeface="+mn-lt"/>
          <a:ea typeface="+mn-ea"/>
          <a:cs typeface="+mn-cs"/>
        </a:defRPr>
      </a:lvl1pPr>
      <a:lvl2pPr marL="742950" indent="-285750" algn="l" rtl="0" fontAlgn="base">
        <a:spcBef>
          <a:spcPct val="20000"/>
        </a:spcBef>
        <a:spcAft>
          <a:spcPct val="0"/>
        </a:spcAft>
        <a:buChar char="–"/>
        <a:defRPr sz="2000">
          <a:solidFill>
            <a:schemeClr val="bg1"/>
          </a:solidFill>
          <a:latin typeface="+mn-lt"/>
          <a:cs typeface="+mn-cs"/>
        </a:defRPr>
      </a:lvl2pPr>
      <a:lvl3pPr marL="1143000" indent="-228600" algn="l" rtl="0" fontAlgn="base">
        <a:spcBef>
          <a:spcPct val="20000"/>
        </a:spcBef>
        <a:spcAft>
          <a:spcPct val="0"/>
        </a:spcAft>
        <a:buChar char="•"/>
        <a:defRPr>
          <a:solidFill>
            <a:schemeClr val="bg1"/>
          </a:solidFill>
          <a:latin typeface="+mn-lt"/>
          <a:cs typeface="+mn-cs"/>
        </a:defRPr>
      </a:lvl3pPr>
      <a:lvl4pPr marL="1600200" indent="-228600" algn="l" rtl="0" fontAlgn="base">
        <a:spcBef>
          <a:spcPct val="20000"/>
        </a:spcBef>
        <a:spcAft>
          <a:spcPct val="0"/>
        </a:spcAft>
        <a:buChar char="–"/>
        <a:defRPr sz="1600">
          <a:solidFill>
            <a:schemeClr val="bg1"/>
          </a:solidFill>
          <a:latin typeface="+mn-lt"/>
          <a:cs typeface="+mn-cs"/>
        </a:defRPr>
      </a:lvl4pPr>
      <a:lvl5pPr marL="2057400" indent="-228600" algn="l" rtl="0" fontAlgn="base">
        <a:spcBef>
          <a:spcPct val="20000"/>
        </a:spcBef>
        <a:spcAft>
          <a:spcPct val="0"/>
        </a:spcAft>
        <a:buChar char="»"/>
        <a:defRPr sz="1600">
          <a:solidFill>
            <a:schemeClr val="bg1"/>
          </a:solidFill>
          <a:latin typeface="+mn-lt"/>
          <a:cs typeface="+mn-cs"/>
        </a:defRPr>
      </a:lvl5pPr>
      <a:lvl6pPr marL="2514600" indent="-228600" algn="l" rtl="0" eaLnBrk="1" fontAlgn="base" hangingPunct="1">
        <a:spcBef>
          <a:spcPct val="20000"/>
        </a:spcBef>
        <a:spcAft>
          <a:spcPct val="0"/>
        </a:spcAft>
        <a:buChar char="»"/>
        <a:defRPr sz="1600">
          <a:solidFill>
            <a:schemeClr val="bg1"/>
          </a:solidFill>
          <a:latin typeface="+mn-lt"/>
          <a:cs typeface="+mn-cs"/>
        </a:defRPr>
      </a:lvl6pPr>
      <a:lvl7pPr marL="2971800" indent="-228600" algn="l" rtl="0" eaLnBrk="1" fontAlgn="base" hangingPunct="1">
        <a:spcBef>
          <a:spcPct val="20000"/>
        </a:spcBef>
        <a:spcAft>
          <a:spcPct val="0"/>
        </a:spcAft>
        <a:buChar char="»"/>
        <a:defRPr sz="1600">
          <a:solidFill>
            <a:schemeClr val="bg1"/>
          </a:solidFill>
          <a:latin typeface="+mn-lt"/>
          <a:cs typeface="+mn-cs"/>
        </a:defRPr>
      </a:lvl7pPr>
      <a:lvl8pPr marL="3429000" indent="-228600" algn="l" rtl="0" eaLnBrk="1" fontAlgn="base" hangingPunct="1">
        <a:spcBef>
          <a:spcPct val="20000"/>
        </a:spcBef>
        <a:spcAft>
          <a:spcPct val="0"/>
        </a:spcAft>
        <a:buChar char="»"/>
        <a:defRPr sz="1600">
          <a:solidFill>
            <a:schemeClr val="bg1"/>
          </a:solidFill>
          <a:latin typeface="+mn-lt"/>
          <a:cs typeface="+mn-cs"/>
        </a:defRPr>
      </a:lvl8pPr>
      <a:lvl9pPr marL="3886200" indent="-228600" algn="l" rtl="0" eaLnBrk="1" fontAlgn="base" hangingPunct="1">
        <a:spcBef>
          <a:spcPct val="20000"/>
        </a:spcBef>
        <a:spcAft>
          <a:spcPct val="0"/>
        </a:spcAft>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6"/>
          <p:cNvSpPr>
            <a:spLocks noGrp="1"/>
          </p:cNvSpPr>
          <p:nvPr>
            <p:ph type="ctrTitle"/>
          </p:nvPr>
        </p:nvSpPr>
        <p:spPr/>
        <p:txBody>
          <a:bodyPr/>
          <a:lstStyle/>
          <a:p>
            <a:r>
              <a:rPr lang="en-US" altLang="en-US" b="1" dirty="0">
                <a:effectLst>
                  <a:outerShdw blurRad="38100" dist="38100" dir="2700000" algn="tl">
                    <a:srgbClr val="000000">
                      <a:alpha val="43137"/>
                    </a:srgbClr>
                  </a:outerShdw>
                </a:effectLst>
              </a:rPr>
              <a:t>A Multi-generational Family</a:t>
            </a:r>
          </a:p>
        </p:txBody>
      </p:sp>
      <p:sp>
        <p:nvSpPr>
          <p:cNvPr id="4099" name="Subtitle 7"/>
          <p:cNvSpPr>
            <a:spLocks noGrp="1"/>
          </p:cNvSpPr>
          <p:nvPr>
            <p:ph type="subTitle" idx="1"/>
          </p:nvPr>
        </p:nvSpPr>
        <p:spPr/>
        <p:txBody>
          <a:bodyPr/>
          <a:lstStyle/>
          <a:p>
            <a:r>
              <a:rPr lang="en-US" altLang="en-US" i="1" dirty="0"/>
              <a:t>Bridging the Generations: the Central Family</a:t>
            </a:r>
          </a:p>
        </p:txBody>
      </p:sp>
    </p:spTree>
  </p:cSld>
  <p:clrMapOvr>
    <a:masterClrMapping/>
  </p:clrMapOvr>
  <p:transition advTm="2000">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4"/>
          <p:cNvSpPr>
            <a:spLocks noGrp="1"/>
          </p:cNvSpPr>
          <p:nvPr>
            <p:ph type="title"/>
          </p:nvPr>
        </p:nvSpPr>
        <p:spPr/>
        <p:txBody>
          <a:bodyPr/>
          <a:lstStyle/>
          <a:p>
            <a:r>
              <a:rPr lang="en-US" altLang="en-US" sz="4000" b="1">
                <a:effectLst>
                  <a:outerShdw blurRad="38100" dist="38100" dir="2700000" algn="tl">
                    <a:srgbClr val="000000">
                      <a:alpha val="43137"/>
                    </a:srgbClr>
                  </a:outerShdw>
                </a:effectLst>
              </a:rPr>
              <a:t>Challenges Ahead…</a:t>
            </a:r>
            <a:endParaRPr lang="en-US" altLang="en-US" sz="4000" b="1" dirty="0">
              <a:effectLst>
                <a:outerShdw blurRad="38100" dist="38100" dir="2700000" algn="tl">
                  <a:srgbClr val="000000">
                    <a:alpha val="43137"/>
                  </a:srgbClr>
                </a:outerShdw>
              </a:effectLst>
            </a:endParaRPr>
          </a:p>
        </p:txBody>
      </p:sp>
      <p:sp>
        <p:nvSpPr>
          <p:cNvPr id="5123" name="Content Placeholder 5"/>
          <p:cNvSpPr>
            <a:spLocks noGrp="1"/>
          </p:cNvSpPr>
          <p:nvPr>
            <p:ph idx="1"/>
          </p:nvPr>
        </p:nvSpPr>
        <p:spPr>
          <a:xfrm>
            <a:off x="457200" y="1371600"/>
            <a:ext cx="8229600" cy="5105400"/>
          </a:xfrm>
        </p:spPr>
        <p:txBody>
          <a:bodyPr/>
          <a:lstStyle/>
          <a:p>
            <a:r>
              <a:rPr lang="en-US" altLang="en-US" sz="2800" b="1" dirty="0">
                <a:effectLst>
                  <a:outerShdw blurRad="38100" dist="38100" dir="2700000" algn="tl">
                    <a:srgbClr val="000000">
                      <a:alpha val="43137"/>
                    </a:srgbClr>
                  </a:outerShdw>
                </a:effectLst>
              </a:rPr>
              <a:t>Most young people desire meaningful relationships with older generations.</a:t>
            </a:r>
          </a:p>
          <a:p>
            <a:r>
              <a:rPr lang="en-US" altLang="en-US" sz="2800" b="1" dirty="0">
                <a:effectLst>
                  <a:outerShdw blurRad="38100" dist="38100" dir="2700000" algn="tl">
                    <a:srgbClr val="000000">
                      <a:alpha val="43137"/>
                    </a:srgbClr>
                  </a:outerShdw>
                </a:effectLst>
              </a:rPr>
              <a:t>Cannot be on “my own terms.”</a:t>
            </a:r>
          </a:p>
          <a:p>
            <a:r>
              <a:rPr lang="en-US" altLang="en-US" sz="2800" b="1" dirty="0">
                <a:effectLst>
                  <a:outerShdw blurRad="38100" dist="38100" dir="2700000" algn="tl">
                    <a:srgbClr val="000000">
                      <a:alpha val="43137"/>
                    </a:srgbClr>
                  </a:outerShdw>
                </a:effectLst>
              </a:rPr>
              <a:t>Seek to understand before attempting to be understood…</a:t>
            </a:r>
          </a:p>
          <a:p>
            <a:r>
              <a:rPr lang="en-US" altLang="en-US" sz="2800" b="1" dirty="0">
                <a:effectLst>
                  <a:outerShdw blurRad="38100" dist="38100" dir="2700000" algn="tl">
                    <a:srgbClr val="000000">
                      <a:alpha val="43137"/>
                    </a:srgbClr>
                  </a:outerShdw>
                </a:effectLst>
              </a:rPr>
              <a:t>“People believe what they believe because they believe it.”</a:t>
            </a:r>
          </a:p>
          <a:p>
            <a:r>
              <a:rPr lang="en-US" altLang="en-US" sz="2800" b="1" dirty="0">
                <a:effectLst>
                  <a:outerShdw blurRad="38100" dist="38100" dir="2700000" algn="tl">
                    <a:srgbClr val="000000">
                      <a:alpha val="43137"/>
                    </a:srgbClr>
                  </a:outerShdw>
                </a:effectLst>
              </a:rPr>
              <a:t>We must respect one another, love one another, and seek to build up one another.</a:t>
            </a:r>
          </a:p>
          <a:p>
            <a:r>
              <a:rPr lang="en-US" altLang="en-US" sz="2800" b="1" dirty="0">
                <a:effectLst>
                  <a:outerShdw blurRad="38100" dist="38100" dir="2700000" algn="tl">
                    <a:srgbClr val="000000">
                      <a:alpha val="43137"/>
                    </a:srgbClr>
                  </a:outerShdw>
                </a:effectLst>
              </a:rPr>
              <a:t>Do all out of our love for God…</a:t>
            </a:r>
          </a:p>
        </p:txBody>
      </p:sp>
    </p:spTree>
    <p:extLst>
      <p:ext uri="{BB962C8B-B14F-4D97-AF65-F5344CB8AC3E}">
        <p14:creationId xmlns:p14="http://schemas.microsoft.com/office/powerpoint/2010/main" val="285832815"/>
      </p:ext>
    </p:extLst>
  </p:cSld>
  <p:clrMapOvr>
    <a:masterClrMapping/>
  </p:clrMapOvr>
  <p:transition advTm="3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500"/>
                                        <p:tgtEl>
                                          <p:spTgt spid="5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fade">
                                      <p:cBhvr>
                                        <p:cTn id="22" dur="500"/>
                                        <p:tgtEl>
                                          <p:spTgt spid="51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Effect transition="in" filter="fade">
                                      <p:cBhvr>
                                        <p:cTn id="27" dur="500"/>
                                        <p:tgtEl>
                                          <p:spTgt spid="51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123">
                                            <p:txEl>
                                              <p:pRg st="5" end="5"/>
                                            </p:txEl>
                                          </p:spTgt>
                                        </p:tgtEl>
                                        <p:attrNameLst>
                                          <p:attrName>style.visibility</p:attrName>
                                        </p:attrNameLst>
                                      </p:cBhvr>
                                      <p:to>
                                        <p:strVal val="visible"/>
                                      </p:to>
                                    </p:set>
                                    <p:animEffect transition="in" filter="fade">
                                      <p:cBhvr>
                                        <p:cTn id="32" dur="5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bldLvl="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4"/>
          <p:cNvSpPr>
            <a:spLocks noGrp="1"/>
          </p:cNvSpPr>
          <p:nvPr>
            <p:ph type="title"/>
          </p:nvPr>
        </p:nvSpPr>
        <p:spPr/>
        <p:txBody>
          <a:bodyPr/>
          <a:lstStyle/>
          <a:p>
            <a:r>
              <a:rPr lang="en-US" altLang="en-US" sz="4000" b="1" dirty="0">
                <a:effectLst>
                  <a:outerShdw blurRad="38100" dist="38100" dir="2700000" algn="tl">
                    <a:srgbClr val="000000">
                      <a:alpha val="43137"/>
                    </a:srgbClr>
                  </a:outerShdw>
                </a:effectLst>
              </a:rPr>
              <a:t>Paul’s words to Timothy…</a:t>
            </a:r>
          </a:p>
        </p:txBody>
      </p:sp>
      <p:sp>
        <p:nvSpPr>
          <p:cNvPr id="5123" name="Content Placeholder 5"/>
          <p:cNvSpPr>
            <a:spLocks noGrp="1"/>
          </p:cNvSpPr>
          <p:nvPr>
            <p:ph idx="1"/>
          </p:nvPr>
        </p:nvSpPr>
        <p:spPr>
          <a:xfrm>
            <a:off x="457200" y="1143000"/>
            <a:ext cx="8229600" cy="5334000"/>
          </a:xfrm>
        </p:spPr>
        <p:txBody>
          <a:bodyPr/>
          <a:lstStyle/>
          <a:p>
            <a:pPr marL="0" indent="0">
              <a:buNone/>
            </a:pPr>
            <a:r>
              <a:rPr lang="en-US" altLang="en-US" sz="2800" dirty="0">
                <a:effectLst>
                  <a:outerShdw blurRad="38100" dist="38100" dir="2700000" algn="tl">
                    <a:srgbClr val="000000">
                      <a:alpha val="43137"/>
                    </a:srgbClr>
                  </a:outerShdw>
                </a:effectLst>
              </a:rPr>
              <a:t>“</a:t>
            </a:r>
            <a:r>
              <a:rPr lang="en-US" b="1" i="1" dirty="0">
                <a:effectLst>
                  <a:outerShdw blurRad="38100" dist="38100" dir="2700000" algn="tl">
                    <a:srgbClr val="000000">
                      <a:alpha val="43137"/>
                    </a:srgbClr>
                  </a:outerShdw>
                </a:effectLst>
              </a:rPr>
              <a:t>Don’t be harsh or impatient with an older man. Talk to him as you would your own father, and to the younger men as your brothers. Reverently honor an older woman as you would your mother, and the younger women as sisters.”</a:t>
            </a:r>
          </a:p>
          <a:p>
            <a:pPr marL="400050" lvl="1" indent="0">
              <a:buNone/>
            </a:pPr>
            <a:r>
              <a:rPr lang="en-US" altLang="en-US" sz="2400" b="1" dirty="0">
                <a:effectLst>
                  <a:outerShdw blurRad="38100" dist="38100" dir="2700000" algn="tl">
                    <a:srgbClr val="000000">
                      <a:alpha val="43137"/>
                    </a:srgbClr>
                  </a:outerShdw>
                </a:effectLst>
              </a:rPr>
              <a:t>						(1 Timothy 5:1-2)</a:t>
            </a:r>
          </a:p>
          <a:p>
            <a:pPr lvl="1" indent="-342900">
              <a:buFont typeface="Arial" panose="020B0604020202020204" pitchFamily="34" charset="0"/>
              <a:buChar char="•"/>
            </a:pPr>
            <a:r>
              <a:rPr lang="en-US" altLang="en-US" sz="2400" b="1" dirty="0">
                <a:effectLst>
                  <a:outerShdw blurRad="38100" dist="38100" dir="2700000" algn="tl">
                    <a:srgbClr val="000000">
                      <a:alpha val="43137"/>
                    </a:srgbClr>
                  </a:outerShdw>
                </a:effectLst>
              </a:rPr>
              <a:t>This week’s call – unity across generations…</a:t>
            </a:r>
          </a:p>
          <a:p>
            <a:pPr lvl="1" indent="-342900">
              <a:buFont typeface="Arial" panose="020B0604020202020204" pitchFamily="34" charset="0"/>
              <a:buChar char="•"/>
            </a:pPr>
            <a:r>
              <a:rPr lang="en-US" altLang="en-US" sz="2400" b="1" dirty="0">
                <a:effectLst>
                  <a:outerShdw blurRad="38100" dist="38100" dir="2700000" algn="tl">
                    <a:srgbClr val="000000">
                      <a:alpha val="43137"/>
                    </a:srgbClr>
                  </a:outerShdw>
                </a:effectLst>
              </a:rPr>
              <a:t>Today’s church suffers a “generational gap” problem.</a:t>
            </a:r>
          </a:p>
          <a:p>
            <a:pPr lvl="1" indent="-342900">
              <a:buFont typeface="Arial" panose="020B0604020202020204" pitchFamily="34" charset="0"/>
              <a:buChar char="•"/>
            </a:pPr>
            <a:r>
              <a:rPr lang="en-US" altLang="en-US" sz="2400" b="1" dirty="0">
                <a:effectLst>
                  <a:outerShdw blurRad="38100" dist="38100" dir="2700000" algn="tl">
                    <a:srgbClr val="000000">
                      <a:alpha val="43137"/>
                    </a:srgbClr>
                  </a:outerShdw>
                </a:effectLst>
              </a:rPr>
              <a:t>Truth is, today’s world suffers a “general gap” problem.</a:t>
            </a:r>
          </a:p>
          <a:p>
            <a:pPr lvl="1" indent="-342900">
              <a:buFont typeface="Arial" panose="020B0604020202020204" pitchFamily="34" charset="0"/>
              <a:buChar char="•"/>
            </a:pPr>
            <a:r>
              <a:rPr lang="en-US" altLang="en-US" sz="2400" b="1" dirty="0">
                <a:effectLst>
                  <a:outerShdw blurRad="38100" dist="38100" dir="2700000" algn="tl">
                    <a:srgbClr val="000000">
                      <a:alpha val="43137"/>
                    </a:srgbClr>
                  </a:outerShdw>
                </a:effectLst>
              </a:rPr>
              <a:t>Culture presents an amazingly difficult challenge in bridging the generations…</a:t>
            </a:r>
          </a:p>
        </p:txBody>
      </p:sp>
    </p:spTree>
  </p:cSld>
  <p:clrMapOvr>
    <a:masterClrMapping/>
  </p:clrMapOvr>
  <p:transition advTm="3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500"/>
                                        <p:tgtEl>
                                          <p:spTgt spid="5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fade">
                                      <p:cBhvr>
                                        <p:cTn id="22" dur="500"/>
                                        <p:tgtEl>
                                          <p:spTgt spid="51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Effect transition="in" filter="fade">
                                      <p:cBhvr>
                                        <p:cTn id="27" dur="500"/>
                                        <p:tgtEl>
                                          <p:spTgt spid="51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123">
                                            <p:txEl>
                                              <p:pRg st="5" end="5"/>
                                            </p:txEl>
                                          </p:spTgt>
                                        </p:tgtEl>
                                        <p:attrNameLst>
                                          <p:attrName>style.visibility</p:attrName>
                                        </p:attrNameLst>
                                      </p:cBhvr>
                                      <p:to>
                                        <p:strVal val="visible"/>
                                      </p:to>
                                    </p:set>
                                    <p:animEffect transition="in" filter="fade">
                                      <p:cBhvr>
                                        <p:cTn id="32" dur="5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4"/>
          <p:cNvSpPr>
            <a:spLocks noGrp="1"/>
          </p:cNvSpPr>
          <p:nvPr>
            <p:ph type="title"/>
          </p:nvPr>
        </p:nvSpPr>
        <p:spPr/>
        <p:txBody>
          <a:bodyPr/>
          <a:lstStyle/>
          <a:p>
            <a:r>
              <a:rPr lang="en-US" altLang="en-US" sz="4000" b="1" dirty="0">
                <a:effectLst>
                  <a:outerShdw blurRad="38100" dist="38100" dir="2700000" algn="tl">
                    <a:srgbClr val="000000">
                      <a:alpha val="43137"/>
                    </a:srgbClr>
                  </a:outerShdw>
                </a:effectLst>
              </a:rPr>
              <a:t>Today’s Generations Identified…</a:t>
            </a:r>
          </a:p>
        </p:txBody>
      </p:sp>
      <p:sp>
        <p:nvSpPr>
          <p:cNvPr id="5123" name="Content Placeholder 5"/>
          <p:cNvSpPr>
            <a:spLocks noGrp="1"/>
          </p:cNvSpPr>
          <p:nvPr>
            <p:ph idx="1"/>
          </p:nvPr>
        </p:nvSpPr>
        <p:spPr>
          <a:xfrm>
            <a:off x="457200" y="1143000"/>
            <a:ext cx="8229600" cy="5334000"/>
          </a:xfrm>
        </p:spPr>
        <p:txBody>
          <a:bodyPr/>
          <a:lstStyle/>
          <a:p>
            <a:pPr marL="0" indent="0">
              <a:buNone/>
            </a:pPr>
            <a:r>
              <a:rPr lang="en-US" altLang="en-US" sz="2800" b="1" dirty="0">
                <a:effectLst>
                  <a:outerShdw blurRad="38100" dist="38100" dir="2700000" algn="tl">
                    <a:srgbClr val="000000">
                      <a:alpha val="43137"/>
                    </a:srgbClr>
                  </a:outerShdw>
                </a:effectLst>
              </a:rPr>
              <a:t>From Neil How and William Strauss: </a:t>
            </a:r>
            <a:r>
              <a:rPr lang="en-US" altLang="en-US" sz="2800" b="1" i="1" dirty="0">
                <a:effectLst>
                  <a:outerShdw blurRad="38100" dist="38100" dir="2700000" algn="tl">
                    <a:srgbClr val="000000">
                      <a:alpha val="43137"/>
                    </a:srgbClr>
                  </a:outerShdw>
                </a:effectLst>
              </a:rPr>
              <a:t>Generations:</a:t>
            </a:r>
          </a:p>
          <a:p>
            <a:pPr>
              <a:buFont typeface="Arial" panose="020B0604020202020204" pitchFamily="34" charset="0"/>
              <a:buChar char="•"/>
            </a:pPr>
            <a:r>
              <a:rPr lang="en-US" altLang="en-US" sz="2800" b="1" dirty="0">
                <a:effectLst>
                  <a:outerShdw blurRad="38100" dist="38100" dir="2700000" algn="tl">
                    <a:srgbClr val="000000">
                      <a:alpha val="43137"/>
                    </a:srgbClr>
                  </a:outerShdw>
                </a:effectLst>
              </a:rPr>
              <a:t>1900-1924: G.I. Generation</a:t>
            </a:r>
          </a:p>
          <a:p>
            <a:pPr>
              <a:buFont typeface="Arial" panose="020B0604020202020204" pitchFamily="34" charset="0"/>
              <a:buChar char="•"/>
            </a:pPr>
            <a:r>
              <a:rPr lang="en-US" altLang="en-US" sz="2800" b="1" dirty="0">
                <a:effectLst>
                  <a:outerShdw blurRad="38100" dist="38100" dir="2700000" algn="tl">
                    <a:srgbClr val="000000">
                      <a:alpha val="43137"/>
                    </a:srgbClr>
                  </a:outerShdw>
                </a:effectLst>
              </a:rPr>
              <a:t>1925-1945: the Silent Generation</a:t>
            </a:r>
          </a:p>
          <a:p>
            <a:pPr>
              <a:buFont typeface="Arial" panose="020B0604020202020204" pitchFamily="34" charset="0"/>
              <a:buChar char="•"/>
            </a:pPr>
            <a:r>
              <a:rPr lang="en-US" altLang="en-US" sz="2800" b="1" dirty="0">
                <a:effectLst>
                  <a:outerShdw blurRad="38100" dist="38100" dir="2700000" algn="tl">
                    <a:srgbClr val="000000">
                      <a:alpha val="43137"/>
                    </a:srgbClr>
                  </a:outerShdw>
                </a:effectLst>
              </a:rPr>
              <a:t>1946-1964: Baby Boomers</a:t>
            </a:r>
          </a:p>
          <a:p>
            <a:pPr>
              <a:buFont typeface="Arial" panose="020B0604020202020204" pitchFamily="34" charset="0"/>
              <a:buChar char="•"/>
            </a:pPr>
            <a:r>
              <a:rPr lang="en-US" altLang="en-US" sz="2800" b="1" dirty="0">
                <a:effectLst>
                  <a:outerShdw blurRad="38100" dist="38100" dir="2700000" algn="tl">
                    <a:srgbClr val="000000">
                      <a:alpha val="43137"/>
                    </a:srgbClr>
                  </a:outerShdw>
                </a:effectLst>
              </a:rPr>
              <a:t>1965-1979: Generation X (</a:t>
            </a:r>
            <a:r>
              <a:rPr lang="en-US" altLang="en-US" sz="2800" b="1" dirty="0" err="1">
                <a:effectLst>
                  <a:outerShdw blurRad="38100" dist="38100" dir="2700000" algn="tl">
                    <a:srgbClr val="000000">
                      <a:alpha val="43137"/>
                    </a:srgbClr>
                  </a:outerShdw>
                </a:effectLst>
              </a:rPr>
              <a:t>Thirteeners</a:t>
            </a:r>
            <a:r>
              <a:rPr lang="en-US" altLang="en-US" sz="2800" b="1" dirty="0">
                <a:effectLst>
                  <a:outerShdw blurRad="38100" dist="38100" dir="2700000" algn="tl">
                    <a:srgbClr val="000000">
                      <a:alpha val="43137"/>
                    </a:srgbClr>
                  </a:outerShdw>
                </a:effectLst>
              </a:rPr>
              <a:t>)</a:t>
            </a:r>
          </a:p>
          <a:p>
            <a:pPr>
              <a:buFont typeface="Arial" panose="020B0604020202020204" pitchFamily="34" charset="0"/>
              <a:buChar char="•"/>
            </a:pPr>
            <a:r>
              <a:rPr lang="en-US" altLang="en-US" sz="2800" b="1" dirty="0">
                <a:effectLst>
                  <a:outerShdw blurRad="38100" dist="38100" dir="2700000" algn="tl">
                    <a:srgbClr val="000000">
                      <a:alpha val="43137"/>
                    </a:srgbClr>
                  </a:outerShdw>
                </a:effectLst>
              </a:rPr>
              <a:t>1980-2000: Generation Y (</a:t>
            </a:r>
            <a:r>
              <a:rPr lang="en-US" altLang="en-US" sz="2800" b="1" dirty="0" err="1">
                <a:effectLst>
                  <a:outerShdw blurRad="38100" dist="38100" dir="2700000" algn="tl">
                    <a:srgbClr val="000000">
                      <a:alpha val="43137"/>
                    </a:srgbClr>
                  </a:outerShdw>
                </a:effectLst>
              </a:rPr>
              <a:t>Millenials</a:t>
            </a:r>
            <a:r>
              <a:rPr lang="en-US" altLang="en-US" sz="2800" b="1" dirty="0">
                <a:effectLst>
                  <a:outerShdw blurRad="38100" dist="38100" dir="2700000" algn="tl">
                    <a:srgbClr val="000000">
                      <a:alpha val="43137"/>
                    </a:srgbClr>
                  </a:outerShdw>
                </a:effectLst>
              </a:rPr>
              <a:t>)</a:t>
            </a:r>
          </a:p>
          <a:p>
            <a:pPr>
              <a:buFont typeface="Arial" panose="020B0604020202020204" pitchFamily="34" charset="0"/>
              <a:buChar char="•"/>
            </a:pPr>
            <a:r>
              <a:rPr lang="en-US" altLang="en-US" sz="2800" b="1" dirty="0">
                <a:effectLst>
                  <a:outerShdw blurRad="38100" dist="38100" dir="2700000" algn="tl">
                    <a:srgbClr val="000000">
                      <a:alpha val="43137"/>
                    </a:srgbClr>
                  </a:outerShdw>
                </a:effectLst>
              </a:rPr>
              <a:t>2000-today: Generation Z (New Silent?)</a:t>
            </a:r>
          </a:p>
          <a:p>
            <a:pPr marL="0" indent="0">
              <a:buNone/>
            </a:pPr>
            <a:r>
              <a:rPr lang="en-US" altLang="en-US" sz="2800" b="1" dirty="0">
                <a:effectLst>
                  <a:outerShdw blurRad="38100" dist="38100" dir="2700000" algn="tl">
                    <a:srgbClr val="000000">
                      <a:alpha val="43137"/>
                    </a:srgbClr>
                  </a:outerShdw>
                </a:effectLst>
              </a:rPr>
              <a:t>NOTE: First time in history we have churches with as many as 6 distinctive generations</a:t>
            </a:r>
          </a:p>
        </p:txBody>
      </p:sp>
    </p:spTree>
    <p:extLst>
      <p:ext uri="{BB962C8B-B14F-4D97-AF65-F5344CB8AC3E}">
        <p14:creationId xmlns:p14="http://schemas.microsoft.com/office/powerpoint/2010/main" val="3183962671"/>
      </p:ext>
    </p:extLst>
  </p:cSld>
  <p:clrMapOvr>
    <a:masterClrMapping/>
  </p:clrMapOvr>
  <p:transition advTm="3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500"/>
                                        <p:tgtEl>
                                          <p:spTgt spid="5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fade">
                                      <p:cBhvr>
                                        <p:cTn id="22" dur="500"/>
                                        <p:tgtEl>
                                          <p:spTgt spid="51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Effect transition="in" filter="fade">
                                      <p:cBhvr>
                                        <p:cTn id="27" dur="500"/>
                                        <p:tgtEl>
                                          <p:spTgt spid="51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123">
                                            <p:txEl>
                                              <p:pRg st="5" end="5"/>
                                            </p:txEl>
                                          </p:spTgt>
                                        </p:tgtEl>
                                        <p:attrNameLst>
                                          <p:attrName>style.visibility</p:attrName>
                                        </p:attrNameLst>
                                      </p:cBhvr>
                                      <p:to>
                                        <p:strVal val="visible"/>
                                      </p:to>
                                    </p:set>
                                    <p:animEffect transition="in" filter="fade">
                                      <p:cBhvr>
                                        <p:cTn id="32" dur="500"/>
                                        <p:tgtEl>
                                          <p:spTgt spid="512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123">
                                            <p:txEl>
                                              <p:pRg st="6" end="6"/>
                                            </p:txEl>
                                          </p:spTgt>
                                        </p:tgtEl>
                                        <p:attrNameLst>
                                          <p:attrName>style.visibility</p:attrName>
                                        </p:attrNameLst>
                                      </p:cBhvr>
                                      <p:to>
                                        <p:strVal val="visible"/>
                                      </p:to>
                                    </p:set>
                                    <p:animEffect transition="in" filter="fade">
                                      <p:cBhvr>
                                        <p:cTn id="37" dur="500"/>
                                        <p:tgtEl>
                                          <p:spTgt spid="512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123">
                                            <p:txEl>
                                              <p:pRg st="7" end="7"/>
                                            </p:txEl>
                                          </p:spTgt>
                                        </p:tgtEl>
                                        <p:attrNameLst>
                                          <p:attrName>style.visibility</p:attrName>
                                        </p:attrNameLst>
                                      </p:cBhvr>
                                      <p:to>
                                        <p:strVal val="visible"/>
                                      </p:to>
                                    </p:set>
                                    <p:animEffect transition="in" filter="fade">
                                      <p:cBhvr>
                                        <p:cTn id="42" dur="500"/>
                                        <p:tgtEl>
                                          <p:spTgt spid="51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4"/>
          <p:cNvSpPr>
            <a:spLocks noGrp="1"/>
          </p:cNvSpPr>
          <p:nvPr>
            <p:ph type="title"/>
          </p:nvPr>
        </p:nvSpPr>
        <p:spPr/>
        <p:txBody>
          <a:bodyPr/>
          <a:lstStyle/>
          <a:p>
            <a:r>
              <a:rPr lang="en-US" altLang="en-US" sz="4000" b="1" dirty="0">
                <a:effectLst>
                  <a:outerShdw blurRad="38100" dist="38100" dir="2700000" algn="tl">
                    <a:srgbClr val="000000">
                      <a:alpha val="43137"/>
                    </a:srgbClr>
                  </a:outerShdw>
                </a:effectLst>
              </a:rPr>
              <a:t>Challenges to Education…</a:t>
            </a:r>
          </a:p>
        </p:txBody>
      </p:sp>
      <p:sp>
        <p:nvSpPr>
          <p:cNvPr id="5123" name="Content Placeholder 5"/>
          <p:cNvSpPr>
            <a:spLocks noGrp="1"/>
          </p:cNvSpPr>
          <p:nvPr>
            <p:ph idx="1"/>
          </p:nvPr>
        </p:nvSpPr>
        <p:spPr>
          <a:xfrm>
            <a:off x="457200" y="1143000"/>
            <a:ext cx="8229600" cy="5334000"/>
          </a:xfrm>
        </p:spPr>
        <p:txBody>
          <a:bodyPr/>
          <a:lstStyle/>
          <a:p>
            <a:r>
              <a:rPr lang="en-US" altLang="en-US" sz="2800" b="1" dirty="0">
                <a:effectLst>
                  <a:outerShdw blurRad="38100" dist="38100" dir="2700000" algn="tl">
                    <a:srgbClr val="000000">
                      <a:alpha val="43137"/>
                    </a:srgbClr>
                  </a:outerShdw>
                </a:effectLst>
              </a:rPr>
              <a:t>Each generation (all generational studies are general by nature – there are always exceptions) has a different learning style…</a:t>
            </a:r>
          </a:p>
          <a:p>
            <a:r>
              <a:rPr lang="en-US" altLang="en-US" sz="2800" b="1" dirty="0">
                <a:effectLst>
                  <a:outerShdw blurRad="38100" dist="38100" dir="2700000" algn="tl">
                    <a:srgbClr val="000000">
                      <a:alpha val="43137"/>
                    </a:srgbClr>
                  </a:outerShdw>
                </a:effectLst>
              </a:rPr>
              <a:t>Generation Z presents new challenges:</a:t>
            </a:r>
          </a:p>
          <a:p>
            <a:pPr lvl="1"/>
            <a:r>
              <a:rPr lang="en-US" b="1" dirty="0">
                <a:solidFill>
                  <a:schemeClr val="bg1"/>
                </a:solidFill>
                <a:effectLst>
                  <a:outerShdw blurRad="38100" dist="38100" dir="2700000" algn="tl">
                    <a:srgbClr val="000000">
                      <a:alpha val="43137"/>
                    </a:srgbClr>
                  </a:outerShdw>
                </a:effectLst>
              </a:rPr>
              <a:t>Recession Scarred – depression prone (high anxiety)</a:t>
            </a:r>
          </a:p>
          <a:p>
            <a:pPr lvl="1"/>
            <a:r>
              <a:rPr lang="en-US" b="1" dirty="0">
                <a:solidFill>
                  <a:schemeClr val="bg1"/>
                </a:solidFill>
                <a:effectLst>
                  <a:outerShdw blurRad="38100" dist="38100" dir="2700000" algn="tl">
                    <a:srgbClr val="000000">
                      <a:alpha val="43137"/>
                    </a:srgbClr>
                  </a:outerShdw>
                </a:effectLst>
              </a:rPr>
              <a:t>Wi-Fi Enabled – world (for them) has never been without</a:t>
            </a:r>
          </a:p>
          <a:p>
            <a:pPr lvl="1"/>
            <a:r>
              <a:rPr lang="en-US" b="1" dirty="0">
                <a:solidFill>
                  <a:schemeClr val="bg1"/>
                </a:solidFill>
                <a:effectLst>
                  <a:outerShdw blurRad="38100" dist="38100" dir="2700000" algn="tl">
                    <a:srgbClr val="000000">
                      <a:alpha val="43137"/>
                    </a:srgbClr>
                  </a:outerShdw>
                </a:effectLst>
              </a:rPr>
              <a:t>Multiracial</a:t>
            </a:r>
          </a:p>
          <a:p>
            <a:pPr lvl="1"/>
            <a:r>
              <a:rPr lang="en-US" b="1" dirty="0">
                <a:solidFill>
                  <a:schemeClr val="bg1"/>
                </a:solidFill>
                <a:effectLst>
                  <a:outerShdw blurRad="38100" dist="38100" dir="2700000" algn="tl">
                    <a:srgbClr val="000000">
                      <a:alpha val="43137"/>
                    </a:srgbClr>
                  </a:outerShdw>
                </a:effectLst>
              </a:rPr>
              <a:t>Identity Fluid – they are cultural products of decisions made  - greatest value is individual freedom – expressive individualism…</a:t>
            </a:r>
          </a:p>
          <a:p>
            <a:pPr lvl="1"/>
            <a:r>
              <a:rPr lang="en-US" b="1" dirty="0">
                <a:solidFill>
                  <a:schemeClr val="bg1"/>
                </a:solidFill>
                <a:effectLst>
                  <a:outerShdw blurRad="38100" dist="38100" dir="2700000" algn="tl">
                    <a:srgbClr val="000000">
                      <a:alpha val="43137"/>
                    </a:srgbClr>
                  </a:outerShdw>
                </a:effectLst>
              </a:rPr>
              <a:t>Post-Christian – not “anti-Christian.” 78% claim belief in God, but largest group is either “</a:t>
            </a:r>
            <a:r>
              <a:rPr lang="en-US" b="1" dirty="0" err="1">
                <a:solidFill>
                  <a:schemeClr val="bg1"/>
                </a:solidFill>
                <a:effectLst>
                  <a:outerShdw blurRad="38100" dist="38100" dir="2700000" algn="tl">
                    <a:srgbClr val="000000">
                      <a:alpha val="43137"/>
                    </a:srgbClr>
                  </a:outerShdw>
                </a:effectLst>
              </a:rPr>
              <a:t>nones</a:t>
            </a:r>
            <a:r>
              <a:rPr lang="en-US" b="1" dirty="0">
                <a:solidFill>
                  <a:schemeClr val="bg1"/>
                </a:solidFill>
                <a:effectLst>
                  <a:outerShdw blurRad="38100" dist="38100" dir="2700000" algn="tl">
                    <a:srgbClr val="000000">
                      <a:alpha val="43137"/>
                    </a:srgbClr>
                  </a:outerShdw>
                </a:effectLst>
              </a:rPr>
              <a:t>” or “agnostic”</a:t>
            </a:r>
          </a:p>
          <a:p>
            <a:pPr lvl="1"/>
            <a:r>
              <a:rPr lang="en-US" b="1" dirty="0">
                <a:solidFill>
                  <a:schemeClr val="bg1"/>
                </a:solidFill>
                <a:effectLst>
                  <a:outerShdw blurRad="38100" dist="38100" dir="2700000" algn="tl">
                    <a:srgbClr val="000000">
                      <a:alpha val="43137"/>
                    </a:srgbClr>
                  </a:outerShdw>
                </a:effectLst>
              </a:rPr>
              <a:t>Anti-institutional…</a:t>
            </a:r>
          </a:p>
          <a:p>
            <a:pPr lvl="1"/>
            <a:endParaRPr lang="en-US" alt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9903654"/>
      </p:ext>
    </p:extLst>
  </p:cSld>
  <p:clrMapOvr>
    <a:masterClrMapping/>
  </p:clrMapOvr>
  <p:transition advTm="3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500"/>
                                        <p:tgtEl>
                                          <p:spTgt spid="5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fade">
                                      <p:cBhvr>
                                        <p:cTn id="22" dur="500"/>
                                        <p:tgtEl>
                                          <p:spTgt spid="51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Effect transition="in" filter="fade">
                                      <p:cBhvr>
                                        <p:cTn id="27" dur="500"/>
                                        <p:tgtEl>
                                          <p:spTgt spid="51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123">
                                            <p:txEl>
                                              <p:pRg st="5" end="5"/>
                                            </p:txEl>
                                          </p:spTgt>
                                        </p:tgtEl>
                                        <p:attrNameLst>
                                          <p:attrName>style.visibility</p:attrName>
                                        </p:attrNameLst>
                                      </p:cBhvr>
                                      <p:to>
                                        <p:strVal val="visible"/>
                                      </p:to>
                                    </p:set>
                                    <p:animEffect transition="in" filter="fade">
                                      <p:cBhvr>
                                        <p:cTn id="32" dur="500"/>
                                        <p:tgtEl>
                                          <p:spTgt spid="512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123">
                                            <p:txEl>
                                              <p:pRg st="6" end="6"/>
                                            </p:txEl>
                                          </p:spTgt>
                                        </p:tgtEl>
                                        <p:attrNameLst>
                                          <p:attrName>style.visibility</p:attrName>
                                        </p:attrNameLst>
                                      </p:cBhvr>
                                      <p:to>
                                        <p:strVal val="visible"/>
                                      </p:to>
                                    </p:set>
                                    <p:animEffect transition="in" filter="fade">
                                      <p:cBhvr>
                                        <p:cTn id="37" dur="500"/>
                                        <p:tgtEl>
                                          <p:spTgt spid="512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123">
                                            <p:txEl>
                                              <p:pRg st="7" end="7"/>
                                            </p:txEl>
                                          </p:spTgt>
                                        </p:tgtEl>
                                        <p:attrNameLst>
                                          <p:attrName>style.visibility</p:attrName>
                                        </p:attrNameLst>
                                      </p:cBhvr>
                                      <p:to>
                                        <p:strVal val="visible"/>
                                      </p:to>
                                    </p:set>
                                    <p:animEffect transition="in" filter="fade">
                                      <p:cBhvr>
                                        <p:cTn id="42" dur="500"/>
                                        <p:tgtEl>
                                          <p:spTgt spid="51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4"/>
          <p:cNvSpPr>
            <a:spLocks noGrp="1"/>
          </p:cNvSpPr>
          <p:nvPr>
            <p:ph type="title"/>
          </p:nvPr>
        </p:nvSpPr>
        <p:spPr/>
        <p:txBody>
          <a:bodyPr/>
          <a:lstStyle/>
          <a:p>
            <a:r>
              <a:rPr lang="en-US" altLang="en-US" sz="4000" b="1" dirty="0">
                <a:effectLst>
                  <a:outerShdw blurRad="38100" dist="38100" dir="2700000" algn="tl">
                    <a:srgbClr val="000000">
                      <a:alpha val="43137"/>
                    </a:srgbClr>
                  </a:outerShdw>
                </a:effectLst>
              </a:rPr>
              <a:t>What Research Points Out…</a:t>
            </a:r>
          </a:p>
        </p:txBody>
      </p:sp>
      <p:sp>
        <p:nvSpPr>
          <p:cNvPr id="5123" name="Content Placeholder 5"/>
          <p:cNvSpPr>
            <a:spLocks noGrp="1"/>
          </p:cNvSpPr>
          <p:nvPr>
            <p:ph idx="1"/>
          </p:nvPr>
        </p:nvSpPr>
        <p:spPr>
          <a:xfrm>
            <a:off x="457200" y="1143000"/>
            <a:ext cx="8229600" cy="5486400"/>
          </a:xfrm>
        </p:spPr>
        <p:txBody>
          <a:bodyPr/>
          <a:lstStyle/>
          <a:p>
            <a:r>
              <a:rPr lang="en-US" altLang="en-US" sz="2800" b="1" dirty="0">
                <a:effectLst>
                  <a:outerShdw blurRad="38100" dist="38100" dir="2700000" algn="tl">
                    <a:srgbClr val="000000">
                      <a:alpha val="43137"/>
                    </a:srgbClr>
                  </a:outerShdw>
                </a:effectLst>
              </a:rPr>
              <a:t>Every distinct generation has its own:</a:t>
            </a:r>
          </a:p>
          <a:p>
            <a:pPr lvl="1"/>
            <a:r>
              <a:rPr lang="en-US" altLang="en-US" sz="2400" b="1" dirty="0">
                <a:effectLst>
                  <a:outerShdw blurRad="38100" dist="38100" dir="2700000" algn="tl">
                    <a:srgbClr val="000000">
                      <a:alpha val="43137"/>
                    </a:srgbClr>
                  </a:outerShdw>
                </a:effectLst>
              </a:rPr>
              <a:t>Influencers</a:t>
            </a:r>
          </a:p>
          <a:p>
            <a:pPr lvl="1"/>
            <a:r>
              <a:rPr lang="en-US" altLang="en-US" sz="2400" b="1" dirty="0">
                <a:effectLst>
                  <a:outerShdw blurRad="38100" dist="38100" dir="2700000" algn="tl">
                    <a:srgbClr val="000000">
                      <a:alpha val="43137"/>
                    </a:srgbClr>
                  </a:outerShdw>
                </a:effectLst>
              </a:rPr>
              <a:t>Core values</a:t>
            </a:r>
          </a:p>
          <a:p>
            <a:pPr lvl="1"/>
            <a:r>
              <a:rPr lang="en-US" altLang="en-US" sz="2400" b="1" dirty="0">
                <a:effectLst>
                  <a:outerShdw blurRad="38100" dist="38100" dir="2700000" algn="tl">
                    <a:srgbClr val="000000">
                      <a:alpha val="43137"/>
                    </a:srgbClr>
                  </a:outerShdw>
                </a:effectLst>
              </a:rPr>
              <a:t>Attributes</a:t>
            </a:r>
          </a:p>
          <a:p>
            <a:pPr lvl="1"/>
            <a:r>
              <a:rPr lang="en-US" altLang="en-US" sz="2400" b="1" dirty="0">
                <a:effectLst>
                  <a:outerShdw blurRad="38100" dist="38100" dir="2700000" algn="tl">
                    <a:srgbClr val="000000">
                      <a:alpha val="43137"/>
                    </a:srgbClr>
                  </a:outerShdw>
                </a:effectLst>
              </a:rPr>
              <a:t>Family experience (normative)</a:t>
            </a:r>
          </a:p>
          <a:p>
            <a:pPr lvl="1"/>
            <a:r>
              <a:rPr lang="en-US" altLang="en-US" sz="2400" b="1" dirty="0">
                <a:effectLst>
                  <a:outerShdw blurRad="38100" dist="38100" dir="2700000" algn="tl">
                    <a:srgbClr val="000000">
                      <a:alpha val="43137"/>
                    </a:srgbClr>
                  </a:outerShdw>
                </a:effectLst>
              </a:rPr>
              <a:t>Understanding of education (epistemology)</a:t>
            </a:r>
          </a:p>
          <a:p>
            <a:pPr lvl="1"/>
            <a:r>
              <a:rPr lang="en-US" altLang="en-US" sz="2400" b="1" dirty="0">
                <a:effectLst>
                  <a:outerShdw blurRad="38100" dist="38100" dir="2700000" algn="tl">
                    <a:srgbClr val="000000">
                      <a:alpha val="43137"/>
                    </a:srgbClr>
                  </a:outerShdw>
                </a:effectLst>
              </a:rPr>
              <a:t>Work ethic</a:t>
            </a:r>
          </a:p>
          <a:p>
            <a:pPr lvl="1"/>
            <a:r>
              <a:rPr lang="en-US" altLang="en-US" sz="2400" b="1" dirty="0">
                <a:effectLst>
                  <a:outerShdw blurRad="38100" dist="38100" dir="2700000" algn="tl">
                    <a:srgbClr val="000000">
                      <a:alpha val="43137"/>
                    </a:srgbClr>
                  </a:outerShdw>
                </a:effectLst>
              </a:rPr>
              <a:t>View on work/life balance</a:t>
            </a:r>
          </a:p>
          <a:p>
            <a:pPr lvl="1"/>
            <a:r>
              <a:rPr lang="en-US" altLang="en-US" sz="2400" b="1" dirty="0">
                <a:effectLst>
                  <a:outerShdw blurRad="38100" dist="38100" dir="2700000" algn="tl">
                    <a:srgbClr val="000000">
                      <a:alpha val="43137"/>
                    </a:srgbClr>
                  </a:outerShdw>
                </a:effectLst>
              </a:rPr>
              <a:t>Values</a:t>
            </a:r>
          </a:p>
          <a:p>
            <a:pPr lvl="1"/>
            <a:r>
              <a:rPr lang="en-US" altLang="en-US" sz="2400" b="1" dirty="0">
                <a:effectLst>
                  <a:outerShdw blurRad="38100" dist="38100" dir="2700000" algn="tl">
                    <a:srgbClr val="000000">
                      <a:alpha val="43137"/>
                    </a:srgbClr>
                  </a:outerShdw>
                </a:effectLst>
              </a:rPr>
              <a:t>Assets/liabilities</a:t>
            </a:r>
          </a:p>
          <a:p>
            <a:pPr lvl="1"/>
            <a:r>
              <a:rPr lang="en-US" altLang="en-US" sz="2400" b="1" dirty="0">
                <a:effectLst>
                  <a:outerShdw blurRad="38100" dist="38100" dir="2700000" algn="tl">
                    <a:srgbClr val="000000">
                      <a:alpha val="43137"/>
                    </a:srgbClr>
                  </a:outerShdw>
                </a:effectLst>
              </a:rPr>
              <a:t>Leadership style preference</a:t>
            </a:r>
          </a:p>
          <a:p>
            <a:pPr lvl="1"/>
            <a:r>
              <a:rPr lang="en-US" altLang="en-US" sz="2400" b="1" dirty="0">
                <a:effectLst>
                  <a:outerShdw blurRad="38100" dist="38100" dir="2700000" algn="tl">
                    <a:srgbClr val="000000">
                      <a:alpha val="43137"/>
                    </a:srgbClr>
                  </a:outerShdw>
                </a:effectLst>
              </a:rPr>
              <a:t>Vision for life…</a:t>
            </a:r>
          </a:p>
        </p:txBody>
      </p:sp>
    </p:spTree>
    <p:extLst>
      <p:ext uri="{BB962C8B-B14F-4D97-AF65-F5344CB8AC3E}">
        <p14:creationId xmlns:p14="http://schemas.microsoft.com/office/powerpoint/2010/main" val="1592414501"/>
      </p:ext>
    </p:extLst>
  </p:cSld>
  <p:clrMapOvr>
    <a:masterClrMapping/>
  </p:clrMapOvr>
  <p:transition advTm="3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500"/>
                                        <p:tgtEl>
                                          <p:spTgt spid="5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fade">
                                      <p:cBhvr>
                                        <p:cTn id="22" dur="500"/>
                                        <p:tgtEl>
                                          <p:spTgt spid="51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Effect transition="in" filter="fade">
                                      <p:cBhvr>
                                        <p:cTn id="27" dur="500"/>
                                        <p:tgtEl>
                                          <p:spTgt spid="51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123">
                                            <p:txEl>
                                              <p:pRg st="5" end="5"/>
                                            </p:txEl>
                                          </p:spTgt>
                                        </p:tgtEl>
                                        <p:attrNameLst>
                                          <p:attrName>style.visibility</p:attrName>
                                        </p:attrNameLst>
                                      </p:cBhvr>
                                      <p:to>
                                        <p:strVal val="visible"/>
                                      </p:to>
                                    </p:set>
                                    <p:animEffect transition="in" filter="fade">
                                      <p:cBhvr>
                                        <p:cTn id="32" dur="500"/>
                                        <p:tgtEl>
                                          <p:spTgt spid="512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123">
                                            <p:txEl>
                                              <p:pRg st="6" end="6"/>
                                            </p:txEl>
                                          </p:spTgt>
                                        </p:tgtEl>
                                        <p:attrNameLst>
                                          <p:attrName>style.visibility</p:attrName>
                                        </p:attrNameLst>
                                      </p:cBhvr>
                                      <p:to>
                                        <p:strVal val="visible"/>
                                      </p:to>
                                    </p:set>
                                    <p:animEffect transition="in" filter="fade">
                                      <p:cBhvr>
                                        <p:cTn id="37" dur="500"/>
                                        <p:tgtEl>
                                          <p:spTgt spid="512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123">
                                            <p:txEl>
                                              <p:pRg st="7" end="7"/>
                                            </p:txEl>
                                          </p:spTgt>
                                        </p:tgtEl>
                                        <p:attrNameLst>
                                          <p:attrName>style.visibility</p:attrName>
                                        </p:attrNameLst>
                                      </p:cBhvr>
                                      <p:to>
                                        <p:strVal val="visible"/>
                                      </p:to>
                                    </p:set>
                                    <p:animEffect transition="in" filter="fade">
                                      <p:cBhvr>
                                        <p:cTn id="42" dur="500"/>
                                        <p:tgtEl>
                                          <p:spTgt spid="512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123">
                                            <p:txEl>
                                              <p:pRg st="8" end="8"/>
                                            </p:txEl>
                                          </p:spTgt>
                                        </p:tgtEl>
                                        <p:attrNameLst>
                                          <p:attrName>style.visibility</p:attrName>
                                        </p:attrNameLst>
                                      </p:cBhvr>
                                      <p:to>
                                        <p:strVal val="visible"/>
                                      </p:to>
                                    </p:set>
                                    <p:animEffect transition="in" filter="fade">
                                      <p:cBhvr>
                                        <p:cTn id="47" dur="500"/>
                                        <p:tgtEl>
                                          <p:spTgt spid="512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123">
                                            <p:txEl>
                                              <p:pRg st="9" end="9"/>
                                            </p:txEl>
                                          </p:spTgt>
                                        </p:tgtEl>
                                        <p:attrNameLst>
                                          <p:attrName>style.visibility</p:attrName>
                                        </p:attrNameLst>
                                      </p:cBhvr>
                                      <p:to>
                                        <p:strVal val="visible"/>
                                      </p:to>
                                    </p:set>
                                    <p:animEffect transition="in" filter="fade">
                                      <p:cBhvr>
                                        <p:cTn id="52" dur="500"/>
                                        <p:tgtEl>
                                          <p:spTgt spid="512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123">
                                            <p:txEl>
                                              <p:pRg st="10" end="10"/>
                                            </p:txEl>
                                          </p:spTgt>
                                        </p:tgtEl>
                                        <p:attrNameLst>
                                          <p:attrName>style.visibility</p:attrName>
                                        </p:attrNameLst>
                                      </p:cBhvr>
                                      <p:to>
                                        <p:strVal val="visible"/>
                                      </p:to>
                                    </p:set>
                                    <p:animEffect transition="in" filter="fade">
                                      <p:cBhvr>
                                        <p:cTn id="57" dur="500"/>
                                        <p:tgtEl>
                                          <p:spTgt spid="512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123">
                                            <p:txEl>
                                              <p:pRg st="11" end="11"/>
                                            </p:txEl>
                                          </p:spTgt>
                                        </p:tgtEl>
                                        <p:attrNameLst>
                                          <p:attrName>style.visibility</p:attrName>
                                        </p:attrNameLst>
                                      </p:cBhvr>
                                      <p:to>
                                        <p:strVal val="visible"/>
                                      </p:to>
                                    </p:set>
                                    <p:animEffect transition="in" filter="fade">
                                      <p:cBhvr>
                                        <p:cTn id="62" dur="500"/>
                                        <p:tgtEl>
                                          <p:spTgt spid="512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4"/>
          <p:cNvSpPr>
            <a:spLocks noGrp="1"/>
          </p:cNvSpPr>
          <p:nvPr>
            <p:ph type="title"/>
          </p:nvPr>
        </p:nvSpPr>
        <p:spPr/>
        <p:txBody>
          <a:bodyPr/>
          <a:lstStyle/>
          <a:p>
            <a:r>
              <a:rPr lang="en-US" altLang="en-US" sz="4000" b="1" dirty="0">
                <a:effectLst>
                  <a:outerShdw blurRad="38100" dist="38100" dir="2700000" algn="tl">
                    <a:srgbClr val="000000">
                      <a:alpha val="43137"/>
                    </a:srgbClr>
                  </a:outerShdw>
                </a:effectLst>
              </a:rPr>
              <a:t>Another Challenging Layer…</a:t>
            </a:r>
          </a:p>
        </p:txBody>
      </p:sp>
      <p:sp>
        <p:nvSpPr>
          <p:cNvPr id="5123" name="Content Placeholder 5"/>
          <p:cNvSpPr>
            <a:spLocks noGrp="1"/>
          </p:cNvSpPr>
          <p:nvPr>
            <p:ph idx="1"/>
          </p:nvPr>
        </p:nvSpPr>
        <p:spPr>
          <a:xfrm>
            <a:off x="457200" y="1143000"/>
            <a:ext cx="8229600" cy="5334000"/>
          </a:xfrm>
        </p:spPr>
        <p:txBody>
          <a:bodyPr/>
          <a:lstStyle/>
          <a:p>
            <a:pPr marL="0" indent="0">
              <a:buNone/>
            </a:pPr>
            <a:r>
              <a:rPr lang="en-US" altLang="en-US" sz="2800" b="1" dirty="0">
                <a:effectLst>
                  <a:outerShdw blurRad="38100" dist="38100" dir="2700000" algn="tl">
                    <a:srgbClr val="000000">
                      <a:alpha val="43137"/>
                    </a:srgbClr>
                  </a:outerShdw>
                </a:effectLst>
              </a:rPr>
              <a:t>Charles Taylor’s </a:t>
            </a:r>
            <a:r>
              <a:rPr lang="en-US" altLang="en-US" sz="2800" b="1" i="1" dirty="0">
                <a:effectLst>
                  <a:outerShdw blurRad="38100" dist="38100" dir="2700000" algn="tl">
                    <a:srgbClr val="000000">
                      <a:alpha val="43137"/>
                    </a:srgbClr>
                  </a:outerShdw>
                </a:effectLst>
              </a:rPr>
              <a:t>A Secular Age:</a:t>
            </a:r>
          </a:p>
          <a:p>
            <a:r>
              <a:rPr lang="en-US" b="1" dirty="0">
                <a:solidFill>
                  <a:schemeClr val="bg1"/>
                </a:solidFill>
                <a:effectLst>
                  <a:outerShdw blurRad="38100" dist="38100" dir="2700000" algn="tl">
                    <a:srgbClr val="000000">
                      <a:alpha val="43137"/>
                    </a:srgbClr>
                  </a:outerShdw>
                </a:effectLst>
              </a:rPr>
              <a:t>SECULAR </a:t>
            </a:r>
            <a:r>
              <a:rPr lang="en-US" b="1" baseline="-25000" dirty="0">
                <a:solidFill>
                  <a:schemeClr val="bg1"/>
                </a:solidFill>
                <a:effectLst>
                  <a:outerShdw blurRad="38100" dist="38100" dir="2700000" algn="tl">
                    <a:srgbClr val="000000">
                      <a:alpha val="43137"/>
                    </a:srgbClr>
                  </a:outerShdw>
                </a:effectLst>
              </a:rPr>
              <a:t>1 </a:t>
            </a:r>
            <a:r>
              <a:rPr lang="en-US" b="1" dirty="0">
                <a:solidFill>
                  <a:schemeClr val="bg1"/>
                </a:solidFill>
                <a:effectLst>
                  <a:outerShdw blurRad="38100" dist="38100" dir="2700000" algn="tl">
                    <a:srgbClr val="000000">
                      <a:alpha val="43137"/>
                    </a:srgbClr>
                  </a:outerShdw>
                </a:effectLst>
              </a:rPr>
              <a:t>(Renaissance)</a:t>
            </a:r>
            <a:r>
              <a:rPr lang="en-US" sz="3200" b="1" dirty="0">
                <a:solidFill>
                  <a:schemeClr val="bg1"/>
                </a:solidFill>
                <a:effectLst>
                  <a:outerShdw blurRad="38100" dist="38100" dir="2700000" algn="tl">
                    <a:srgbClr val="000000">
                      <a:alpha val="43137"/>
                    </a:srgbClr>
                  </a:outerShdw>
                </a:effectLst>
              </a:rPr>
              <a:t> </a:t>
            </a:r>
            <a:endParaRPr lang="en-US" sz="3200" b="1" baseline="-25000" dirty="0">
              <a:solidFill>
                <a:schemeClr val="bg1"/>
              </a:solidFill>
              <a:effectLst>
                <a:outerShdw blurRad="38100" dist="38100" dir="2700000" algn="tl">
                  <a:srgbClr val="000000">
                    <a:alpha val="43137"/>
                  </a:srgbClr>
                </a:outerShdw>
              </a:effectLst>
            </a:endParaRPr>
          </a:p>
          <a:p>
            <a:pPr lvl="1"/>
            <a:r>
              <a:rPr lang="en-US" b="1" dirty="0">
                <a:solidFill>
                  <a:schemeClr val="bg1"/>
                </a:solidFill>
                <a:effectLst>
                  <a:outerShdw blurRad="38100" dist="38100" dir="2700000" algn="tl">
                    <a:srgbClr val="000000">
                      <a:alpha val="43137"/>
                    </a:srgbClr>
                  </a:outerShdw>
                </a:effectLst>
              </a:rPr>
              <a:t>SACRED vs SECULAR “PLANES”</a:t>
            </a:r>
          </a:p>
          <a:p>
            <a:pPr lvl="1"/>
            <a:r>
              <a:rPr lang="en-US" b="1" dirty="0">
                <a:solidFill>
                  <a:schemeClr val="bg1"/>
                </a:solidFill>
                <a:effectLst>
                  <a:outerShdw blurRad="38100" dist="38100" dir="2700000" algn="tl">
                    <a:srgbClr val="000000">
                      <a:alpha val="43137"/>
                    </a:srgbClr>
                  </a:outerShdw>
                </a:effectLst>
              </a:rPr>
              <a:t>NECESSARY FOR BOTH TO CO-EXIST</a:t>
            </a:r>
          </a:p>
          <a:p>
            <a:r>
              <a:rPr lang="en-US" b="1" dirty="0">
                <a:solidFill>
                  <a:schemeClr val="bg1"/>
                </a:solidFill>
                <a:effectLst>
                  <a:outerShdw blurRad="38100" dist="38100" dir="2700000" algn="tl">
                    <a:srgbClr val="000000">
                      <a:alpha val="43137"/>
                    </a:srgbClr>
                  </a:outerShdw>
                </a:effectLst>
              </a:rPr>
              <a:t>SECULAR </a:t>
            </a:r>
            <a:r>
              <a:rPr lang="en-US" b="1" baseline="-25000" dirty="0">
                <a:solidFill>
                  <a:schemeClr val="bg1"/>
                </a:solidFill>
                <a:effectLst>
                  <a:outerShdw blurRad="38100" dist="38100" dir="2700000" algn="tl">
                    <a:srgbClr val="000000">
                      <a:alpha val="43137"/>
                    </a:srgbClr>
                  </a:outerShdw>
                </a:effectLst>
              </a:rPr>
              <a:t>2 </a:t>
            </a:r>
            <a:r>
              <a:rPr lang="en-US" b="1" dirty="0">
                <a:solidFill>
                  <a:schemeClr val="bg1"/>
                </a:solidFill>
                <a:effectLst>
                  <a:outerShdw blurRad="38100" dist="38100" dir="2700000" algn="tl">
                    <a:srgbClr val="000000">
                      <a:alpha val="43137"/>
                    </a:srgbClr>
                  </a:outerShdw>
                </a:effectLst>
              </a:rPr>
              <a:t>(post-Enlightenment)</a:t>
            </a:r>
            <a:endParaRPr lang="en-US" b="1" baseline="-25000" dirty="0">
              <a:solidFill>
                <a:schemeClr val="bg1"/>
              </a:solidFill>
              <a:effectLst>
                <a:outerShdw blurRad="38100" dist="38100" dir="2700000" algn="tl">
                  <a:srgbClr val="000000">
                    <a:alpha val="43137"/>
                  </a:srgbClr>
                </a:outerShdw>
              </a:effectLst>
            </a:endParaRPr>
          </a:p>
          <a:p>
            <a:pPr lvl="1"/>
            <a:r>
              <a:rPr lang="en-US" b="1" dirty="0">
                <a:solidFill>
                  <a:schemeClr val="bg1"/>
                </a:solidFill>
                <a:effectLst>
                  <a:outerShdw blurRad="38100" dist="38100" dir="2700000" algn="tl">
                    <a:srgbClr val="000000">
                      <a:alpha val="43137"/>
                    </a:srgbClr>
                  </a:outerShdw>
                </a:effectLst>
              </a:rPr>
              <a:t>RELIGIOUS vs A-RELIGIOUS SPACES</a:t>
            </a:r>
          </a:p>
          <a:p>
            <a:pPr lvl="1"/>
            <a:r>
              <a:rPr lang="en-US" b="1" dirty="0">
                <a:solidFill>
                  <a:schemeClr val="bg1"/>
                </a:solidFill>
                <a:effectLst>
                  <a:outerShdw blurRad="38100" dist="38100" dir="2700000" algn="tl">
                    <a:srgbClr val="000000">
                      <a:alpha val="43137"/>
                    </a:srgbClr>
                  </a:outerShdw>
                </a:effectLst>
              </a:rPr>
              <a:t>SECULAR is a-religious space</a:t>
            </a:r>
          </a:p>
          <a:p>
            <a:pPr lvl="1"/>
            <a:r>
              <a:rPr lang="en-US" b="1" dirty="0">
                <a:solidFill>
                  <a:schemeClr val="bg1"/>
                </a:solidFill>
                <a:effectLst>
                  <a:outerShdw blurRad="38100" dist="38100" dir="2700000" algn="tl">
                    <a:srgbClr val="000000">
                      <a:alpha val="43137"/>
                    </a:srgbClr>
                  </a:outerShdw>
                </a:effectLst>
              </a:rPr>
              <a:t>SACRED are institutions and sacred actions</a:t>
            </a:r>
          </a:p>
          <a:p>
            <a:pPr lvl="1"/>
            <a:r>
              <a:rPr lang="en-US" b="1" dirty="0">
                <a:solidFill>
                  <a:schemeClr val="bg1"/>
                </a:solidFill>
                <a:effectLst>
                  <a:outerShdw blurRad="38100" dist="38100" dir="2700000" algn="tl">
                    <a:srgbClr val="000000">
                      <a:alpha val="43137"/>
                    </a:srgbClr>
                  </a:outerShdw>
                </a:effectLst>
              </a:rPr>
              <a:t>Divine action difficult to acknowledge</a:t>
            </a:r>
          </a:p>
          <a:p>
            <a:r>
              <a:rPr lang="en-US" b="1" dirty="0">
                <a:solidFill>
                  <a:schemeClr val="bg1"/>
                </a:solidFill>
                <a:effectLst>
                  <a:outerShdw blurRad="38100" dist="38100" dir="2700000" algn="tl">
                    <a:srgbClr val="000000">
                      <a:alpha val="43137"/>
                    </a:srgbClr>
                  </a:outerShdw>
                </a:effectLst>
              </a:rPr>
              <a:t>SECULAR </a:t>
            </a:r>
            <a:r>
              <a:rPr lang="en-US" b="1" baseline="-25000" dirty="0">
                <a:solidFill>
                  <a:schemeClr val="bg1"/>
                </a:solidFill>
                <a:effectLst>
                  <a:outerShdw blurRad="38100" dist="38100" dir="2700000" algn="tl">
                    <a:srgbClr val="000000">
                      <a:alpha val="43137"/>
                    </a:srgbClr>
                  </a:outerShdw>
                </a:effectLst>
              </a:rPr>
              <a:t>3 </a:t>
            </a:r>
            <a:r>
              <a:rPr lang="en-US" b="1" dirty="0">
                <a:solidFill>
                  <a:schemeClr val="bg1"/>
                </a:solidFill>
                <a:effectLst>
                  <a:outerShdw blurRad="38100" dist="38100" dir="2700000" algn="tl">
                    <a:srgbClr val="000000">
                      <a:alpha val="43137"/>
                    </a:srgbClr>
                  </a:outerShdw>
                </a:effectLst>
              </a:rPr>
              <a:t>(post-modern)</a:t>
            </a:r>
          </a:p>
          <a:p>
            <a:pPr lvl="1"/>
            <a:r>
              <a:rPr lang="en-US" b="1" dirty="0">
                <a:solidFill>
                  <a:schemeClr val="bg1"/>
                </a:solidFill>
                <a:effectLst>
                  <a:outerShdw blurRad="38100" dist="38100" dir="2700000" algn="tl">
                    <a:srgbClr val="000000">
                      <a:alpha val="43137"/>
                    </a:srgbClr>
                  </a:outerShdw>
                </a:effectLst>
              </a:rPr>
              <a:t>NEGATING OF TRANSCENDENCE</a:t>
            </a:r>
          </a:p>
          <a:p>
            <a:pPr lvl="1"/>
            <a:r>
              <a:rPr lang="en-US" b="1" dirty="0">
                <a:solidFill>
                  <a:schemeClr val="bg1"/>
                </a:solidFill>
                <a:effectLst>
                  <a:outerShdw blurRad="38100" dist="38100" dir="2700000" algn="tl">
                    <a:srgbClr val="000000">
                      <a:alpha val="43137"/>
                    </a:srgbClr>
                  </a:outerShdw>
                </a:effectLst>
              </a:rPr>
              <a:t>SCIENTISM AND SECULARITY WIN</a:t>
            </a:r>
          </a:p>
          <a:p>
            <a:pPr marL="0" indent="0">
              <a:buNone/>
            </a:pPr>
            <a:endParaRPr lang="en-US" altLang="en-US" sz="2800" b="1" dirty="0">
              <a:effectLst>
                <a:outerShdw blurRad="38100" dist="38100" dir="2700000" algn="tl">
                  <a:srgbClr val="000000">
                    <a:alpha val="43137"/>
                  </a:srgbClr>
                </a:outerShdw>
              </a:effectLst>
            </a:endParaRPr>
          </a:p>
        </p:txBody>
      </p:sp>
      <p:pic>
        <p:nvPicPr>
          <p:cNvPr id="5" name="Picture 2" descr="Image result for Secular 1, 2, and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1143000"/>
            <a:ext cx="2103670"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3619389"/>
      </p:ext>
    </p:extLst>
  </p:cSld>
  <p:clrMapOvr>
    <a:masterClrMapping/>
  </p:clrMapOvr>
  <p:transition advTm="3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500"/>
                                        <p:tgtEl>
                                          <p:spTgt spid="5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fade">
                                      <p:cBhvr>
                                        <p:cTn id="22" dur="500"/>
                                        <p:tgtEl>
                                          <p:spTgt spid="51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Effect transition="in" filter="fade">
                                      <p:cBhvr>
                                        <p:cTn id="27" dur="500"/>
                                        <p:tgtEl>
                                          <p:spTgt spid="51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123">
                                            <p:txEl>
                                              <p:pRg st="5" end="5"/>
                                            </p:txEl>
                                          </p:spTgt>
                                        </p:tgtEl>
                                        <p:attrNameLst>
                                          <p:attrName>style.visibility</p:attrName>
                                        </p:attrNameLst>
                                      </p:cBhvr>
                                      <p:to>
                                        <p:strVal val="visible"/>
                                      </p:to>
                                    </p:set>
                                    <p:animEffect transition="in" filter="fade">
                                      <p:cBhvr>
                                        <p:cTn id="32" dur="500"/>
                                        <p:tgtEl>
                                          <p:spTgt spid="512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123">
                                            <p:txEl>
                                              <p:pRg st="6" end="6"/>
                                            </p:txEl>
                                          </p:spTgt>
                                        </p:tgtEl>
                                        <p:attrNameLst>
                                          <p:attrName>style.visibility</p:attrName>
                                        </p:attrNameLst>
                                      </p:cBhvr>
                                      <p:to>
                                        <p:strVal val="visible"/>
                                      </p:to>
                                    </p:set>
                                    <p:animEffect transition="in" filter="fade">
                                      <p:cBhvr>
                                        <p:cTn id="37" dur="500"/>
                                        <p:tgtEl>
                                          <p:spTgt spid="512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123">
                                            <p:txEl>
                                              <p:pRg st="7" end="7"/>
                                            </p:txEl>
                                          </p:spTgt>
                                        </p:tgtEl>
                                        <p:attrNameLst>
                                          <p:attrName>style.visibility</p:attrName>
                                        </p:attrNameLst>
                                      </p:cBhvr>
                                      <p:to>
                                        <p:strVal val="visible"/>
                                      </p:to>
                                    </p:set>
                                    <p:animEffect transition="in" filter="fade">
                                      <p:cBhvr>
                                        <p:cTn id="42" dur="500"/>
                                        <p:tgtEl>
                                          <p:spTgt spid="512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123">
                                            <p:txEl>
                                              <p:pRg st="8" end="8"/>
                                            </p:txEl>
                                          </p:spTgt>
                                        </p:tgtEl>
                                        <p:attrNameLst>
                                          <p:attrName>style.visibility</p:attrName>
                                        </p:attrNameLst>
                                      </p:cBhvr>
                                      <p:to>
                                        <p:strVal val="visible"/>
                                      </p:to>
                                    </p:set>
                                    <p:animEffect transition="in" filter="fade">
                                      <p:cBhvr>
                                        <p:cTn id="47" dur="500"/>
                                        <p:tgtEl>
                                          <p:spTgt spid="512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123">
                                            <p:txEl>
                                              <p:pRg st="9" end="9"/>
                                            </p:txEl>
                                          </p:spTgt>
                                        </p:tgtEl>
                                        <p:attrNameLst>
                                          <p:attrName>style.visibility</p:attrName>
                                        </p:attrNameLst>
                                      </p:cBhvr>
                                      <p:to>
                                        <p:strVal val="visible"/>
                                      </p:to>
                                    </p:set>
                                    <p:animEffect transition="in" filter="fade">
                                      <p:cBhvr>
                                        <p:cTn id="52" dur="500"/>
                                        <p:tgtEl>
                                          <p:spTgt spid="512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123">
                                            <p:txEl>
                                              <p:pRg st="10" end="10"/>
                                            </p:txEl>
                                          </p:spTgt>
                                        </p:tgtEl>
                                        <p:attrNameLst>
                                          <p:attrName>style.visibility</p:attrName>
                                        </p:attrNameLst>
                                      </p:cBhvr>
                                      <p:to>
                                        <p:strVal val="visible"/>
                                      </p:to>
                                    </p:set>
                                    <p:animEffect transition="in" filter="fade">
                                      <p:cBhvr>
                                        <p:cTn id="57" dur="500"/>
                                        <p:tgtEl>
                                          <p:spTgt spid="512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123">
                                            <p:txEl>
                                              <p:pRg st="11" end="11"/>
                                            </p:txEl>
                                          </p:spTgt>
                                        </p:tgtEl>
                                        <p:attrNameLst>
                                          <p:attrName>style.visibility</p:attrName>
                                        </p:attrNameLst>
                                      </p:cBhvr>
                                      <p:to>
                                        <p:strVal val="visible"/>
                                      </p:to>
                                    </p:set>
                                    <p:animEffect transition="in" filter="fade">
                                      <p:cBhvr>
                                        <p:cTn id="62" dur="500"/>
                                        <p:tgtEl>
                                          <p:spTgt spid="512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4"/>
          <p:cNvSpPr>
            <a:spLocks noGrp="1"/>
          </p:cNvSpPr>
          <p:nvPr>
            <p:ph type="title"/>
          </p:nvPr>
        </p:nvSpPr>
        <p:spPr>
          <a:xfrm>
            <a:off x="304800" y="381000"/>
            <a:ext cx="6858000" cy="838200"/>
          </a:xfrm>
        </p:spPr>
        <p:txBody>
          <a:bodyPr/>
          <a:lstStyle/>
          <a:p>
            <a:pPr algn="ctr"/>
            <a:r>
              <a:rPr lang="en-US" altLang="en-US" b="1" dirty="0">
                <a:effectLst>
                  <a:outerShdw blurRad="38100" dist="38100" dir="2700000" algn="tl">
                    <a:srgbClr val="000000">
                      <a:alpha val="43137"/>
                    </a:srgbClr>
                  </a:outerShdw>
                </a:effectLst>
              </a:rPr>
              <a:t>My Point? Intergenerational Relationships are Essential But Extremely Challenging</a:t>
            </a:r>
          </a:p>
        </p:txBody>
      </p:sp>
      <p:sp>
        <p:nvSpPr>
          <p:cNvPr id="5123" name="Content Placeholder 5"/>
          <p:cNvSpPr>
            <a:spLocks noGrp="1"/>
          </p:cNvSpPr>
          <p:nvPr>
            <p:ph idx="1"/>
          </p:nvPr>
        </p:nvSpPr>
        <p:spPr>
          <a:xfrm>
            <a:off x="304800" y="1905000"/>
            <a:ext cx="8382000" cy="4572000"/>
          </a:xfrm>
        </p:spPr>
        <p:txBody>
          <a:bodyPr/>
          <a:lstStyle/>
          <a:p>
            <a:r>
              <a:rPr lang="en-US" altLang="en-US" sz="2800" b="1" dirty="0">
                <a:effectLst>
                  <a:outerShdw blurRad="38100" dist="38100" dir="2700000" algn="tl">
                    <a:srgbClr val="000000">
                      <a:alpha val="43137"/>
                    </a:srgbClr>
                  </a:outerShdw>
                </a:effectLst>
              </a:rPr>
              <a:t>What we need via intergenerational discourse and fellowship:</a:t>
            </a:r>
          </a:p>
          <a:p>
            <a:pPr lvl="1"/>
            <a:r>
              <a:rPr lang="en-US" altLang="en-US" sz="2400" b="1" dirty="0">
                <a:effectLst>
                  <a:outerShdw blurRad="38100" dist="38100" dir="2700000" algn="tl">
                    <a:srgbClr val="000000">
                      <a:alpha val="43137"/>
                    </a:srgbClr>
                  </a:outerShdw>
                </a:effectLst>
              </a:rPr>
              <a:t>Wisdom – all have contributions</a:t>
            </a:r>
          </a:p>
          <a:p>
            <a:pPr lvl="1"/>
            <a:r>
              <a:rPr lang="en-US" altLang="en-US" sz="2400" b="1" dirty="0">
                <a:effectLst>
                  <a:outerShdw blurRad="38100" dist="38100" dir="2700000" algn="tl">
                    <a:srgbClr val="000000">
                      <a:alpha val="43137"/>
                    </a:srgbClr>
                  </a:outerShdw>
                </a:effectLst>
              </a:rPr>
              <a:t>Wonder – all have experiences to share</a:t>
            </a:r>
          </a:p>
          <a:p>
            <a:pPr lvl="1"/>
            <a:r>
              <a:rPr lang="en-US" altLang="en-US" sz="2400" b="1" dirty="0">
                <a:effectLst>
                  <a:outerShdw blurRad="38100" dist="38100" dir="2700000" algn="tl">
                    <a:srgbClr val="000000">
                      <a:alpha val="43137"/>
                    </a:srgbClr>
                  </a:outerShdw>
                </a:effectLst>
              </a:rPr>
              <a:t>Godliness – in listening and appreciating one another we come to understand our callings in a deeper way</a:t>
            </a:r>
          </a:p>
          <a:p>
            <a:r>
              <a:rPr lang="en-US" altLang="en-US" sz="2800" b="1" dirty="0">
                <a:effectLst>
                  <a:outerShdw blurRad="38100" dist="38100" dir="2700000" algn="tl">
                    <a:srgbClr val="000000">
                      <a:alpha val="43137"/>
                    </a:srgbClr>
                  </a:outerShdw>
                </a:effectLst>
              </a:rPr>
              <a:t>What it requires?</a:t>
            </a:r>
          </a:p>
          <a:p>
            <a:pPr lvl="1"/>
            <a:r>
              <a:rPr lang="en-US" altLang="en-US" sz="2400" b="1" dirty="0">
                <a:effectLst>
                  <a:outerShdw blurRad="38100" dist="38100" dir="2700000" algn="tl">
                    <a:srgbClr val="000000">
                      <a:alpha val="43137"/>
                    </a:srgbClr>
                  </a:outerShdw>
                </a:effectLst>
              </a:rPr>
              <a:t>Willingness to listen and seek to understand</a:t>
            </a:r>
          </a:p>
          <a:p>
            <a:pPr lvl="1"/>
            <a:r>
              <a:rPr lang="en-US" altLang="en-US" sz="2400" b="1" dirty="0">
                <a:effectLst>
                  <a:outerShdw blurRad="38100" dist="38100" dir="2700000" algn="tl">
                    <a:srgbClr val="000000">
                      <a:alpha val="43137"/>
                    </a:srgbClr>
                  </a:outerShdw>
                </a:effectLst>
              </a:rPr>
              <a:t>Willingness to work through discomfort…</a:t>
            </a:r>
          </a:p>
        </p:txBody>
      </p:sp>
    </p:spTree>
    <p:extLst>
      <p:ext uri="{BB962C8B-B14F-4D97-AF65-F5344CB8AC3E}">
        <p14:creationId xmlns:p14="http://schemas.microsoft.com/office/powerpoint/2010/main" val="2423820772"/>
      </p:ext>
    </p:extLst>
  </p:cSld>
  <p:clrMapOvr>
    <a:masterClrMapping/>
  </p:clrMapOvr>
  <p:transition advTm="3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500"/>
                                        <p:tgtEl>
                                          <p:spTgt spid="5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fade">
                                      <p:cBhvr>
                                        <p:cTn id="22" dur="500"/>
                                        <p:tgtEl>
                                          <p:spTgt spid="51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Effect transition="in" filter="fade">
                                      <p:cBhvr>
                                        <p:cTn id="27" dur="500"/>
                                        <p:tgtEl>
                                          <p:spTgt spid="51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123">
                                            <p:txEl>
                                              <p:pRg st="5" end="5"/>
                                            </p:txEl>
                                          </p:spTgt>
                                        </p:tgtEl>
                                        <p:attrNameLst>
                                          <p:attrName>style.visibility</p:attrName>
                                        </p:attrNameLst>
                                      </p:cBhvr>
                                      <p:to>
                                        <p:strVal val="visible"/>
                                      </p:to>
                                    </p:set>
                                    <p:animEffect transition="in" filter="fade">
                                      <p:cBhvr>
                                        <p:cTn id="32" dur="500"/>
                                        <p:tgtEl>
                                          <p:spTgt spid="512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123">
                                            <p:txEl>
                                              <p:pRg st="6" end="6"/>
                                            </p:txEl>
                                          </p:spTgt>
                                        </p:tgtEl>
                                        <p:attrNameLst>
                                          <p:attrName>style.visibility</p:attrName>
                                        </p:attrNameLst>
                                      </p:cBhvr>
                                      <p:to>
                                        <p:strVal val="visible"/>
                                      </p:to>
                                    </p:set>
                                    <p:animEffect transition="in" filter="fade">
                                      <p:cBhvr>
                                        <p:cTn id="37" dur="500"/>
                                        <p:tgtEl>
                                          <p:spTgt spid="51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4"/>
          <p:cNvSpPr>
            <a:spLocks noGrp="1"/>
          </p:cNvSpPr>
          <p:nvPr>
            <p:ph type="title"/>
          </p:nvPr>
        </p:nvSpPr>
        <p:spPr/>
        <p:txBody>
          <a:bodyPr/>
          <a:lstStyle/>
          <a:p>
            <a:r>
              <a:rPr lang="en-US" altLang="en-US" sz="4000" b="1" dirty="0">
                <a:effectLst>
                  <a:outerShdw blurRad="38100" dist="38100" dir="2700000" algn="tl">
                    <a:srgbClr val="000000">
                      <a:alpha val="43137"/>
                    </a:srgbClr>
                  </a:outerShdw>
                </a:effectLst>
              </a:rPr>
              <a:t>Questions/Thoughts that Inhibit:</a:t>
            </a:r>
          </a:p>
        </p:txBody>
      </p:sp>
      <p:sp>
        <p:nvSpPr>
          <p:cNvPr id="5123" name="Content Placeholder 5"/>
          <p:cNvSpPr>
            <a:spLocks noGrp="1"/>
          </p:cNvSpPr>
          <p:nvPr>
            <p:ph idx="1"/>
          </p:nvPr>
        </p:nvSpPr>
        <p:spPr>
          <a:xfrm>
            <a:off x="457200" y="1143000"/>
            <a:ext cx="8229600" cy="5334000"/>
          </a:xfrm>
        </p:spPr>
        <p:txBody>
          <a:bodyPr/>
          <a:lstStyle/>
          <a:p>
            <a:r>
              <a:rPr lang="en-US" altLang="en-US" sz="2800" b="1" dirty="0">
                <a:effectLst>
                  <a:outerShdw blurRad="38100" dist="38100" dir="2700000" algn="tl">
                    <a:srgbClr val="000000">
                      <a:alpha val="43137"/>
                    </a:srgbClr>
                  </a:outerShdw>
                </a:effectLst>
              </a:rPr>
              <a:t>Why can’t they be satisfied with what they have?</a:t>
            </a:r>
          </a:p>
          <a:p>
            <a:r>
              <a:rPr lang="en-US" altLang="en-US" sz="2800" b="1" dirty="0">
                <a:effectLst>
                  <a:outerShdw blurRad="38100" dist="38100" dir="2700000" algn="tl">
                    <a:srgbClr val="000000">
                      <a:alpha val="43137"/>
                    </a:srgbClr>
                  </a:outerShdw>
                </a:effectLst>
              </a:rPr>
              <a:t>Why can’t they just accept what I have accepted?</a:t>
            </a:r>
          </a:p>
          <a:p>
            <a:r>
              <a:rPr lang="en-US" altLang="en-US" sz="2800" b="1" dirty="0">
                <a:effectLst>
                  <a:outerShdw blurRad="38100" dist="38100" dir="2700000" algn="tl">
                    <a:srgbClr val="000000">
                      <a:alpha val="43137"/>
                    </a:srgbClr>
                  </a:outerShdw>
                </a:effectLst>
              </a:rPr>
              <a:t>Why do they want more? The church gives me all I need as it currently functions…</a:t>
            </a:r>
          </a:p>
          <a:p>
            <a:r>
              <a:rPr lang="en-US" altLang="en-US" sz="2800" b="1" dirty="0">
                <a:effectLst>
                  <a:outerShdw blurRad="38100" dist="38100" dir="2700000" algn="tl">
                    <a:srgbClr val="000000">
                      <a:alpha val="43137"/>
                    </a:srgbClr>
                  </a:outerShdw>
                </a:effectLst>
              </a:rPr>
              <a:t>They should submit to our leaders like I have always done…</a:t>
            </a:r>
          </a:p>
          <a:p>
            <a:r>
              <a:rPr lang="en-US" altLang="en-US" sz="2800" b="1" dirty="0">
                <a:effectLst>
                  <a:outerShdw blurRad="38100" dist="38100" dir="2700000" algn="tl">
                    <a:srgbClr val="000000">
                      <a:alpha val="43137"/>
                    </a:srgbClr>
                  </a:outerShdw>
                </a:effectLst>
              </a:rPr>
              <a:t>NOTE: As long as there is a “they” you will never experience unity…</a:t>
            </a:r>
          </a:p>
        </p:txBody>
      </p:sp>
    </p:spTree>
    <p:extLst>
      <p:ext uri="{BB962C8B-B14F-4D97-AF65-F5344CB8AC3E}">
        <p14:creationId xmlns:p14="http://schemas.microsoft.com/office/powerpoint/2010/main" val="2073828035"/>
      </p:ext>
    </p:extLst>
  </p:cSld>
  <p:clrMapOvr>
    <a:masterClrMapping/>
  </p:clrMapOvr>
  <p:transition advTm="3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500"/>
                                        <p:tgtEl>
                                          <p:spTgt spid="5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fade">
                                      <p:cBhvr>
                                        <p:cTn id="22" dur="500"/>
                                        <p:tgtEl>
                                          <p:spTgt spid="51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Effect transition="in" filter="fade">
                                      <p:cBhvr>
                                        <p:cTn id="27" dur="5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4"/>
          <p:cNvSpPr>
            <a:spLocks noGrp="1"/>
          </p:cNvSpPr>
          <p:nvPr>
            <p:ph type="title"/>
          </p:nvPr>
        </p:nvSpPr>
        <p:spPr/>
        <p:txBody>
          <a:bodyPr/>
          <a:lstStyle/>
          <a:p>
            <a:r>
              <a:rPr lang="en-US" altLang="en-US" sz="4000" b="1" dirty="0">
                <a:effectLst>
                  <a:outerShdw blurRad="38100" dist="38100" dir="2700000" algn="tl">
                    <a:srgbClr val="000000">
                      <a:alpha val="43137"/>
                    </a:srgbClr>
                  </a:outerShdw>
                </a:effectLst>
              </a:rPr>
              <a:t>Biblical solutions?</a:t>
            </a:r>
          </a:p>
        </p:txBody>
      </p:sp>
      <p:sp>
        <p:nvSpPr>
          <p:cNvPr id="5123" name="Content Placeholder 5"/>
          <p:cNvSpPr>
            <a:spLocks noGrp="1"/>
          </p:cNvSpPr>
          <p:nvPr>
            <p:ph idx="1"/>
          </p:nvPr>
        </p:nvSpPr>
        <p:spPr>
          <a:xfrm>
            <a:off x="457200" y="1143000"/>
            <a:ext cx="8229600" cy="5334000"/>
          </a:xfrm>
        </p:spPr>
        <p:txBody>
          <a:bodyPr/>
          <a:lstStyle/>
          <a:p>
            <a:r>
              <a:rPr lang="en-US" altLang="en-US" sz="2800" b="1" dirty="0">
                <a:effectLst>
                  <a:outerShdw blurRad="38100" dist="38100" dir="2700000" algn="tl">
                    <a:srgbClr val="000000">
                      <a:alpha val="43137"/>
                    </a:srgbClr>
                  </a:outerShdw>
                </a:effectLst>
              </a:rPr>
              <a:t>Psalm 145:4 “One generation comments your works to another; they tell of your mighty acts. They speak of the glorious splendor of your majesty…”</a:t>
            </a:r>
          </a:p>
          <a:p>
            <a:r>
              <a:rPr lang="en-US" altLang="en-US" sz="2800" b="1" dirty="0">
                <a:effectLst>
                  <a:outerShdw blurRad="38100" dist="38100" dir="2700000" algn="tl">
                    <a:srgbClr val="000000">
                      <a:alpha val="43137"/>
                    </a:srgbClr>
                  </a:outerShdw>
                </a:effectLst>
              </a:rPr>
              <a:t>Ephesians 4: “I urge you to live a life worthy of the calling you have received. Be completely humble and gentle, be patient, bearing with one another in love. Make every effort to keep the unity of the Spirit through the bond of peace. There is one body…</a:t>
            </a:r>
          </a:p>
        </p:txBody>
      </p:sp>
    </p:spTree>
    <p:extLst>
      <p:ext uri="{BB962C8B-B14F-4D97-AF65-F5344CB8AC3E}">
        <p14:creationId xmlns:p14="http://schemas.microsoft.com/office/powerpoint/2010/main" val="3786532430"/>
      </p:ext>
    </p:extLst>
  </p:cSld>
  <p:clrMapOvr>
    <a:masterClrMapping/>
  </p:clrMapOvr>
  <p:transition advTm="300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5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bldLvl="2"/>
    </p:bldLst>
  </p:timing>
</p:sld>
</file>

<file path=ppt/tags/tag1.xml><?xml version="1.0" encoding="utf-8"?>
<p:tagLst xmlns:a="http://schemas.openxmlformats.org/drawingml/2006/main" xmlns:r="http://schemas.openxmlformats.org/officeDocument/2006/relationships" xmlns:p="http://schemas.openxmlformats.org/presentationml/2006/main">
  <p:tag name="GENSWF_MOVIE_LOOPED_PLAYBACK" val="1"/>
  <p:tag name="GENSWF_OUTPUT_FILE_NAME" val="PPP_SBUSC_TXT_3D_Graph_Increasing"/>
  <p:tag name="GENSWF_MOVIE_ONCLICK_URL" val="http://"/>
  <p:tag name="GENSWF_MOVIE_PRESENTATION_END_URL" val="http://"/>
</p:tagLst>
</file>

<file path=ppt/theme/theme1.xml><?xml version="1.0" encoding="utf-8"?>
<a:theme xmlns:a="http://schemas.openxmlformats.org/drawingml/2006/main" name="PPP_SRELI_TXT_Family_Unity">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PPP_SRELI_TXT_Family_Unity</Template>
  <TotalTime>2274</TotalTime>
  <Words>643</Words>
  <Application>Microsoft Office PowerPoint</Application>
  <PresentationFormat>On-screen Show (4:3)</PresentationFormat>
  <Paragraphs>87</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PPP_SRELI_TXT_Family_Unity</vt:lpstr>
      <vt:lpstr>A Multi-generational Family</vt:lpstr>
      <vt:lpstr>Paul’s words to Timothy…</vt:lpstr>
      <vt:lpstr>Today’s Generations Identified…</vt:lpstr>
      <vt:lpstr>Challenges to Education…</vt:lpstr>
      <vt:lpstr>What Research Points Out…</vt:lpstr>
      <vt:lpstr>Another Challenging Layer…</vt:lpstr>
      <vt:lpstr>My Point? Intergenerational Relationships are Essential But Extremely Challenging</vt:lpstr>
      <vt:lpstr>Questions/Thoughts that Inhibit:</vt:lpstr>
      <vt:lpstr>Biblical solutions?</vt:lpstr>
      <vt:lpstr>Challenges Ahead…</vt:lpstr>
    </vt:vector>
  </TitlesOfParts>
  <Company>PresentationPro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PresentationPro</dc:creator>
  <cp:keywords>PowerPoint Templates</cp:keywords>
  <dc:description>presentation templates and backgrounds for Microsoft PowerPoint</dc:description>
  <cp:lastModifiedBy>AV Team</cp:lastModifiedBy>
  <cp:revision>123</cp:revision>
  <cp:lastPrinted>2019-12-08T14:21:29Z</cp:lastPrinted>
  <dcterms:created xsi:type="dcterms:W3CDTF">2004-02-11T14:41:34Z</dcterms:created>
  <dcterms:modified xsi:type="dcterms:W3CDTF">2019-12-08T14:21:41Z</dcterms:modified>
  <cp:category>PowerPoint Templates</cp:category>
</cp:coreProperties>
</file>