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7D3DEA-53E7-4A29-A83E-D490F368EA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C266F-F0DA-40C6-A18E-D3A2D18BF7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087D9-1C52-4AF6-AF0B-8D2F0B201D8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CA583-DC4D-415D-B8BD-C29FF3E22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A60ACC0B-AFB3-4DCC-9AC7-12B6028A4B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03304-5B35-4F8D-B2A5-FBEA9E5B576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49D89256-2F93-48D4-B972-46626993EBFD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9491D05A-8BBF-4268-B110-21564BCFAF27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B14A05EF-A75C-4588-90BA-E634C8BE815C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6BAAB74E-A53A-476A-9519-E505C5018121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3EFA083E-5060-4948-A6A5-DBC37F35493F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49DF094F-4974-40B9-8C14-A75AE7005C33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3E1F825B-F5A2-48C4-94E7-759D25DB3627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9666293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3C53D-FF9C-44D4-B5A5-BCA54FEC472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7DADB-255A-4AAE-9E17-42797124E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3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9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14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2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9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3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9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7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3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7DADB-255A-4AAE-9E17-42797124E5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2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85100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33540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68753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54898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8122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4910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072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40466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97275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0790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47515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377D2-0449-489C-8045-A633D62A8E89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B7834-8AB3-4EF2-90BC-BBAEAA5E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29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2F8949B-4E72-4C0C-95C6-7A03630E0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9" y="0"/>
            <a:ext cx="9116635" cy="68580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816B4D-5311-4960-AD47-1D0AD777A64F}"/>
              </a:ext>
            </a:extLst>
          </p:cNvPr>
          <p:cNvSpPr txBox="1"/>
          <p:nvPr/>
        </p:nvSpPr>
        <p:spPr>
          <a:xfrm>
            <a:off x="0" y="224880"/>
            <a:ext cx="9157274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Overcoming Fear &amp; </a:t>
            </a:r>
          </a:p>
          <a:p>
            <a:pPr algn="ctr"/>
            <a:r>
              <a:rPr lang="en-US" sz="48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Ink Free" panose="03080402000500000000" pitchFamily="66" charset="0"/>
              </a:rPr>
              <a:t>Other Hinderances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D04171-D1C4-45C2-ACCE-C349CD316DA5}"/>
              </a:ext>
            </a:extLst>
          </p:cNvPr>
          <p:cNvSpPr txBox="1"/>
          <p:nvPr/>
        </p:nvSpPr>
        <p:spPr>
          <a:xfrm rot="21017365">
            <a:off x="440662" y="2347268"/>
            <a:ext cx="2234343" cy="1323439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nk Free" panose="03080402000500000000" pitchFamily="66" charset="0"/>
              </a:rPr>
              <a:t>Romans 1:16.17</a:t>
            </a:r>
            <a:endParaRPr lang="en-US" sz="40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nk Free" panose="03080402000500000000" pitchFamily="66" charset="0"/>
            </a:endParaRP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F0765DB-140F-4373-ABB5-20BD65ED8686}"/>
              </a:ext>
            </a:extLst>
          </p:cNvPr>
          <p:cNvSpPr/>
          <p:nvPr/>
        </p:nvSpPr>
        <p:spPr>
          <a:xfrm rot="16200000">
            <a:off x="5674842" y="3082974"/>
            <a:ext cx="3998172" cy="153337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FA645C95-7372-4B74-8325-4ED5416CF046}"/>
              </a:ext>
            </a:extLst>
          </p:cNvPr>
          <p:cNvSpPr/>
          <p:nvPr/>
        </p:nvSpPr>
        <p:spPr>
          <a:xfrm rot="5400000" flipV="1">
            <a:off x="6248964" y="4293553"/>
            <a:ext cx="3060948" cy="1744396"/>
          </a:xfrm>
          <a:prstGeom prst="bentUpArrow">
            <a:avLst>
              <a:gd name="adj1" fmla="val 31004"/>
              <a:gd name="adj2" fmla="val 25000"/>
              <a:gd name="adj3" fmla="val 25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88AC9-4427-4BC7-AA7A-D018C98E71BF}"/>
              </a:ext>
            </a:extLst>
          </p:cNvPr>
          <p:cNvSpPr txBox="1"/>
          <p:nvPr/>
        </p:nvSpPr>
        <p:spPr>
          <a:xfrm rot="16200000">
            <a:off x="6035854" y="3177427"/>
            <a:ext cx="327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UPWARD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CB4F77-517A-482C-AE0B-A4D3593CCE0F}"/>
              </a:ext>
            </a:extLst>
          </p:cNvPr>
          <p:cNvSpPr txBox="1"/>
          <p:nvPr/>
        </p:nvSpPr>
        <p:spPr>
          <a:xfrm rot="16200000">
            <a:off x="7162168" y="4619943"/>
            <a:ext cx="244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WARD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F26280-0808-4339-8AA9-88823A690240}"/>
              </a:ext>
            </a:extLst>
          </p:cNvPr>
          <p:cNvSpPr txBox="1"/>
          <p:nvPr/>
        </p:nvSpPr>
        <p:spPr>
          <a:xfrm>
            <a:off x="7225206" y="5848748"/>
            <a:ext cx="2184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IN</a:t>
            </a:r>
          </a:p>
        </p:txBody>
      </p:sp>
      <p:sp>
        <p:nvSpPr>
          <p:cNvPr id="12" name="Arrow: Quad 11">
            <a:extLst>
              <a:ext uri="{FF2B5EF4-FFF2-40B4-BE49-F238E27FC236}">
                <a16:creationId xmlns:a16="http://schemas.microsoft.com/office/drawing/2014/main" id="{1F823CFB-033B-48E7-B505-7E7EEDA6BF31}"/>
              </a:ext>
            </a:extLst>
          </p:cNvPr>
          <p:cNvSpPr/>
          <p:nvPr/>
        </p:nvSpPr>
        <p:spPr>
          <a:xfrm>
            <a:off x="5317588" y="2425125"/>
            <a:ext cx="2038927" cy="3186685"/>
          </a:xfrm>
          <a:prstGeom prst="quad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6F33DC-5968-4860-83FD-49639F3A9772}"/>
              </a:ext>
            </a:extLst>
          </p:cNvPr>
          <p:cNvSpPr txBox="1"/>
          <p:nvPr/>
        </p:nvSpPr>
        <p:spPr>
          <a:xfrm>
            <a:off x="5024527" y="3685259"/>
            <a:ext cx="254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Ink Free" panose="03080402000500000000" pitchFamily="66" charset="0"/>
              </a:rPr>
              <a:t>Outward</a:t>
            </a:r>
          </a:p>
        </p:txBody>
      </p:sp>
    </p:spTree>
    <p:extLst>
      <p:ext uri="{BB962C8B-B14F-4D97-AF65-F5344CB8AC3E}">
        <p14:creationId xmlns:p14="http://schemas.microsoft.com/office/powerpoint/2010/main" val="1186295429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252794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B7DC29-B5B6-4C5E-9439-602D2219F808}"/>
              </a:ext>
            </a:extLst>
          </p:cNvPr>
          <p:cNvSpPr/>
          <p:nvPr/>
        </p:nvSpPr>
        <p:spPr>
          <a:xfrm>
            <a:off x="0" y="3906503"/>
            <a:ext cx="9144000" cy="219149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"You will become way less concerned with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other people think of you when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realize how seldom they do."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David Foster Wallace, </a:t>
            </a:r>
            <a:r>
              <a:rPr lang="en-US" sz="3200" b="1" i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Infinite Jest</a:t>
            </a:r>
            <a:endParaRPr lang="en-US" sz="3200" b="1" dirty="0">
              <a:solidFill>
                <a:srgbClr val="FFFF00"/>
              </a:solidFill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556038-CA08-4962-9596-BE0152BFD254}"/>
              </a:ext>
            </a:extLst>
          </p:cNvPr>
          <p:cNvSpPr/>
          <p:nvPr/>
        </p:nvSpPr>
        <p:spPr>
          <a:xfrm>
            <a:off x="0" y="417156"/>
            <a:ext cx="9144000" cy="2653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"The mark of the immature man is that he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wants to die nobly for a cause, while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mark of the mature man is that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wants to live humbly for one."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J.D. Salinger, </a:t>
            </a:r>
            <a:r>
              <a:rPr lang="en-US" sz="2800" b="1" i="1" dirty="0">
                <a:solidFill>
                  <a:srgbClr val="FFC0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Catcher in the Rye</a:t>
            </a:r>
            <a:endParaRPr lang="en-US" sz="2800" b="1" dirty="0">
              <a:solidFill>
                <a:srgbClr val="FFC000"/>
              </a:solidFill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58232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113797-C6AD-4B78-8152-1F880415EFE2}"/>
              </a:ext>
            </a:extLst>
          </p:cNvPr>
          <p:cNvSpPr/>
          <p:nvPr/>
        </p:nvSpPr>
        <p:spPr>
          <a:xfrm>
            <a:off x="0" y="606711"/>
            <a:ext cx="9144000" cy="541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[For] I am not ashamed of the gospel,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is the power of God for the salvation of everyone who believes;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first for the Jew, then for the Gentile.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in the gospel a righteousness from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God is revealed, a righteousness that is by faith from first to last, just as it is written: “The righteous will live by faith.”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1 :16,17</a:t>
            </a:r>
          </a:p>
        </p:txBody>
      </p:sp>
    </p:spTree>
    <p:extLst>
      <p:ext uri="{BB962C8B-B14F-4D97-AF65-F5344CB8AC3E}">
        <p14:creationId xmlns:p14="http://schemas.microsoft.com/office/powerpoint/2010/main" val="3913382106"/>
      </p:ext>
    </p:extLst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15CB63F-5B4C-4AD6-ACD8-6D29F5D75B54}"/>
              </a:ext>
            </a:extLst>
          </p:cNvPr>
          <p:cNvSpPr/>
          <p:nvPr/>
        </p:nvSpPr>
        <p:spPr>
          <a:xfrm>
            <a:off x="418875" y="162554"/>
            <a:ext cx="3667992" cy="8050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FFC000"/>
                </a:solidFill>
                <a:latin typeface="Chiller" panose="040204040310070206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The Reality of Death</a:t>
            </a:r>
            <a:endParaRPr lang="en-US" sz="4400" dirty="0">
              <a:solidFill>
                <a:srgbClr val="FFC000"/>
              </a:solidFill>
              <a:effectLst/>
              <a:latin typeface="Chiller" panose="040204040310070206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allout: Left-Right Arrow 3">
            <a:extLst>
              <a:ext uri="{FF2B5EF4-FFF2-40B4-BE49-F238E27FC236}">
                <a16:creationId xmlns:a16="http://schemas.microsoft.com/office/drawing/2014/main" id="{2C60B509-AEF2-45D3-BE7E-C2A9F00B8C78}"/>
              </a:ext>
            </a:extLst>
          </p:cNvPr>
          <p:cNvSpPr/>
          <p:nvPr/>
        </p:nvSpPr>
        <p:spPr>
          <a:xfrm>
            <a:off x="2126974" y="1044664"/>
            <a:ext cx="4890052" cy="1969497"/>
          </a:xfrm>
          <a:prstGeom prst="leftRightArrowCallout">
            <a:avLst/>
          </a:prstGeom>
          <a:gradFill rotWithShape="1"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  <a:prstDash val="solid"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prstClr val="black"/>
                </a:solidFill>
                <a:prstDash val="solid"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Bauhaus 93" panose="04030905020B02020C02" pitchFamily="82" charset="0"/>
                <a:ea typeface="Calibri" panose="020F0502020204030204" pitchFamily="34" charset="0"/>
              </a:rPr>
              <a:t>separation</a:t>
            </a:r>
            <a:endParaRPr lang="en-US" sz="3600" dirty="0">
              <a:solidFill>
                <a:schemeClr val="bg1"/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66757B-7F75-4874-BAF4-D46E4C482559}"/>
              </a:ext>
            </a:extLst>
          </p:cNvPr>
          <p:cNvSpPr/>
          <p:nvPr/>
        </p:nvSpPr>
        <p:spPr>
          <a:xfrm>
            <a:off x="6771861" y="967583"/>
            <a:ext cx="2372138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God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AABAC3-E239-422F-85FB-A0F6DAD35433}"/>
              </a:ext>
            </a:extLst>
          </p:cNvPr>
          <p:cNvSpPr/>
          <p:nvPr/>
        </p:nvSpPr>
        <p:spPr>
          <a:xfrm>
            <a:off x="6771861" y="1744993"/>
            <a:ext cx="2372139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God-life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03A06E-7F1D-448F-ACEF-90588F2FB232}"/>
              </a:ext>
            </a:extLst>
          </p:cNvPr>
          <p:cNvSpPr/>
          <p:nvPr/>
        </p:nvSpPr>
        <p:spPr>
          <a:xfrm>
            <a:off x="1" y="1205452"/>
            <a:ext cx="2126973" cy="132343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Spiritual death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DE29F5-4182-4408-857D-E69D29F294B1}"/>
              </a:ext>
            </a:extLst>
          </p:cNvPr>
          <p:cNvSpPr/>
          <p:nvPr/>
        </p:nvSpPr>
        <p:spPr>
          <a:xfrm>
            <a:off x="6392863" y="2644965"/>
            <a:ext cx="2645121" cy="23083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92D05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sz="3600" b="1" dirty="0">
                <a:solidFill>
                  <a:srgbClr val="00B0F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Kindness, goodness, patience, compassion</a:t>
            </a:r>
            <a:endParaRPr lang="en-US" sz="3600" b="1" dirty="0">
              <a:solidFill>
                <a:srgbClr val="00B0F0"/>
              </a:solidFill>
              <a:latin typeface="Papyrus" panose="03070502060502030205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868741-AC82-4FD1-80D8-50849651458A}"/>
              </a:ext>
            </a:extLst>
          </p:cNvPr>
          <p:cNvSpPr/>
          <p:nvPr/>
        </p:nvSpPr>
        <p:spPr>
          <a:xfrm>
            <a:off x="106016" y="2626243"/>
            <a:ext cx="2020958" cy="230832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2D05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Lying, </a:t>
            </a:r>
          </a:p>
          <a:p>
            <a:r>
              <a:rPr lang="en-US" sz="3600" b="1" dirty="0">
                <a:solidFill>
                  <a:srgbClr val="92D05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hatred, </a:t>
            </a:r>
          </a:p>
          <a:p>
            <a:r>
              <a:rPr lang="en-US" sz="3600" b="1" dirty="0">
                <a:solidFill>
                  <a:srgbClr val="92D05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jealousy, </a:t>
            </a:r>
          </a:p>
          <a:p>
            <a:r>
              <a:rPr lang="en-US" sz="3600" b="1" dirty="0">
                <a:solidFill>
                  <a:srgbClr val="92D05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gossip </a:t>
            </a:r>
            <a:endParaRPr lang="en-US" sz="3600" b="1" dirty="0">
              <a:solidFill>
                <a:srgbClr val="92D050"/>
              </a:solidFill>
              <a:latin typeface="Papyrus" panose="03070502060502030205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5E616A-7BF8-4E73-BA54-1C515103C4D4}"/>
              </a:ext>
            </a:extLst>
          </p:cNvPr>
          <p:cNvSpPr/>
          <p:nvPr/>
        </p:nvSpPr>
        <p:spPr>
          <a:xfrm>
            <a:off x="0" y="4965815"/>
            <a:ext cx="9144000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“There is no one righteous, not even one”</a:t>
            </a:r>
            <a:endParaRPr lang="en-US" sz="4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E93952-70E2-4995-8B41-B8525504D77A}"/>
              </a:ext>
            </a:extLst>
          </p:cNvPr>
          <p:cNvSpPr/>
          <p:nvPr/>
        </p:nvSpPr>
        <p:spPr>
          <a:xfrm>
            <a:off x="2245588" y="3180241"/>
            <a:ext cx="4028660" cy="175432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“those who do such things deserve death” 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EE9ED2-4F23-4BB3-812B-30F9B85473BE}"/>
              </a:ext>
            </a:extLst>
          </p:cNvPr>
          <p:cNvSpPr/>
          <p:nvPr/>
        </p:nvSpPr>
        <p:spPr>
          <a:xfrm>
            <a:off x="0" y="5652548"/>
            <a:ext cx="9143999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“ruin and misery marks their way, and the way of peace they do not know.”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8090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D1DC70-921E-486F-91E5-19D30BB3B98D}"/>
              </a:ext>
            </a:extLst>
          </p:cNvPr>
          <p:cNvSpPr/>
          <p:nvPr/>
        </p:nvSpPr>
        <p:spPr>
          <a:xfrm>
            <a:off x="1" y="35536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Why Paul was not ashamed of the gospel</a:t>
            </a:r>
            <a:endParaRPr lang="en-US" sz="36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Ink Free" panose="03080402000500000000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53EC7B-53B8-4F66-9FD7-185930E9835E}"/>
              </a:ext>
            </a:extLst>
          </p:cNvPr>
          <p:cNvSpPr/>
          <p:nvPr/>
        </p:nvSpPr>
        <p:spPr>
          <a:xfrm>
            <a:off x="0" y="1436061"/>
            <a:ext cx="9144000" cy="646331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Because he had the greatest news ever</a:t>
            </a:r>
            <a:endParaRPr lang="en-US" sz="3600" b="1" dirty="0">
              <a:latin typeface="Tempus Sans ITC" panose="04020404030D07020202" pitchFamily="8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13B7BA-757B-4390-B822-2B8701E8DC9A}"/>
              </a:ext>
            </a:extLst>
          </p:cNvPr>
          <p:cNvSpPr/>
          <p:nvPr/>
        </p:nvSpPr>
        <p:spPr>
          <a:xfrm>
            <a:off x="145774" y="2425796"/>
            <a:ext cx="8865704" cy="1861022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That is why I am so eager to preach </a:t>
            </a:r>
            <a:r>
              <a:rPr lang="en-US" sz="36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gospel also to you </a:t>
            </a:r>
            <a:r>
              <a:rPr lang="en-US" sz="36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who are at Rome.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Romans 1 :15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07D049-A44B-4884-9FF6-6BE242E1943F}"/>
              </a:ext>
            </a:extLst>
          </p:cNvPr>
          <p:cNvSpPr/>
          <p:nvPr/>
        </p:nvSpPr>
        <p:spPr>
          <a:xfrm>
            <a:off x="0" y="4630222"/>
            <a:ext cx="9144000" cy="20621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The gospel is the good news of God’s answer to: </a:t>
            </a:r>
          </a:p>
          <a:p>
            <a:pPr marL="514350" indent="-514350" algn="ctr">
              <a:buAutoNum type="arabicParenR"/>
            </a:pPr>
            <a:r>
              <a:rPr lang="en-US" sz="3200" b="1" dirty="0">
                <a:latin typeface="Papyrus" panose="03070502060502030205" pitchFamily="66" charset="0"/>
                <a:ea typeface="Calibri" panose="020F0502020204030204" pitchFamily="34" charset="0"/>
              </a:rPr>
              <a:t>your physical death, </a:t>
            </a:r>
          </a:p>
          <a:p>
            <a:pPr algn="ctr"/>
            <a:r>
              <a:rPr lang="en-US" sz="3200" b="1" dirty="0">
                <a:latin typeface="Papyrus" panose="03070502060502030205" pitchFamily="66" charset="0"/>
                <a:ea typeface="Calibri" panose="020F0502020204030204" pitchFamily="34" charset="0"/>
              </a:rPr>
              <a:t>2) your spiritual death ,</a:t>
            </a:r>
          </a:p>
          <a:p>
            <a:pPr algn="ctr"/>
            <a:r>
              <a:rPr lang="en-US" sz="3200" b="1" dirty="0">
                <a:latin typeface="Papyrus" panose="03070502060502030205" pitchFamily="66" charset="0"/>
                <a:ea typeface="Calibri" panose="020F0502020204030204" pitchFamily="34" charset="0"/>
              </a:rPr>
              <a:t>3) how to live life to its fullest </a:t>
            </a:r>
            <a:endParaRPr lang="en-US" sz="32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472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FEBD38-0E4F-453C-AF28-A2F2D59C4D79}"/>
              </a:ext>
            </a:extLst>
          </p:cNvPr>
          <p:cNvSpPr/>
          <p:nvPr/>
        </p:nvSpPr>
        <p:spPr>
          <a:xfrm>
            <a:off x="0" y="402393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We preach Christ crucified: a stumbling block to Jews and foolishness to Gentiles.</a:t>
            </a:r>
          </a:p>
          <a:p>
            <a:pPr algn="ctr"/>
            <a:r>
              <a:rPr lang="en-US" sz="3600" b="1" dirty="0">
                <a:solidFill>
                  <a:srgbClr val="FFC000"/>
                </a:solidFill>
                <a:latin typeface="Tempus Sans ITC" panose="04020404030D07020202" pitchFamily="82" charset="0"/>
              </a:rPr>
              <a:t>1 Corinthians 1:23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471C0A-9F14-4495-BB9E-B43624DF0CAA}"/>
              </a:ext>
            </a:extLst>
          </p:cNvPr>
          <p:cNvSpPr/>
          <p:nvPr/>
        </p:nvSpPr>
        <p:spPr>
          <a:xfrm>
            <a:off x="125407" y="2166586"/>
            <a:ext cx="6202339" cy="646331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Stumbling block </a:t>
            </a: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– Scandalous  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ACFC07-D16F-45B3-AD78-977DF1C43FA8}"/>
              </a:ext>
            </a:extLst>
          </p:cNvPr>
          <p:cNvSpPr/>
          <p:nvPr/>
        </p:nvSpPr>
        <p:spPr>
          <a:xfrm>
            <a:off x="2213898" y="2782669"/>
            <a:ext cx="6930102" cy="646331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Foolishness</a:t>
            </a:r>
            <a:r>
              <a:rPr lang="en-US" sz="3600" b="1" dirty="0">
                <a:latin typeface="Tempus Sans ITC" panose="04020404030D07020202" pitchFamily="82" charset="0"/>
                <a:ea typeface="Calibri" panose="020F0502020204030204" pitchFamily="34" charset="0"/>
              </a:rPr>
              <a:t> – mindless &amp; irrational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01F635-9631-4444-B2D4-B7DB2026E4AA}"/>
              </a:ext>
            </a:extLst>
          </p:cNvPr>
          <p:cNvSpPr/>
          <p:nvPr/>
        </p:nvSpPr>
        <p:spPr>
          <a:xfrm>
            <a:off x="125407" y="2080591"/>
            <a:ext cx="8893186" cy="1577008"/>
          </a:xfrm>
          <a:prstGeom prst="rect">
            <a:avLst/>
          </a:prstGeom>
          <a:noFill/>
          <a:ln w="28575" cap="flat" cmpd="sng" algn="ctr">
            <a:noFill/>
            <a:prstDash val="solid"/>
            <a:miter lim="800000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1240B29-F687-4F45-9708-019B960494DF}">
              <a14:hiddenLine xmlns:a14="http://schemas.microsoft.com/office/drawing/2010/main" w="28575" cap="flat" cmpd="sng" algn="ctr">
                <a:solidFill>
                  <a:srgbClr val="00B0F0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61D36E-29A6-4700-A351-D0F921477C9E}"/>
              </a:ext>
            </a:extLst>
          </p:cNvPr>
          <p:cNvSpPr/>
          <p:nvPr/>
        </p:nvSpPr>
        <p:spPr>
          <a:xfrm>
            <a:off x="0" y="4153954"/>
            <a:ext cx="9144000" cy="139884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Americans: silly, outdated, shallow, uncool, unreasonable, intolerant, senseless.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2120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B663BA-9159-48D2-8B4C-D1D95FAB1AA9}"/>
              </a:ext>
            </a:extLst>
          </p:cNvPr>
          <p:cNvSpPr/>
          <p:nvPr/>
        </p:nvSpPr>
        <p:spPr>
          <a:xfrm>
            <a:off x="172278" y="244563"/>
            <a:ext cx="5817705" cy="74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EALITY </a:t>
            </a: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 </a:t>
            </a:r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IFE</a:t>
            </a:r>
            <a:endParaRPr lang="en-US" sz="4000" b="1" dirty="0">
              <a:effectLst/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7E9B15-DAF5-4D59-9D6D-29F2AAFF20E0}"/>
              </a:ext>
            </a:extLst>
          </p:cNvPr>
          <p:cNvSpPr/>
          <p:nvPr/>
        </p:nvSpPr>
        <p:spPr>
          <a:xfrm>
            <a:off x="0" y="1371026"/>
            <a:ext cx="8971721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“Get a </a:t>
            </a: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</a:rPr>
              <a:t>life</a:t>
            </a: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” 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15ECB1-828C-4A3F-B0F7-0192085687D3}"/>
              </a:ext>
            </a:extLst>
          </p:cNvPr>
          <p:cNvCxnSpPr/>
          <p:nvPr/>
        </p:nvCxnSpPr>
        <p:spPr>
          <a:xfrm>
            <a:off x="318052" y="984766"/>
            <a:ext cx="5459896" cy="0"/>
          </a:xfrm>
          <a:prstGeom prst="line">
            <a:avLst/>
          </a:prstGeom>
          <a:ln w="28575"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B3106B08-88EE-4739-9E49-A3E8E010F591}"/>
              </a:ext>
            </a:extLst>
          </p:cNvPr>
          <p:cNvSpPr/>
          <p:nvPr/>
        </p:nvSpPr>
        <p:spPr>
          <a:xfrm>
            <a:off x="0" y="2436964"/>
            <a:ext cx="9143999" cy="685124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Gospel is God’s gift of </a:t>
            </a:r>
            <a:r>
              <a:rPr lang="en-US" sz="36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endParaRPr lang="en-US" sz="3600" b="1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6738B-57EE-47AA-A6B5-6732BA65E9D5}"/>
              </a:ext>
            </a:extLst>
          </p:cNvPr>
          <p:cNvSpPr/>
          <p:nvPr/>
        </p:nvSpPr>
        <p:spPr>
          <a:xfrm>
            <a:off x="2" y="3480140"/>
            <a:ext cx="9143998" cy="120032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The good news starts with the fact that </a:t>
            </a:r>
            <a:r>
              <a:rPr lang="en-US" sz="36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life</a:t>
            </a: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 can only come from the </a:t>
            </a:r>
            <a:r>
              <a:rPr lang="en-US" sz="36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Life</a:t>
            </a: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</a:rPr>
              <a:t> Giver </a:t>
            </a:r>
            <a:endParaRPr lang="en-US" sz="3600" b="1" dirty="0">
              <a:latin typeface="Papyrus" panose="03070502060502030205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CAC18A-6B31-4674-9207-6964CBCF1DDC}"/>
              </a:ext>
            </a:extLst>
          </p:cNvPr>
          <p:cNvSpPr/>
          <p:nvPr/>
        </p:nvSpPr>
        <p:spPr>
          <a:xfrm>
            <a:off x="1" y="5332640"/>
            <a:ext cx="9143999" cy="74020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is </a:t>
            </a:r>
            <a:r>
              <a:rPr lang="en-US" sz="4000" b="1" dirty="0">
                <a:solidFill>
                  <a:srgbClr val="FFFF00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endParaRPr lang="en-US" sz="4000" b="1" dirty="0">
              <a:solidFill>
                <a:srgbClr val="FFFF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1728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460EDA-827A-4106-A637-4AD02355A1B5}"/>
              </a:ext>
            </a:extLst>
          </p:cNvPr>
          <p:cNvSpPr/>
          <p:nvPr/>
        </p:nvSpPr>
        <p:spPr>
          <a:xfrm>
            <a:off x="0" y="17252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am not ashamed of the gospel </a:t>
            </a:r>
            <a:endParaRPr lang="en-US" sz="40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8C1A7-0074-4425-B40C-47E231DF3A96}"/>
              </a:ext>
            </a:extLst>
          </p:cNvPr>
          <p:cNvSpPr/>
          <p:nvPr/>
        </p:nvSpPr>
        <p:spPr>
          <a:xfrm>
            <a:off x="0" y="1154120"/>
            <a:ext cx="9143999" cy="5847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gives me cleansing from my past sins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673844-0AE9-494D-A296-8FF74373F625}"/>
              </a:ext>
            </a:extLst>
          </p:cNvPr>
          <p:cNvSpPr/>
          <p:nvPr/>
        </p:nvSpPr>
        <p:spPr>
          <a:xfrm>
            <a:off x="-3" y="1918411"/>
            <a:ext cx="9037983" cy="61068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 live in fellowship with God.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AC3537-93B6-49AF-B2E6-0D5509C83544}"/>
              </a:ext>
            </a:extLst>
          </p:cNvPr>
          <p:cNvSpPr/>
          <p:nvPr/>
        </p:nvSpPr>
        <p:spPr>
          <a:xfrm>
            <a:off x="-3" y="2746140"/>
            <a:ext cx="9144003" cy="11376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 am forgiven of my past, present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future sins.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4DDA95-03D8-463D-85C4-51D01E56CC72}"/>
              </a:ext>
            </a:extLst>
          </p:cNvPr>
          <p:cNvSpPr/>
          <p:nvPr/>
        </p:nvSpPr>
        <p:spPr>
          <a:xfrm>
            <a:off x="0" y="4054114"/>
            <a:ext cx="9144001" cy="11376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teaches me how to say no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wrong living.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685460-E451-4EE4-B65C-C7A5A1F0FD46}"/>
              </a:ext>
            </a:extLst>
          </p:cNvPr>
          <p:cNvSpPr/>
          <p:nvPr/>
        </p:nvSpPr>
        <p:spPr>
          <a:xfrm>
            <a:off x="-3" y="5532442"/>
            <a:ext cx="9143999" cy="11376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teaches me how to say yes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right living.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A71D25-B2C0-4475-B9E8-4CA73E7113FC}"/>
              </a:ext>
            </a:extLst>
          </p:cNvPr>
          <p:cNvCxnSpPr>
            <a:cxnSpLocks/>
          </p:cNvCxnSpPr>
          <p:nvPr/>
        </p:nvCxnSpPr>
        <p:spPr>
          <a:xfrm>
            <a:off x="1073426" y="937070"/>
            <a:ext cx="6997148" cy="0"/>
          </a:xfrm>
          <a:prstGeom prst="line">
            <a:avLst/>
          </a:prstGeom>
          <a:ln w="28575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9719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9A1CCD-5DAF-49EE-BFC3-2C5B3F4B0BE1}"/>
              </a:ext>
            </a:extLst>
          </p:cNvPr>
          <p:cNvSpPr/>
          <p:nvPr/>
        </p:nvSpPr>
        <p:spPr>
          <a:xfrm>
            <a:off x="-2" y="5609647"/>
            <a:ext cx="9263270" cy="11376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frees me from self-centered living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gives me Christ-focused meaning.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3830C9-4781-40CB-932D-E1CE40A6A837}"/>
              </a:ext>
            </a:extLst>
          </p:cNvPr>
          <p:cNvSpPr/>
          <p:nvPr/>
        </p:nvSpPr>
        <p:spPr>
          <a:xfrm>
            <a:off x="-2" y="4247159"/>
            <a:ext cx="9143999" cy="11376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is the answer to everyone’s struggles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matter their background or social standing.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7D20CD-7496-4D3B-BC43-F8FB04281816}"/>
              </a:ext>
            </a:extLst>
          </p:cNvPr>
          <p:cNvSpPr/>
          <p:nvPr/>
        </p:nvSpPr>
        <p:spPr>
          <a:xfrm>
            <a:off x="-1" y="1214106"/>
            <a:ext cx="9144000" cy="1137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shows me how to live in peace,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 and a wholesome life.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A11EA1-F3B5-46A1-A966-9B551A991ECA}"/>
              </a:ext>
            </a:extLst>
          </p:cNvPr>
          <p:cNvSpPr/>
          <p:nvPr/>
        </p:nvSpPr>
        <p:spPr>
          <a:xfrm>
            <a:off x="0" y="17252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am not ashamed of the gospel </a:t>
            </a:r>
            <a:endParaRPr lang="en-US" sz="4000" b="1" dirty="0">
              <a:solidFill>
                <a:srgbClr val="FFFF00"/>
              </a:solidFill>
              <a:latin typeface="Ink Free" panose="03080402000500000000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B087D45-EB27-415F-9E0B-13081FA8A5E2}"/>
              </a:ext>
            </a:extLst>
          </p:cNvPr>
          <p:cNvCxnSpPr>
            <a:cxnSpLocks/>
          </p:cNvCxnSpPr>
          <p:nvPr/>
        </p:nvCxnSpPr>
        <p:spPr>
          <a:xfrm>
            <a:off x="1073426" y="937070"/>
            <a:ext cx="6997148" cy="0"/>
          </a:xfrm>
          <a:prstGeom prst="line">
            <a:avLst/>
          </a:prstGeom>
          <a:ln w="28575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8130C07-C0BD-4F7D-A71F-973E1C561C79}"/>
              </a:ext>
            </a:extLst>
          </p:cNvPr>
          <p:cNvSpPr/>
          <p:nvPr/>
        </p:nvSpPr>
        <p:spPr>
          <a:xfrm>
            <a:off x="0" y="2439917"/>
            <a:ext cx="9144000" cy="61068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gives me hope for eternal life.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09535D-3FB4-4925-BDED-1365A2D19987}"/>
              </a:ext>
            </a:extLst>
          </p:cNvPr>
          <p:cNvSpPr/>
          <p:nvPr/>
        </p:nvSpPr>
        <p:spPr>
          <a:xfrm>
            <a:off x="-1" y="3370322"/>
            <a:ext cx="9143999" cy="610680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it makes sense of a broken world.</a:t>
            </a:r>
          </a:p>
        </p:txBody>
      </p:sp>
    </p:spTree>
    <p:extLst>
      <p:ext uri="{BB962C8B-B14F-4D97-AF65-F5344CB8AC3E}">
        <p14:creationId xmlns:p14="http://schemas.microsoft.com/office/powerpoint/2010/main" val="34321402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503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Bauhaus 93</vt:lpstr>
      <vt:lpstr>Calibri</vt:lpstr>
      <vt:lpstr>Calibri Light</vt:lpstr>
      <vt:lpstr>Chiller</vt:lpstr>
      <vt:lpstr>Ink Free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Ministry1 - Office</dc:creator>
  <cp:lastModifiedBy>AV Team</cp:lastModifiedBy>
  <cp:revision>16</cp:revision>
  <cp:lastPrinted>2019-10-06T13:30:09Z</cp:lastPrinted>
  <dcterms:created xsi:type="dcterms:W3CDTF">2019-10-04T22:18:22Z</dcterms:created>
  <dcterms:modified xsi:type="dcterms:W3CDTF">2019-10-06T13:31:06Z</dcterms:modified>
</cp:coreProperties>
</file>