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4A63C9-C83B-4704-B71A-F5811B0C51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828F92-C5AF-4585-AF30-5E13893EF2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8DA76-0E0E-4A7C-AD93-7A1FBC6A9E5A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BFD659-50B8-4F4C-8747-C30017AA79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 descr="HandoutSlideNumber">
            <a:extLst>
              <a:ext uri="{FF2B5EF4-FFF2-40B4-BE49-F238E27FC236}">
                <a16:creationId xmlns:a16="http://schemas.microsoft.com/office/drawing/2014/main" id="{220CD974-C1D1-4DC1-B1EA-F85F0CFC94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CC313-55D4-422C-BE50-23D4868E044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 descr="Box1">
            <a:extLst>
              <a:ext uri="{FF2B5EF4-FFF2-40B4-BE49-F238E27FC236}">
                <a16:creationId xmlns:a16="http://schemas.microsoft.com/office/drawing/2014/main" id="{D6F0A7AF-BB18-461D-A44B-601205A36964}"/>
              </a:ext>
            </a:extLst>
          </p:cNvPr>
          <p:cNvSpPr txBox="1"/>
          <p:nvPr/>
        </p:nvSpPr>
        <p:spPr bwMode="black">
          <a:xfrm>
            <a:off x="564039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 descr="Box2">
            <a:extLst>
              <a:ext uri="{FF2B5EF4-FFF2-40B4-BE49-F238E27FC236}">
                <a16:creationId xmlns:a16="http://schemas.microsoft.com/office/drawing/2014/main" id="{03F47A3B-15BD-468C-A207-8A6685740199}"/>
              </a:ext>
            </a:extLst>
          </p:cNvPr>
          <p:cNvSpPr txBox="1"/>
          <p:nvPr/>
        </p:nvSpPr>
        <p:spPr bwMode="black">
          <a:xfrm>
            <a:off x="3652825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 descr="Box3">
            <a:extLst>
              <a:ext uri="{FF2B5EF4-FFF2-40B4-BE49-F238E27FC236}">
                <a16:creationId xmlns:a16="http://schemas.microsoft.com/office/drawing/2014/main" id="{2C5406A0-95F9-40F2-9554-8595207A1CE8}"/>
              </a:ext>
            </a:extLst>
          </p:cNvPr>
          <p:cNvSpPr txBox="1"/>
          <p:nvPr/>
        </p:nvSpPr>
        <p:spPr bwMode="black">
          <a:xfrm>
            <a:off x="564039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 descr="Box4">
            <a:extLst>
              <a:ext uri="{FF2B5EF4-FFF2-40B4-BE49-F238E27FC236}">
                <a16:creationId xmlns:a16="http://schemas.microsoft.com/office/drawing/2014/main" id="{B3BFD67C-826B-4FFE-93DF-EF19FC61D6D7}"/>
              </a:ext>
            </a:extLst>
          </p:cNvPr>
          <p:cNvSpPr txBox="1"/>
          <p:nvPr/>
        </p:nvSpPr>
        <p:spPr bwMode="black">
          <a:xfrm>
            <a:off x="3652825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 descr="Box5">
            <a:extLst>
              <a:ext uri="{FF2B5EF4-FFF2-40B4-BE49-F238E27FC236}">
                <a16:creationId xmlns:a16="http://schemas.microsoft.com/office/drawing/2014/main" id="{10314490-135C-4999-9C50-9B3937BA4DE4}"/>
              </a:ext>
            </a:extLst>
          </p:cNvPr>
          <p:cNvSpPr txBox="1"/>
          <p:nvPr/>
        </p:nvSpPr>
        <p:spPr bwMode="black">
          <a:xfrm>
            <a:off x="564039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 descr="Box6">
            <a:extLst>
              <a:ext uri="{FF2B5EF4-FFF2-40B4-BE49-F238E27FC236}">
                <a16:creationId xmlns:a16="http://schemas.microsoft.com/office/drawing/2014/main" id="{D3EB46C9-AD51-4A1E-BE73-4062D1B83EA2}"/>
              </a:ext>
            </a:extLst>
          </p:cNvPr>
          <p:cNvSpPr txBox="1"/>
          <p:nvPr/>
        </p:nvSpPr>
        <p:spPr bwMode="black">
          <a:xfrm>
            <a:off x="3652825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" name="TextBox 11" descr="Box7">
            <a:extLst>
              <a:ext uri="{FF2B5EF4-FFF2-40B4-BE49-F238E27FC236}">
                <a16:creationId xmlns:a16="http://schemas.microsoft.com/office/drawing/2014/main" id="{D35F3EB6-1D0E-4784-BB03-0B6169F20F80}"/>
              </a:ext>
            </a:extLst>
          </p:cNvPr>
          <p:cNvSpPr txBox="1"/>
          <p:nvPr/>
        </p:nvSpPr>
        <p:spPr bwMode="black">
          <a:xfrm>
            <a:off x="5257800" y="8686800"/>
            <a:ext cx="1016000" cy="18466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latin typeface="Times New Roman" panose="02020603050405020304" pitchFamily="18" charset="0"/>
              </a:rPr>
              <a:t>1/1</a:t>
            </a:r>
          </a:p>
        </p:txBody>
      </p:sp>
    </p:spTree>
    <p:extLst>
      <p:ext uri="{BB962C8B-B14F-4D97-AF65-F5344CB8AC3E}">
        <p14:creationId xmlns:p14="http://schemas.microsoft.com/office/powerpoint/2010/main" val="39201009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6D82C-8306-4F29-85D2-5477EAC438E9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DAFB5-ADA9-4FD8-BCA3-E84D488E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00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DAFB5-ADA9-4FD8-BCA3-E84D488EEC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35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DAFB5-ADA9-4FD8-BCA3-E84D488EEC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4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DAFB5-ADA9-4FD8-BCA3-E84D488EEC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77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DAFB5-ADA9-4FD8-BCA3-E84D488EEC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75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DAFB5-ADA9-4FD8-BCA3-E84D488EEC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76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DAFB5-ADA9-4FD8-BCA3-E84D488EEC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36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DAFB5-ADA9-4FD8-BCA3-E84D488EEC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5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DAFB5-ADA9-4FD8-BCA3-E84D488EEC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7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B698-A0E0-459C-BA6A-2981C9EC0A81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D1E2-BBD4-48DA-B0C3-AA43E135A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1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B698-A0E0-459C-BA6A-2981C9EC0A81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D1E2-BBD4-48DA-B0C3-AA43E135A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8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B698-A0E0-459C-BA6A-2981C9EC0A81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D1E2-BBD4-48DA-B0C3-AA43E135A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3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B698-A0E0-459C-BA6A-2981C9EC0A81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D1E2-BBD4-48DA-B0C3-AA43E135A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1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B698-A0E0-459C-BA6A-2981C9EC0A81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D1E2-BBD4-48DA-B0C3-AA43E135A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1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B698-A0E0-459C-BA6A-2981C9EC0A81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D1E2-BBD4-48DA-B0C3-AA43E135A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8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B698-A0E0-459C-BA6A-2981C9EC0A81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D1E2-BBD4-48DA-B0C3-AA43E135A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9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B698-A0E0-459C-BA6A-2981C9EC0A81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D1E2-BBD4-48DA-B0C3-AA43E135A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1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B698-A0E0-459C-BA6A-2981C9EC0A81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D1E2-BBD4-48DA-B0C3-AA43E135A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4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B698-A0E0-459C-BA6A-2981C9EC0A81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D1E2-BBD4-48DA-B0C3-AA43E135A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6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B698-A0E0-459C-BA6A-2981C9EC0A81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D1E2-BBD4-48DA-B0C3-AA43E135A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7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8B698-A0E0-459C-BA6A-2981C9EC0A81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4D1E2-BBD4-48DA-B0C3-AA43E135A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892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78335C5-3040-4914-AA56-B6E5AC456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C0E369-5643-4BED-B165-3D06D61EEDEE}"/>
              </a:ext>
            </a:extLst>
          </p:cNvPr>
          <p:cNvSpPr txBox="1"/>
          <p:nvPr/>
        </p:nvSpPr>
        <p:spPr>
          <a:xfrm>
            <a:off x="-1" y="283200"/>
            <a:ext cx="12192000" cy="83099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As Though You Were With Them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886FF5-5A89-488F-B63A-47C2D0D5D4DD}"/>
              </a:ext>
            </a:extLst>
          </p:cNvPr>
          <p:cNvSpPr txBox="1"/>
          <p:nvPr/>
        </p:nvSpPr>
        <p:spPr>
          <a:xfrm rot="21017365">
            <a:off x="701871" y="2734550"/>
            <a:ext cx="4412566" cy="707886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nk Free" panose="03080402000500000000" pitchFamily="66" charset="0"/>
              </a:rPr>
              <a:t>Hebrews 13:3</a:t>
            </a:r>
          </a:p>
        </p:txBody>
      </p:sp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1F78CC36-3824-4E25-BEED-27DD84F5E365}"/>
              </a:ext>
            </a:extLst>
          </p:cNvPr>
          <p:cNvSpPr/>
          <p:nvPr/>
        </p:nvSpPr>
        <p:spPr>
          <a:xfrm rot="16200000">
            <a:off x="8061191" y="2936948"/>
            <a:ext cx="3998172" cy="1831249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Bent-Up 7">
            <a:extLst>
              <a:ext uri="{FF2B5EF4-FFF2-40B4-BE49-F238E27FC236}">
                <a16:creationId xmlns:a16="http://schemas.microsoft.com/office/drawing/2014/main" id="{294B4D68-38C4-45DF-B402-5BFD3DA76C29}"/>
              </a:ext>
            </a:extLst>
          </p:cNvPr>
          <p:cNvSpPr/>
          <p:nvPr/>
        </p:nvSpPr>
        <p:spPr>
          <a:xfrm rot="5400000" flipV="1">
            <a:off x="8743950" y="4194921"/>
            <a:ext cx="2788021" cy="2538137"/>
          </a:xfrm>
          <a:prstGeom prst="bentUpArrow">
            <a:avLst>
              <a:gd name="adj1" fmla="val 31004"/>
              <a:gd name="adj2" fmla="val 25000"/>
              <a:gd name="adj3" fmla="val 25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AB3777-0BA4-4788-A633-ADFBD0277402}"/>
              </a:ext>
            </a:extLst>
          </p:cNvPr>
          <p:cNvSpPr txBox="1"/>
          <p:nvPr/>
        </p:nvSpPr>
        <p:spPr>
          <a:xfrm rot="16200000">
            <a:off x="8463761" y="3349111"/>
            <a:ext cx="327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UPWARD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A0CA99-4C4A-4C32-BA0E-D10CC32D88AB}"/>
              </a:ext>
            </a:extLst>
          </p:cNvPr>
          <p:cNvSpPr txBox="1"/>
          <p:nvPr/>
        </p:nvSpPr>
        <p:spPr>
          <a:xfrm rot="16200000">
            <a:off x="9813532" y="4804690"/>
            <a:ext cx="2442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WARD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AD7EB5-7A1B-44D0-9BAC-4EB3A9AECDDF}"/>
              </a:ext>
            </a:extLst>
          </p:cNvPr>
          <p:cNvSpPr txBox="1"/>
          <p:nvPr/>
        </p:nvSpPr>
        <p:spPr>
          <a:xfrm>
            <a:off x="9507647" y="5734951"/>
            <a:ext cx="1616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IN</a:t>
            </a:r>
          </a:p>
        </p:txBody>
      </p:sp>
      <p:sp>
        <p:nvSpPr>
          <p:cNvPr id="12" name="Arrow: Quad 11">
            <a:extLst>
              <a:ext uri="{FF2B5EF4-FFF2-40B4-BE49-F238E27FC236}">
                <a16:creationId xmlns:a16="http://schemas.microsoft.com/office/drawing/2014/main" id="{61F3D495-BFAE-4963-9CFD-38063ACD7A63}"/>
              </a:ext>
            </a:extLst>
          </p:cNvPr>
          <p:cNvSpPr/>
          <p:nvPr/>
        </p:nvSpPr>
        <p:spPr>
          <a:xfrm>
            <a:off x="7049475" y="2425124"/>
            <a:ext cx="2545830" cy="3186685"/>
          </a:xfrm>
          <a:prstGeom prst="quad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26606C-2DA8-4993-A10C-B08718AB9E5D}"/>
              </a:ext>
            </a:extLst>
          </p:cNvPr>
          <p:cNvSpPr txBox="1"/>
          <p:nvPr/>
        </p:nvSpPr>
        <p:spPr>
          <a:xfrm>
            <a:off x="7126816" y="3641331"/>
            <a:ext cx="2346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Outward</a:t>
            </a:r>
          </a:p>
        </p:txBody>
      </p:sp>
    </p:spTree>
    <p:extLst>
      <p:ext uri="{BB962C8B-B14F-4D97-AF65-F5344CB8AC3E}">
        <p14:creationId xmlns:p14="http://schemas.microsoft.com/office/powerpoint/2010/main" val="124504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74B14C-22EF-4F9A-9D0B-E82324CFD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62" y="510527"/>
            <a:ext cx="4474076" cy="2441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84D6D1-3757-43C0-8EB8-DB7401491640}"/>
              </a:ext>
            </a:extLst>
          </p:cNvPr>
          <p:cNvSpPr/>
          <p:nvPr/>
        </p:nvSpPr>
        <p:spPr>
          <a:xfrm>
            <a:off x="1" y="18881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Monotype Corsiva" panose="03010101010201010101" pitchFamily="66" charset="0"/>
                <a:ea typeface="Batang" panose="020B0503020000020004" pitchFamily="18" charset="-127"/>
                <a:cs typeface="David" panose="020B0604020202020204" pitchFamily="34" charset="-79"/>
              </a:rPr>
              <a:t>Kingdom Attitudes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7A8FCC-EA0D-4709-89D5-28A667D4B279}"/>
              </a:ext>
            </a:extLst>
          </p:cNvPr>
          <p:cNvSpPr txBox="1"/>
          <p:nvPr/>
        </p:nvSpPr>
        <p:spPr>
          <a:xfrm rot="890854">
            <a:off x="8822162" y="3662864"/>
            <a:ext cx="3093288" cy="1938992"/>
          </a:xfrm>
          <a:prstGeom prst="rect">
            <a:avLst/>
          </a:prstGeom>
          <a:noFill/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empus Sans ITC" panose="04020404030D07020202" pitchFamily="82" charset="0"/>
              </a:rPr>
              <a:t>A new heart being transformed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8D059F-1EAD-46A0-BD72-50D74E2512F2}"/>
              </a:ext>
            </a:extLst>
          </p:cNvPr>
          <p:cNvSpPr txBox="1"/>
          <p:nvPr/>
        </p:nvSpPr>
        <p:spPr>
          <a:xfrm rot="1658413">
            <a:off x="8766789" y="421993"/>
            <a:ext cx="2782957" cy="2554545"/>
          </a:xfrm>
          <a:prstGeom prst="rect">
            <a:avLst/>
          </a:prstGeom>
          <a:noFill/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Tempus Sans ITC" panose="04020404030D07020202" pitchFamily="82" charset="0"/>
              </a:rPr>
              <a:t>Seeing others with “kingdom eyes”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9ED47B-8FB4-493F-AFA3-4CAB7882E95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852">
            <a:off x="264420" y="2817706"/>
            <a:ext cx="2519833" cy="2519833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ADA713-CB29-4880-A6E8-C51CB7112A20}"/>
              </a:ext>
            </a:extLst>
          </p:cNvPr>
          <p:cNvSpPr txBox="1"/>
          <p:nvPr/>
        </p:nvSpPr>
        <p:spPr>
          <a:xfrm rot="20362033">
            <a:off x="427789" y="5196489"/>
            <a:ext cx="2678182" cy="1323439"/>
          </a:xfrm>
          <a:prstGeom prst="rect">
            <a:avLst/>
          </a:prstGeom>
          <a:noFill/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empus Sans ITC" panose="04020404030D07020202" pitchFamily="82" charset="0"/>
              </a:rPr>
              <a:t>Not a check list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309DFF-CA0D-47D0-B9D7-7EA1A0B8BE45}"/>
              </a:ext>
            </a:extLst>
          </p:cNvPr>
          <p:cNvSpPr txBox="1"/>
          <p:nvPr/>
        </p:nvSpPr>
        <p:spPr>
          <a:xfrm rot="20563902">
            <a:off x="505577" y="475334"/>
            <a:ext cx="2782957" cy="1938992"/>
          </a:xfrm>
          <a:prstGeom prst="rect">
            <a:avLst/>
          </a:prstGeom>
          <a:noFill/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Tempus Sans ITC" panose="04020404030D07020202" pitchFamily="82" charset="0"/>
              </a:rPr>
              <a:t>Attitude of love and grace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919015-8459-4FDC-BA76-7D4242E6532B}"/>
              </a:ext>
            </a:extLst>
          </p:cNvPr>
          <p:cNvSpPr/>
          <p:nvPr/>
        </p:nvSpPr>
        <p:spPr>
          <a:xfrm>
            <a:off x="3039496" y="2720149"/>
            <a:ext cx="5733634" cy="4031873"/>
          </a:xfrm>
          <a:prstGeom prst="rect">
            <a:avLst/>
          </a:prstGeom>
          <a:ln w="28575">
            <a:noFill/>
            <a:prstDash val="solid"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B0F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“Do not conform any longer 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 the pattern of this world but be transformed by the renewing of you mind. Then you will be able to test and approve 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God’s will is – his good, pleasing and perfect will.” 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Romans 12:2</a:t>
            </a:r>
            <a:endParaRPr lang="en-US" sz="3200" b="1" dirty="0">
              <a:solidFill>
                <a:srgbClr val="FFFF00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3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A2C053-E032-4FBF-95B5-908D08DC821E}"/>
              </a:ext>
            </a:extLst>
          </p:cNvPr>
          <p:cNvSpPr/>
          <p:nvPr/>
        </p:nvSpPr>
        <p:spPr>
          <a:xfrm>
            <a:off x="0" y="1454160"/>
            <a:ext cx="12192000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C0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those in prison as if you were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C0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their fellow prisoners and those who are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C0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mistreated as if you yourselves were suffering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C0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Hebrew 13:3 </a:t>
            </a:r>
            <a:endParaRPr lang="en-US" sz="4000" b="1" dirty="0">
              <a:solidFill>
                <a:srgbClr val="FFC000"/>
              </a:solidFill>
              <a:effectLst/>
              <a:latin typeface="Papyrus" panose="03070502060502030205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02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EB9BDA-2883-474F-BCDE-F8918DB1D051}"/>
              </a:ext>
            </a:extLst>
          </p:cNvPr>
          <p:cNvSpPr txBox="1"/>
          <p:nvPr/>
        </p:nvSpPr>
        <p:spPr>
          <a:xfrm>
            <a:off x="200242" y="124531"/>
            <a:ext cx="6499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empus Sans ITC" panose="04020404030D07020202" pitchFamily="82" charset="0"/>
              </a:rPr>
              <a:t>We live in a ‘world of hurt’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6924C1-0BAD-4BA8-B010-EB1570B2B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42" y="832417"/>
            <a:ext cx="6499671" cy="4593101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894645-C7BF-4400-B5F1-215BB7FD6120}"/>
              </a:ext>
            </a:extLst>
          </p:cNvPr>
          <p:cNvSpPr txBox="1"/>
          <p:nvPr/>
        </p:nvSpPr>
        <p:spPr>
          <a:xfrm>
            <a:off x="6699913" y="1357421"/>
            <a:ext cx="5492087" cy="1323439"/>
          </a:xfrm>
          <a:prstGeom prst="rect">
            <a:avLst/>
          </a:prstGeom>
          <a:noFill/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empus Sans ITC" panose="04020404030D07020202" pitchFamily="82" charset="0"/>
              </a:rPr>
              <a:t>Persecution on Universities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CF559C-1D6F-44AD-8903-3529BB518A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9634" y="3882887"/>
            <a:ext cx="8216349" cy="2768692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45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93631E-C514-48FF-B92E-17255147F930}"/>
              </a:ext>
            </a:extLst>
          </p:cNvPr>
          <p:cNvSpPr txBox="1"/>
          <p:nvPr/>
        </p:nvSpPr>
        <p:spPr>
          <a:xfrm>
            <a:off x="200242" y="124531"/>
            <a:ext cx="6499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empus Sans ITC" panose="04020404030D07020202" pitchFamily="82" charset="0"/>
              </a:rPr>
              <a:t>God’s Encouragement  </a:t>
            </a:r>
          </a:p>
          <a:p>
            <a:pPr algn="ctr"/>
            <a:r>
              <a:rPr lang="en-US" sz="4000" b="1" dirty="0">
                <a:latin typeface="Tempus Sans ITC" panose="04020404030D07020202" pitchFamily="82" charset="0"/>
              </a:rPr>
              <a:t>in the middle of hurt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84D42F-2106-4FF1-AC37-AAABA08328D1}"/>
              </a:ext>
            </a:extLst>
          </p:cNvPr>
          <p:cNvSpPr/>
          <p:nvPr/>
        </p:nvSpPr>
        <p:spPr>
          <a:xfrm>
            <a:off x="46382" y="1823979"/>
            <a:ext cx="12145618" cy="805029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FFC0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“Remember”</a:t>
            </a:r>
            <a:endParaRPr lang="en-US" sz="4400" b="1" dirty="0">
              <a:solidFill>
                <a:srgbClr val="FFC000"/>
              </a:solidFill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B2D7FE-ADC2-4650-A46D-53F43779585A}"/>
              </a:ext>
            </a:extLst>
          </p:cNvPr>
          <p:cNvSpPr/>
          <p:nvPr/>
        </p:nvSpPr>
        <p:spPr>
          <a:xfrm>
            <a:off x="0" y="2788980"/>
            <a:ext cx="12192000" cy="750975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Place yourself in their shoes </a:t>
            </a:r>
            <a:endParaRPr lang="en-US" sz="4000" b="1" dirty="0">
              <a:effectLst/>
              <a:latin typeface="Papyrus" panose="03070502060502030205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A76378-9781-49E9-80BF-FD51E7F4092A}"/>
              </a:ext>
            </a:extLst>
          </p:cNvPr>
          <p:cNvSpPr/>
          <p:nvPr/>
        </p:nvSpPr>
        <p:spPr>
          <a:xfrm>
            <a:off x="9937" y="3745707"/>
            <a:ext cx="12145618" cy="805029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“Remember” </a:t>
            </a:r>
            <a:r>
              <a:rPr lang="en-US" sz="44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implies relationship</a:t>
            </a:r>
            <a:endParaRPr lang="en-US" sz="4400" b="1" dirty="0">
              <a:solidFill>
                <a:srgbClr val="FFFF00"/>
              </a:solidFill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24AFC9-FC38-45F1-A6C6-B264D7CEC216}"/>
              </a:ext>
            </a:extLst>
          </p:cNvPr>
          <p:cNvSpPr/>
          <p:nvPr/>
        </p:nvSpPr>
        <p:spPr>
          <a:xfrm>
            <a:off x="23189" y="4971370"/>
            <a:ext cx="12145618" cy="1529521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When you remember someone you have a relationship with then you will do what is right</a:t>
            </a:r>
            <a:endParaRPr lang="en-US" sz="4400" b="1" dirty="0"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88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F1F222-F410-40DB-AFE5-71B9A7E4E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88" y="1067124"/>
            <a:ext cx="4474076" cy="2441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E78A73-DAD2-4FE0-8C45-2666BC2FEB85}"/>
              </a:ext>
            </a:extLst>
          </p:cNvPr>
          <p:cNvSpPr/>
          <p:nvPr/>
        </p:nvSpPr>
        <p:spPr>
          <a:xfrm>
            <a:off x="360388" y="509218"/>
            <a:ext cx="44740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Monotype Corsiva" panose="03010101010201010101" pitchFamily="66" charset="0"/>
                <a:ea typeface="Batang" panose="020B0503020000020004" pitchFamily="18" charset="-127"/>
                <a:cs typeface="David" panose="020B0604020202020204" pitchFamily="34" charset="-79"/>
              </a:rPr>
              <a:t>Kingdom Attitude</a:t>
            </a:r>
          </a:p>
          <a:p>
            <a:pPr algn="ctr"/>
            <a:endParaRPr lang="en-US" sz="48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Monotype Corsiva" panose="03010101010201010101" pitchFamily="66" charset="0"/>
              <a:ea typeface="Batang" panose="020B0503020000020004" pitchFamily="18" charset="-127"/>
              <a:cs typeface="David" panose="020B0604020202020204" pitchFamily="34" charset="-79"/>
            </a:endParaRPr>
          </a:p>
          <a:p>
            <a:pPr algn="ctr"/>
            <a:endParaRPr lang="en-US" sz="48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Monotype Corsiva" panose="03010101010201010101" pitchFamily="66" charset="0"/>
              <a:ea typeface="Batang" panose="020B0503020000020004" pitchFamily="18" charset="-127"/>
              <a:cs typeface="David" panose="020B0604020202020204" pitchFamily="34" charset="-79"/>
            </a:endParaRPr>
          </a:p>
          <a:p>
            <a:pPr algn="ctr"/>
            <a:endParaRPr lang="en-US" sz="48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Monotype Corsiva" panose="03010101010201010101" pitchFamily="66" charset="0"/>
              <a:ea typeface="Batang" panose="020B0503020000020004" pitchFamily="18" charset="-127"/>
              <a:cs typeface="David" panose="020B0604020202020204" pitchFamily="34" charset="-79"/>
            </a:endParaRPr>
          </a:p>
          <a:p>
            <a:pPr algn="ctr"/>
            <a:r>
              <a:rPr lang="en-US" sz="48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Monotype Corsiva" panose="03010101010201010101" pitchFamily="66" charset="0"/>
                <a:ea typeface="Batang" panose="020B0503020000020004" pitchFamily="18" charset="-127"/>
                <a:cs typeface="David" panose="020B0604020202020204" pitchFamily="34" charset="-79"/>
              </a:rPr>
              <a:t>In Relationships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B653A8-7A6B-4648-9DD6-38AFF6EF81B0}"/>
              </a:ext>
            </a:extLst>
          </p:cNvPr>
          <p:cNvSpPr/>
          <p:nvPr/>
        </p:nvSpPr>
        <p:spPr>
          <a:xfrm>
            <a:off x="4834465" y="2280682"/>
            <a:ext cx="7357535" cy="1938992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</a:rPr>
              <a:t>“Since we are receiving a kingdom that cannot be shaken…”  </a:t>
            </a:r>
          </a:p>
          <a:p>
            <a:pPr algn="ctr"/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</a:rPr>
              <a:t>Hebrews12:28 </a:t>
            </a:r>
            <a:endParaRPr lang="en-US" sz="4000" b="1" dirty="0">
              <a:latin typeface="Papyrus" panose="03070502060502030205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445D2D-AF34-4EA0-898A-5CFC8FCC25EC}"/>
              </a:ext>
            </a:extLst>
          </p:cNvPr>
          <p:cNvSpPr/>
          <p:nvPr/>
        </p:nvSpPr>
        <p:spPr>
          <a:xfrm>
            <a:off x="13255" y="5227516"/>
            <a:ext cx="12192000" cy="1323439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Papyrus" panose="03070502060502030205" pitchFamily="66" charset="0"/>
                <a:ea typeface="Calibri" panose="020F0502020204030204" pitchFamily="34" charset="0"/>
              </a:rPr>
              <a:t>Kingdom Attitude: </a:t>
            </a:r>
            <a:r>
              <a:rPr lang="en-US" sz="4000" b="1" dirty="0">
                <a:solidFill>
                  <a:srgbClr val="FFC000"/>
                </a:solidFill>
                <a:latin typeface="Papyrus" panose="03070502060502030205" pitchFamily="66" charset="0"/>
                <a:ea typeface="Calibri" panose="020F0502020204030204" pitchFamily="34" charset="0"/>
              </a:rPr>
              <a:t>“Let brotherly love continue”  </a:t>
            </a:r>
          </a:p>
          <a:p>
            <a:pPr algn="ctr"/>
            <a:r>
              <a:rPr lang="en-US" sz="4000" b="1" dirty="0">
                <a:solidFill>
                  <a:srgbClr val="FFC000"/>
                </a:solidFill>
                <a:latin typeface="Papyrus" panose="03070502060502030205" pitchFamily="66" charset="0"/>
                <a:ea typeface="Calibri" panose="020F0502020204030204" pitchFamily="34" charset="0"/>
              </a:rPr>
              <a:t>Hebrews13:1 </a:t>
            </a:r>
            <a:endParaRPr lang="en-US" sz="4000" b="1" dirty="0">
              <a:solidFill>
                <a:srgbClr val="FFC000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7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84B124-9FF9-4A58-A086-2146D6922FB5}"/>
              </a:ext>
            </a:extLst>
          </p:cNvPr>
          <p:cNvSpPr/>
          <p:nvPr/>
        </p:nvSpPr>
        <p:spPr>
          <a:xfrm>
            <a:off x="46382" y="1240887"/>
            <a:ext cx="12145618" cy="4427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“Remember”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FFC0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4400" b="1" dirty="0">
                <a:solidFill>
                  <a:srgbClr val="FFC0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homever you desire in other parts of the world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“Remember”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FFC0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4400" b="1" dirty="0">
                <a:solidFill>
                  <a:srgbClr val="FFC0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hose of our own numbe</a:t>
            </a:r>
            <a:r>
              <a:rPr lang="en-US" sz="4400" b="1" dirty="0">
                <a:solidFill>
                  <a:srgbClr val="FFC0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 who are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FFC0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being persecuted here.</a:t>
            </a:r>
            <a:endParaRPr lang="en-US" sz="4400" b="1" dirty="0">
              <a:solidFill>
                <a:srgbClr val="FFC000"/>
              </a:solidFill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98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61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407</TotalTime>
  <Words>216</Words>
  <Application>Microsoft Office PowerPoint</Application>
  <PresentationFormat>Widescreen</PresentationFormat>
  <Paragraphs>50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Ink Free</vt:lpstr>
      <vt:lpstr>Monotype Corsiva</vt:lpstr>
      <vt:lpstr>Papyrus</vt:lpstr>
      <vt:lpstr>Tempus Sans ITC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Ministry1 - Office</dc:creator>
  <cp:lastModifiedBy>AV Team</cp:lastModifiedBy>
  <cp:revision>11</cp:revision>
  <cp:lastPrinted>2019-08-18T12:58:30Z</cp:lastPrinted>
  <dcterms:created xsi:type="dcterms:W3CDTF">2019-08-17T18:34:50Z</dcterms:created>
  <dcterms:modified xsi:type="dcterms:W3CDTF">2019-08-18T12:58:40Z</dcterms:modified>
</cp:coreProperties>
</file>