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E573C5-857E-4016-A2A9-0E813928D6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327D2-F066-442B-AD60-6EA9B20C58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7626-4828-4BD9-8AEA-B7544C053D3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85B33-201F-46E6-B2F8-C69631A6DF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07D63659-DF14-4EEA-B809-AB538901B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074B-4806-4891-A33B-97721E4650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8647A76E-F51C-478D-98F8-16EE60C778BD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06C5AC2C-F165-4C69-BE70-9DDD223DA819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81883FF-FC9C-4EAF-AD9A-26134F78B94D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ACCB6FE3-B914-41C1-ACBD-1B40D9406D8D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F3F6627A-60A8-4B29-ACBD-ECC5015622D5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0207A61E-B014-477B-8BE1-ECB78D62EC94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A94D4DA5-C7F9-42C2-B524-16CFBD7E3B3C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796870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1FCDB-8C82-4D2E-9C92-2B00FBB51EA2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BD9AD-9305-4B7A-A561-EB8889CCE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D9AD-9305-4B7A-A561-EB8889CCE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494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24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147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4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13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61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63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6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58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46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4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DFF5-BEAE-48CE-93E0-E2E858A3C60A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C6AE-3145-4E61-9EA6-80460AE0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5A9FA8-EF86-4B82-8EDA-7B479283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A665B-D6BB-4C52-B4BA-FADB64694FEE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Who’s on our invitation list?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22C39-048A-42D2-902C-078C119509FB}"/>
              </a:ext>
            </a:extLst>
          </p:cNvPr>
          <p:cNvSpPr txBox="1"/>
          <p:nvPr/>
        </p:nvSpPr>
        <p:spPr>
          <a:xfrm rot="21017365">
            <a:off x="331720" y="3375486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Luke 14:12-14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7C055B2-17DC-4B3F-BCAF-5107952EF173}"/>
              </a:ext>
            </a:extLst>
          </p:cNvPr>
          <p:cNvSpPr/>
          <p:nvPr/>
        </p:nvSpPr>
        <p:spPr>
          <a:xfrm rot="16200000">
            <a:off x="8061190" y="2936948"/>
            <a:ext cx="3998172" cy="183124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E9C339E2-FAE8-4320-8BC1-627EF16F3ADD}"/>
              </a:ext>
            </a:extLst>
          </p:cNvPr>
          <p:cNvSpPr/>
          <p:nvPr/>
        </p:nvSpPr>
        <p:spPr>
          <a:xfrm rot="5400000" flipV="1">
            <a:off x="8664438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739AE-7060-418A-942B-A9C09302ABC3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C6846-B623-4710-8D53-F377567A2AA6}"/>
              </a:ext>
            </a:extLst>
          </p:cNvPr>
          <p:cNvSpPr txBox="1"/>
          <p:nvPr/>
        </p:nvSpPr>
        <p:spPr>
          <a:xfrm rot="16200000">
            <a:off x="9707516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E643B-69E1-4B6C-B152-D82A9C3E91D6}"/>
              </a:ext>
            </a:extLst>
          </p:cNvPr>
          <p:cNvSpPr txBox="1"/>
          <p:nvPr/>
        </p:nvSpPr>
        <p:spPr>
          <a:xfrm>
            <a:off x="9388379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5" name="Arrow: Quad 14">
            <a:extLst>
              <a:ext uri="{FF2B5EF4-FFF2-40B4-BE49-F238E27FC236}">
                <a16:creationId xmlns:a16="http://schemas.microsoft.com/office/drawing/2014/main" id="{64818AF8-567A-4659-BCF3-2568F8CFBCED}"/>
              </a:ext>
            </a:extLst>
          </p:cNvPr>
          <p:cNvSpPr/>
          <p:nvPr/>
        </p:nvSpPr>
        <p:spPr>
          <a:xfrm>
            <a:off x="7110591" y="2466009"/>
            <a:ext cx="2484714" cy="3145800"/>
          </a:xfrm>
          <a:prstGeom prst="quad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B374F-17FC-4F2E-9D2E-78AF58ED1807}"/>
              </a:ext>
            </a:extLst>
          </p:cNvPr>
          <p:cNvSpPr txBox="1"/>
          <p:nvPr/>
        </p:nvSpPr>
        <p:spPr>
          <a:xfrm>
            <a:off x="7140068" y="3654583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39789835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956C1C3-AB56-406B-B595-4D17BBEB5962}"/>
              </a:ext>
            </a:extLst>
          </p:cNvPr>
          <p:cNvSpPr/>
          <p:nvPr/>
        </p:nvSpPr>
        <p:spPr>
          <a:xfrm>
            <a:off x="8004517" y="1463040"/>
            <a:ext cx="3770141" cy="3573194"/>
          </a:xfrm>
          <a:prstGeom prst="flowChartConnector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Quad 10">
            <a:extLst>
              <a:ext uri="{FF2B5EF4-FFF2-40B4-BE49-F238E27FC236}">
                <a16:creationId xmlns:a16="http://schemas.microsoft.com/office/drawing/2014/main" id="{79C284A8-FD9E-4854-A9D9-3559616E64D3}"/>
              </a:ext>
            </a:extLst>
          </p:cNvPr>
          <p:cNvSpPr/>
          <p:nvPr/>
        </p:nvSpPr>
        <p:spPr>
          <a:xfrm>
            <a:off x="8468751" y="1735065"/>
            <a:ext cx="2822696" cy="2785294"/>
          </a:xfrm>
          <a:prstGeom prst="quadArrow">
            <a:avLst/>
          </a:prstGeom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F0540-3021-42CF-B5C4-A5F95F7CB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"/>
            <a:ext cx="75914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5BE986-FB29-4F97-B9D1-1D3142DC0D25}"/>
              </a:ext>
            </a:extLst>
          </p:cNvPr>
          <p:cNvSpPr/>
          <p:nvPr/>
        </p:nvSpPr>
        <p:spPr>
          <a:xfrm>
            <a:off x="0" y="3127712"/>
            <a:ext cx="7472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Kingdom Characteristics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0E9841-E578-49D1-9EFB-573D4EAA85EF}"/>
              </a:ext>
            </a:extLst>
          </p:cNvPr>
          <p:cNvSpPr/>
          <p:nvPr/>
        </p:nvSpPr>
        <p:spPr>
          <a:xfrm>
            <a:off x="7472155" y="363341"/>
            <a:ext cx="4719845" cy="12157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Kingdom Attitude 14:12</a:t>
            </a:r>
            <a:endParaRPr lang="en-US" sz="40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889F2-5F7F-4E99-A690-E584FAF5F776}"/>
              </a:ext>
            </a:extLst>
          </p:cNvPr>
          <p:cNvSpPr/>
          <p:nvPr/>
        </p:nvSpPr>
        <p:spPr>
          <a:xfrm>
            <a:off x="3362180" y="47870"/>
            <a:ext cx="410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Luke 14-17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3889D5A-FFA4-4031-AC68-9398FF5E25DA}"/>
              </a:ext>
            </a:extLst>
          </p:cNvPr>
          <p:cNvSpPr/>
          <p:nvPr/>
        </p:nvSpPr>
        <p:spPr>
          <a:xfrm>
            <a:off x="9037253" y="2314718"/>
            <a:ext cx="1696397" cy="1625988"/>
          </a:xfrm>
          <a:prstGeom prst="flowChartConnector">
            <a:avLst/>
          </a:prstGeom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6AAD5-C09B-4BC1-8162-CE0C7303108C}"/>
              </a:ext>
            </a:extLst>
          </p:cNvPr>
          <p:cNvSpPr/>
          <p:nvPr/>
        </p:nvSpPr>
        <p:spPr>
          <a:xfrm>
            <a:off x="8815135" y="2773769"/>
            <a:ext cx="2153154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Attitude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73672-8EA3-4869-99A8-9F20AC5F7FF9}"/>
              </a:ext>
            </a:extLst>
          </p:cNvPr>
          <p:cNvSpPr/>
          <p:nvPr/>
        </p:nvSpPr>
        <p:spPr>
          <a:xfrm rot="18941019">
            <a:off x="8088812" y="1912511"/>
            <a:ext cx="1452642" cy="52322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792A-0FC9-48F3-85FD-61D99A65748D}"/>
              </a:ext>
            </a:extLst>
          </p:cNvPr>
          <p:cNvSpPr/>
          <p:nvPr/>
        </p:nvSpPr>
        <p:spPr>
          <a:xfrm rot="18941019">
            <a:off x="10084800" y="3916237"/>
            <a:ext cx="1452642" cy="52322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6AA77-7618-4886-A6A5-9503571C4698}"/>
              </a:ext>
            </a:extLst>
          </p:cNvPr>
          <p:cNvSpPr/>
          <p:nvPr/>
        </p:nvSpPr>
        <p:spPr>
          <a:xfrm rot="2581319">
            <a:off x="8139342" y="3955178"/>
            <a:ext cx="1452642" cy="52322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2B48E-05A4-4D00-9361-870227442C85}"/>
              </a:ext>
            </a:extLst>
          </p:cNvPr>
          <p:cNvSpPr/>
          <p:nvPr/>
        </p:nvSpPr>
        <p:spPr>
          <a:xfrm rot="2854568">
            <a:off x="10167809" y="1970820"/>
            <a:ext cx="1452642" cy="52322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9E65F-5905-4AE5-AE3F-1F8519B35A96}"/>
              </a:ext>
            </a:extLst>
          </p:cNvPr>
          <p:cNvSpPr/>
          <p:nvPr/>
        </p:nvSpPr>
        <p:spPr>
          <a:xfrm>
            <a:off x="5531271" y="5352255"/>
            <a:ext cx="6362639" cy="11546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Grace and love are absent; 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pride and selfishness are present.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43180F-A940-4367-8876-2132AC440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0" y="4301273"/>
            <a:ext cx="5285645" cy="2508857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8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1917B-2CE8-469D-A590-B01B3C2C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"/>
            <a:ext cx="75914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BC2FF-B4F8-4E5C-937C-EB6876BFF5F5}"/>
              </a:ext>
            </a:extLst>
          </p:cNvPr>
          <p:cNvSpPr/>
          <p:nvPr/>
        </p:nvSpPr>
        <p:spPr>
          <a:xfrm>
            <a:off x="0" y="3127712"/>
            <a:ext cx="7472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Kingdom Characteristics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FE4D8-F759-4CEA-A7FF-470322E7631D}"/>
              </a:ext>
            </a:extLst>
          </p:cNvPr>
          <p:cNvSpPr/>
          <p:nvPr/>
        </p:nvSpPr>
        <p:spPr>
          <a:xfrm>
            <a:off x="3362180" y="47870"/>
            <a:ext cx="410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Luke 14-17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6470B-76A5-4999-9D53-58007F15B447}"/>
              </a:ext>
            </a:extLst>
          </p:cNvPr>
          <p:cNvSpPr/>
          <p:nvPr/>
        </p:nvSpPr>
        <p:spPr>
          <a:xfrm>
            <a:off x="7872010" y="211152"/>
            <a:ext cx="3850733" cy="1267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Kingdom People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14:13</a:t>
            </a:r>
            <a:endParaRPr lang="en-US" sz="40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9EB0D-52E3-4D0C-9763-8E9D4623E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95" y="1342259"/>
            <a:ext cx="2778164" cy="357090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19055C-2F0C-4787-9803-58855CFA3258}"/>
              </a:ext>
            </a:extLst>
          </p:cNvPr>
          <p:cNvSpPr/>
          <p:nvPr/>
        </p:nvSpPr>
        <p:spPr>
          <a:xfrm>
            <a:off x="7591425" y="4918330"/>
            <a:ext cx="4600575" cy="160197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tendency to seek other like yourself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0985C-4BA0-447D-9B58-A7E667F7D5EA}"/>
              </a:ext>
            </a:extLst>
          </p:cNvPr>
          <p:cNvSpPr/>
          <p:nvPr/>
        </p:nvSpPr>
        <p:spPr>
          <a:xfrm>
            <a:off x="1613960" y="4826597"/>
            <a:ext cx="4687502" cy="126701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“Invite the poor, 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crippled, lame, blind.”</a:t>
            </a:r>
          </a:p>
        </p:txBody>
      </p:sp>
    </p:spTree>
    <p:extLst>
      <p:ext uri="{BB962C8B-B14F-4D97-AF65-F5344CB8AC3E}">
        <p14:creationId xmlns:p14="http://schemas.microsoft.com/office/powerpoint/2010/main" val="355620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74E4E-A1DA-4D3B-81F6-D1F1F54227AE}"/>
              </a:ext>
            </a:extLst>
          </p:cNvPr>
          <p:cNvSpPr/>
          <p:nvPr/>
        </p:nvSpPr>
        <p:spPr>
          <a:xfrm>
            <a:off x="168841" y="188055"/>
            <a:ext cx="5131386" cy="193899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Kingdom People must invite those on the fringes of society.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91281-84C2-42B1-81EE-3E2C8F035381}"/>
              </a:ext>
            </a:extLst>
          </p:cNvPr>
          <p:cNvSpPr/>
          <p:nvPr/>
        </p:nvSpPr>
        <p:spPr>
          <a:xfrm>
            <a:off x="168841" y="4973481"/>
            <a:ext cx="5131386" cy="14342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invite anyone – those like us and those unlike 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ED957-47FD-4C1C-B745-B6826697AF00}"/>
              </a:ext>
            </a:extLst>
          </p:cNvPr>
          <p:cNvSpPr/>
          <p:nvPr/>
        </p:nvSpPr>
        <p:spPr>
          <a:xfrm>
            <a:off x="168841" y="2473046"/>
            <a:ext cx="5131386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Where you are not comfortable</a:t>
            </a:r>
            <a:endParaRPr lang="en-US" sz="32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AAA32-D1E5-4048-9149-F4AF4A105C87}"/>
              </a:ext>
            </a:extLst>
          </p:cNvPr>
          <p:cNvSpPr/>
          <p:nvPr/>
        </p:nvSpPr>
        <p:spPr>
          <a:xfrm>
            <a:off x="168841" y="3550264"/>
            <a:ext cx="5131387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Those with whom you don’t have much in common</a:t>
            </a:r>
            <a:endParaRPr lang="en-US" sz="3200" b="1" dirty="0">
              <a:solidFill>
                <a:srgbClr val="00B0F0"/>
              </a:solidFill>
              <a:latin typeface="Papyrus" panose="03070502060502030205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F24B0-CF1E-42A3-9108-65DFEB79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03" y="1637"/>
            <a:ext cx="3110355" cy="425081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58569-BB71-48AE-ACFF-4CCCF86ACA3C}"/>
              </a:ext>
            </a:extLst>
          </p:cNvPr>
          <p:cNvSpPr/>
          <p:nvPr/>
        </p:nvSpPr>
        <p:spPr>
          <a:xfrm>
            <a:off x="8716491" y="343232"/>
            <a:ext cx="3384201" cy="320703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 person’s identity is not based in who they hang out with but in the one who hung on a cross for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C8F42C-4AC0-4A20-8211-2F703C223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37" y="3651807"/>
            <a:ext cx="3110355" cy="3110355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73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5E8393-1DEE-4765-AEE8-83FA68D62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"/>
            <a:ext cx="759142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CB8682-5F31-49D1-B14B-F395E0EAE67C}"/>
              </a:ext>
            </a:extLst>
          </p:cNvPr>
          <p:cNvSpPr/>
          <p:nvPr/>
        </p:nvSpPr>
        <p:spPr>
          <a:xfrm>
            <a:off x="0" y="3127712"/>
            <a:ext cx="7472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Kingdom Characteristics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50A9E-199A-4F31-AA6D-F6849164F77F}"/>
              </a:ext>
            </a:extLst>
          </p:cNvPr>
          <p:cNvSpPr/>
          <p:nvPr/>
        </p:nvSpPr>
        <p:spPr>
          <a:xfrm>
            <a:off x="3362180" y="47870"/>
            <a:ext cx="410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Luke 14-17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3F9BC-A604-4FAF-BCA4-2F399EA2F2EB}"/>
              </a:ext>
            </a:extLst>
          </p:cNvPr>
          <p:cNvSpPr/>
          <p:nvPr/>
        </p:nvSpPr>
        <p:spPr>
          <a:xfrm>
            <a:off x="7472155" y="211152"/>
            <a:ext cx="4719845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 outside 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kingdom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14:13</a:t>
            </a:r>
            <a:endParaRPr lang="en-US" sz="40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5E47F-0576-408C-9B52-E8CE2A68AC8D}"/>
              </a:ext>
            </a:extLst>
          </p:cNvPr>
          <p:cNvSpPr/>
          <p:nvPr/>
        </p:nvSpPr>
        <p:spPr>
          <a:xfrm>
            <a:off x="7619560" y="2279595"/>
            <a:ext cx="4436453" cy="2474524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C0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Literally poor, crippled, lame and blind.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literal meal </a:t>
            </a: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32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32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it is more! </a:t>
            </a:r>
            <a:endParaRPr lang="en-US" sz="3200" b="1" i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E7E081-318F-42B7-A3EE-B25F95C1C61E}"/>
              </a:ext>
            </a:extLst>
          </p:cNvPr>
          <p:cNvSpPr/>
          <p:nvPr/>
        </p:nvSpPr>
        <p:spPr>
          <a:xfrm>
            <a:off x="0" y="4481055"/>
            <a:ext cx="7472155" cy="5847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outside of Christ is rich in spirit?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5726-BFF9-46DC-AE25-916EA394970E}"/>
              </a:ext>
            </a:extLst>
          </p:cNvPr>
          <p:cNvSpPr/>
          <p:nvPr/>
        </p:nvSpPr>
        <p:spPr>
          <a:xfrm>
            <a:off x="-1" y="5154366"/>
            <a:ext cx="7472155" cy="5847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outside of Christ has sight?</a:t>
            </a:r>
            <a:endParaRPr lang="en-US" sz="32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2E0A0-5073-45C6-8DB9-486E94975524}"/>
              </a:ext>
            </a:extLst>
          </p:cNvPr>
          <p:cNvSpPr/>
          <p:nvPr/>
        </p:nvSpPr>
        <p:spPr>
          <a:xfrm>
            <a:off x="-2" y="5739156"/>
            <a:ext cx="7472155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outside of Christ walks through </a:t>
            </a:r>
          </a:p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life without fault?</a:t>
            </a:r>
            <a:endParaRPr lang="en-US" sz="3200" b="1" dirty="0">
              <a:latin typeface="Papyrus" panose="03070502060502030205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6CEEC-4523-42B1-B02D-431F59CBCDD2}"/>
              </a:ext>
            </a:extLst>
          </p:cNvPr>
          <p:cNvSpPr/>
          <p:nvPr/>
        </p:nvSpPr>
        <p:spPr>
          <a:xfrm>
            <a:off x="7619559" y="5200547"/>
            <a:ext cx="4436453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 need to be invited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4BBAC-3459-4C51-A420-9602B3C41021}"/>
              </a:ext>
            </a:extLst>
          </p:cNvPr>
          <p:cNvSpPr/>
          <p:nvPr/>
        </p:nvSpPr>
        <p:spPr>
          <a:xfrm>
            <a:off x="0" y="643989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40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Being a kingdom person means having the spirit of Christ living out in our lives.  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6C05-387D-4168-8B8F-E2B3C6468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" y="2819509"/>
            <a:ext cx="5715000" cy="38100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276CCE-0969-4582-AF62-35EA2AD1C5AA}"/>
              </a:ext>
            </a:extLst>
          </p:cNvPr>
          <p:cNvSpPr/>
          <p:nvPr/>
        </p:nvSpPr>
        <p:spPr>
          <a:xfrm>
            <a:off x="5566118" y="3247182"/>
            <a:ext cx="6625882" cy="295465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400"/>
              </a:spcAft>
            </a:pP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Who’s on my invitation list?</a:t>
            </a:r>
          </a:p>
          <a:p>
            <a:pPr marR="0" lvl="0" algn="ctr">
              <a:spcBef>
                <a:spcPts val="0"/>
              </a:spcBef>
              <a:spcAft>
                <a:spcPts val="400"/>
              </a:spcAft>
            </a:pPr>
            <a:endParaRPr lang="en-US" sz="4400" b="1" dirty="0">
              <a:solidFill>
                <a:srgbClr val="FFFF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400"/>
              </a:spcAft>
            </a:pP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Everyone I am</a:t>
            </a:r>
          </a:p>
          <a:p>
            <a:pPr marR="0" lvl="0" algn="ctr">
              <a:spcBef>
                <a:spcPts val="0"/>
              </a:spcBef>
              <a:spcAft>
                <a:spcPts val="400"/>
              </a:spcAft>
            </a:pP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able to invite.</a:t>
            </a:r>
            <a:endParaRPr lang="en-US" sz="44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8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CE5C9A-FC57-49FE-BD96-F208E904D91B}"/>
              </a:ext>
            </a:extLst>
          </p:cNvPr>
          <p:cNvSpPr txBox="1"/>
          <p:nvPr/>
        </p:nvSpPr>
        <p:spPr>
          <a:xfrm>
            <a:off x="0" y="74950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Are they part of God’s Kingdom?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If not – they need an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28C17-74A2-47DF-9B72-8853929C15CC}"/>
              </a:ext>
            </a:extLst>
          </p:cNvPr>
          <p:cNvSpPr txBox="1"/>
          <p:nvPr/>
        </p:nvSpPr>
        <p:spPr>
          <a:xfrm>
            <a:off x="0" y="2662349"/>
            <a:ext cx="12192000" cy="317009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Do this and you will be blessed – v.14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Happy, overjoyed, fortunate.</a:t>
            </a:r>
          </a:p>
          <a:p>
            <a:pPr algn="ctr"/>
            <a:endParaRPr lang="en-US" sz="4000" b="1" dirty="0">
              <a:latin typeface="Ink Free" panose="03080402000500000000" pitchFamily="66" charset="0"/>
            </a:endParaRP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An inward contentment regardless of what is happening in the world around us</a:t>
            </a:r>
          </a:p>
        </p:txBody>
      </p:sp>
    </p:spTree>
    <p:extLst>
      <p:ext uri="{BB962C8B-B14F-4D97-AF65-F5344CB8AC3E}">
        <p14:creationId xmlns:p14="http://schemas.microsoft.com/office/powerpoint/2010/main" val="274678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161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267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Monotype Corsiva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14</cp:revision>
  <cp:lastPrinted>2019-08-11T13:30:38Z</cp:lastPrinted>
  <dcterms:created xsi:type="dcterms:W3CDTF">2019-08-10T02:28:39Z</dcterms:created>
  <dcterms:modified xsi:type="dcterms:W3CDTF">2019-08-11T13:31:17Z</dcterms:modified>
</cp:coreProperties>
</file>