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58" r:id="rId4"/>
    <p:sldId id="259" r:id="rId5"/>
    <p:sldId id="266"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111" d="100"/>
          <a:sy n="111" d="100"/>
        </p:scale>
        <p:origin x="40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C8C123-6235-41DD-AD1F-B8EB341490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CCEE6F-8141-4C0B-836F-3C36FA3431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3CA222-3633-47EC-B93C-2C24EFC7BEB6}" type="datetimeFigureOut">
              <a:rPr lang="en-US" smtClean="0"/>
              <a:t>1/27/2019</a:t>
            </a:fld>
            <a:endParaRPr lang="en-US"/>
          </a:p>
        </p:txBody>
      </p:sp>
      <p:sp>
        <p:nvSpPr>
          <p:cNvPr id="4" name="Footer Placeholder 3">
            <a:extLst>
              <a:ext uri="{FF2B5EF4-FFF2-40B4-BE49-F238E27FC236}">
                <a16:creationId xmlns:a16="http://schemas.microsoft.com/office/drawing/2014/main" id="{C802731C-12B8-4080-B021-84ABA5F39E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E4B76747-B962-4DA9-81C7-EB69B792DA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4F7D7-0F01-476D-B7DF-2F4D0B094D22}" type="slidenum">
              <a:rPr lang="en-US" smtClean="0"/>
              <a:t>‹#›</a:t>
            </a:fld>
            <a:endParaRPr lang="en-US"/>
          </a:p>
        </p:txBody>
      </p:sp>
      <p:sp>
        <p:nvSpPr>
          <p:cNvPr id="6" name="TextBox 5" descr="Box1">
            <a:extLst>
              <a:ext uri="{FF2B5EF4-FFF2-40B4-BE49-F238E27FC236}">
                <a16:creationId xmlns:a16="http://schemas.microsoft.com/office/drawing/2014/main" id="{A68215F4-782E-45E6-A17E-AF0E5090FACF}"/>
              </a:ext>
            </a:extLst>
          </p:cNvPr>
          <p:cNvSpPr txBox="1"/>
          <p:nvPr/>
        </p:nvSpPr>
        <p:spPr bwMode="black">
          <a:xfrm>
            <a:off x="564039"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1C1375B9-1E11-4D32-B6C1-4D450F152AE7}"/>
              </a:ext>
            </a:extLst>
          </p:cNvPr>
          <p:cNvSpPr txBox="1"/>
          <p:nvPr/>
        </p:nvSpPr>
        <p:spPr bwMode="black">
          <a:xfrm>
            <a:off x="3652825" y="295351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93857785-D253-4F44-B300-77B8459A6EDD}"/>
              </a:ext>
            </a:extLst>
          </p:cNvPr>
          <p:cNvSpPr txBox="1"/>
          <p:nvPr/>
        </p:nvSpPr>
        <p:spPr bwMode="black">
          <a:xfrm>
            <a:off x="564039"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359F31CC-CC6A-4798-8591-C9D531061F67}"/>
              </a:ext>
            </a:extLst>
          </p:cNvPr>
          <p:cNvSpPr txBox="1"/>
          <p:nvPr/>
        </p:nvSpPr>
        <p:spPr bwMode="black">
          <a:xfrm>
            <a:off x="3652825" y="560527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BD4652BB-3072-4CCC-9256-5DDB5AB08AFD}"/>
              </a:ext>
            </a:extLst>
          </p:cNvPr>
          <p:cNvSpPr txBox="1"/>
          <p:nvPr/>
        </p:nvSpPr>
        <p:spPr bwMode="black">
          <a:xfrm>
            <a:off x="564039"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41E100DF-E2C4-464C-8298-DC603316053E}"/>
              </a:ext>
            </a:extLst>
          </p:cNvPr>
          <p:cNvSpPr txBox="1"/>
          <p:nvPr/>
        </p:nvSpPr>
        <p:spPr bwMode="black">
          <a:xfrm>
            <a:off x="3652825" y="8257032"/>
            <a:ext cx="2650089" cy="153924"/>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7DCF1806-8E52-4CD8-B709-FB85CEA10A3C}"/>
              </a:ext>
            </a:extLst>
          </p:cNvPr>
          <p:cNvSpPr txBox="1"/>
          <p:nvPr/>
        </p:nvSpPr>
        <p:spPr bwMode="black">
          <a:xfrm>
            <a:off x="5257800" y="868680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27873637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93D1F-C1B7-4D59-9ED3-259DF8FB0BAA}"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AAD45-2194-444A-A02B-5E2BA46F190B}" type="slidenum">
              <a:rPr lang="en-US" smtClean="0"/>
              <a:t>‹#›</a:t>
            </a:fld>
            <a:endParaRPr lang="en-US"/>
          </a:p>
        </p:txBody>
      </p:sp>
    </p:spTree>
    <p:extLst>
      <p:ext uri="{BB962C8B-B14F-4D97-AF65-F5344CB8AC3E}">
        <p14:creationId xmlns:p14="http://schemas.microsoft.com/office/powerpoint/2010/main" val="164758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CAAD45-2194-444A-A02B-5E2BA46F190B}" type="slidenum">
              <a:rPr lang="en-US" smtClean="0"/>
              <a:t>1</a:t>
            </a:fld>
            <a:endParaRPr lang="en-US"/>
          </a:p>
        </p:txBody>
      </p:sp>
    </p:spTree>
    <p:extLst>
      <p:ext uri="{BB962C8B-B14F-4D97-AF65-F5344CB8AC3E}">
        <p14:creationId xmlns:p14="http://schemas.microsoft.com/office/powerpoint/2010/main" val="355795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CAAD45-2194-444A-A02B-5E2BA46F190B}" type="slidenum">
              <a:rPr lang="en-US" smtClean="0"/>
              <a:t>2</a:t>
            </a:fld>
            <a:endParaRPr lang="en-US"/>
          </a:p>
        </p:txBody>
      </p:sp>
    </p:spTree>
    <p:extLst>
      <p:ext uri="{BB962C8B-B14F-4D97-AF65-F5344CB8AC3E}">
        <p14:creationId xmlns:p14="http://schemas.microsoft.com/office/powerpoint/2010/main" val="412034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CAAD45-2194-444A-A02B-5E2BA46F190B}" type="slidenum">
              <a:rPr lang="en-US" smtClean="0"/>
              <a:t>3</a:t>
            </a:fld>
            <a:endParaRPr lang="en-US"/>
          </a:p>
        </p:txBody>
      </p:sp>
    </p:spTree>
    <p:extLst>
      <p:ext uri="{BB962C8B-B14F-4D97-AF65-F5344CB8AC3E}">
        <p14:creationId xmlns:p14="http://schemas.microsoft.com/office/powerpoint/2010/main" val="129228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CAAD45-2194-444A-A02B-5E2BA46F190B}" type="slidenum">
              <a:rPr lang="en-US" smtClean="0"/>
              <a:t>4</a:t>
            </a:fld>
            <a:endParaRPr lang="en-US"/>
          </a:p>
        </p:txBody>
      </p:sp>
    </p:spTree>
    <p:extLst>
      <p:ext uri="{BB962C8B-B14F-4D97-AF65-F5344CB8AC3E}">
        <p14:creationId xmlns:p14="http://schemas.microsoft.com/office/powerpoint/2010/main" val="49893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CAAD45-2194-444A-A02B-5E2BA46F190B}" type="slidenum">
              <a:rPr lang="en-US" smtClean="0"/>
              <a:t>5</a:t>
            </a:fld>
            <a:endParaRPr lang="en-US"/>
          </a:p>
        </p:txBody>
      </p:sp>
    </p:spTree>
    <p:extLst>
      <p:ext uri="{BB962C8B-B14F-4D97-AF65-F5344CB8AC3E}">
        <p14:creationId xmlns:p14="http://schemas.microsoft.com/office/powerpoint/2010/main" val="1957174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CAAD45-2194-444A-A02B-5E2BA46F190B}" type="slidenum">
              <a:rPr lang="en-US" smtClean="0"/>
              <a:t>6</a:t>
            </a:fld>
            <a:endParaRPr lang="en-US"/>
          </a:p>
        </p:txBody>
      </p:sp>
    </p:spTree>
    <p:extLst>
      <p:ext uri="{BB962C8B-B14F-4D97-AF65-F5344CB8AC3E}">
        <p14:creationId xmlns:p14="http://schemas.microsoft.com/office/powerpoint/2010/main" val="204256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CAAD45-2194-444A-A02B-5E2BA46F190B}" type="slidenum">
              <a:rPr lang="en-US" smtClean="0"/>
              <a:t>7</a:t>
            </a:fld>
            <a:endParaRPr lang="en-US"/>
          </a:p>
        </p:txBody>
      </p:sp>
    </p:spTree>
    <p:extLst>
      <p:ext uri="{BB962C8B-B14F-4D97-AF65-F5344CB8AC3E}">
        <p14:creationId xmlns:p14="http://schemas.microsoft.com/office/powerpoint/2010/main" val="64015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CAAD45-2194-444A-A02B-5E2BA46F190B}" type="slidenum">
              <a:rPr lang="en-US" smtClean="0"/>
              <a:t>8</a:t>
            </a:fld>
            <a:endParaRPr lang="en-US"/>
          </a:p>
        </p:txBody>
      </p:sp>
    </p:spTree>
    <p:extLst>
      <p:ext uri="{BB962C8B-B14F-4D97-AF65-F5344CB8AC3E}">
        <p14:creationId xmlns:p14="http://schemas.microsoft.com/office/powerpoint/2010/main" val="1345703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CAAD45-2194-444A-A02B-5E2BA46F190B}" type="slidenum">
              <a:rPr lang="en-US" smtClean="0"/>
              <a:t>9</a:t>
            </a:fld>
            <a:endParaRPr lang="en-US"/>
          </a:p>
        </p:txBody>
      </p:sp>
    </p:spTree>
    <p:extLst>
      <p:ext uri="{BB962C8B-B14F-4D97-AF65-F5344CB8AC3E}">
        <p14:creationId xmlns:p14="http://schemas.microsoft.com/office/powerpoint/2010/main" val="100474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95B4C1-D900-4CD6-B14D-36FED76690EF}"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79DF4-5BF3-4690-BF88-A17CCCF2AB1F}" type="slidenum">
              <a:rPr lang="en-US" smtClean="0"/>
              <a:pPr/>
              <a:t>‹#›</a:t>
            </a:fld>
            <a:endParaRPr lang="en-US"/>
          </a:p>
        </p:txBody>
      </p:sp>
    </p:spTree>
    <p:extLst>
      <p:ext uri="{BB962C8B-B14F-4D97-AF65-F5344CB8AC3E}">
        <p14:creationId xmlns:p14="http://schemas.microsoft.com/office/powerpoint/2010/main" val="83097205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95B4C1-D900-4CD6-B14D-36FED76690EF}"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79DF4-5BF3-4690-BF88-A17CCCF2AB1F}" type="slidenum">
              <a:rPr lang="en-US" smtClean="0"/>
              <a:pPr/>
              <a:t>‹#›</a:t>
            </a:fld>
            <a:endParaRPr lang="en-US"/>
          </a:p>
        </p:txBody>
      </p:sp>
    </p:spTree>
    <p:extLst>
      <p:ext uri="{BB962C8B-B14F-4D97-AF65-F5344CB8AC3E}">
        <p14:creationId xmlns:p14="http://schemas.microsoft.com/office/powerpoint/2010/main" val="210521511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95B4C1-D900-4CD6-B14D-36FED76690EF}"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79DF4-5BF3-4690-BF88-A17CCCF2AB1F}" type="slidenum">
              <a:rPr lang="en-US" smtClean="0"/>
              <a:pPr/>
              <a:t>‹#›</a:t>
            </a:fld>
            <a:endParaRPr lang="en-US"/>
          </a:p>
        </p:txBody>
      </p:sp>
    </p:spTree>
    <p:extLst>
      <p:ext uri="{BB962C8B-B14F-4D97-AF65-F5344CB8AC3E}">
        <p14:creationId xmlns:p14="http://schemas.microsoft.com/office/powerpoint/2010/main" val="129836476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95B4C1-D900-4CD6-B14D-36FED76690EF}"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79DF4-5BF3-4690-BF88-A17CCCF2AB1F}" type="slidenum">
              <a:rPr lang="en-US" smtClean="0"/>
              <a:pPr/>
              <a:t>‹#›</a:t>
            </a:fld>
            <a:endParaRPr lang="en-US"/>
          </a:p>
        </p:txBody>
      </p:sp>
    </p:spTree>
    <p:extLst>
      <p:ext uri="{BB962C8B-B14F-4D97-AF65-F5344CB8AC3E}">
        <p14:creationId xmlns:p14="http://schemas.microsoft.com/office/powerpoint/2010/main" val="377491389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95B4C1-D900-4CD6-B14D-36FED76690EF}" type="datetimeFigureOut">
              <a:rPr lang="en-US" smtClean="0"/>
              <a:pPr/>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79DF4-5BF3-4690-BF88-A17CCCF2AB1F}" type="slidenum">
              <a:rPr lang="en-US" smtClean="0"/>
              <a:pPr/>
              <a:t>‹#›</a:t>
            </a:fld>
            <a:endParaRPr lang="en-US"/>
          </a:p>
        </p:txBody>
      </p:sp>
    </p:spTree>
    <p:extLst>
      <p:ext uri="{BB962C8B-B14F-4D97-AF65-F5344CB8AC3E}">
        <p14:creationId xmlns:p14="http://schemas.microsoft.com/office/powerpoint/2010/main" val="34122144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95B4C1-D900-4CD6-B14D-36FED76690EF}" type="datetimeFigureOut">
              <a:rPr lang="en-US" smtClean="0"/>
              <a:pPr/>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79DF4-5BF3-4690-BF88-A17CCCF2AB1F}" type="slidenum">
              <a:rPr lang="en-US" smtClean="0"/>
              <a:pPr/>
              <a:t>‹#›</a:t>
            </a:fld>
            <a:endParaRPr lang="en-US"/>
          </a:p>
        </p:txBody>
      </p:sp>
    </p:spTree>
    <p:extLst>
      <p:ext uri="{BB962C8B-B14F-4D97-AF65-F5344CB8AC3E}">
        <p14:creationId xmlns:p14="http://schemas.microsoft.com/office/powerpoint/2010/main" val="347589954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95B4C1-D900-4CD6-B14D-36FED76690EF}" type="datetimeFigureOut">
              <a:rPr lang="en-US" smtClean="0"/>
              <a:pPr/>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779DF4-5BF3-4690-BF88-A17CCCF2AB1F}" type="slidenum">
              <a:rPr lang="en-US" smtClean="0"/>
              <a:pPr/>
              <a:t>‹#›</a:t>
            </a:fld>
            <a:endParaRPr lang="en-US"/>
          </a:p>
        </p:txBody>
      </p:sp>
    </p:spTree>
    <p:extLst>
      <p:ext uri="{BB962C8B-B14F-4D97-AF65-F5344CB8AC3E}">
        <p14:creationId xmlns:p14="http://schemas.microsoft.com/office/powerpoint/2010/main" val="209286949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95B4C1-D900-4CD6-B14D-36FED76690EF}" type="datetimeFigureOut">
              <a:rPr lang="en-US" smtClean="0"/>
              <a:pPr/>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779DF4-5BF3-4690-BF88-A17CCCF2AB1F}" type="slidenum">
              <a:rPr lang="en-US" smtClean="0"/>
              <a:pPr/>
              <a:t>‹#›</a:t>
            </a:fld>
            <a:endParaRPr lang="en-US"/>
          </a:p>
        </p:txBody>
      </p:sp>
    </p:spTree>
    <p:extLst>
      <p:ext uri="{BB962C8B-B14F-4D97-AF65-F5344CB8AC3E}">
        <p14:creationId xmlns:p14="http://schemas.microsoft.com/office/powerpoint/2010/main" val="119090065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5B4C1-D900-4CD6-B14D-36FED76690EF}" type="datetimeFigureOut">
              <a:rPr lang="en-US" smtClean="0"/>
              <a:pPr/>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779DF4-5BF3-4690-BF88-A17CCCF2AB1F}" type="slidenum">
              <a:rPr lang="en-US" smtClean="0"/>
              <a:pPr/>
              <a:t>‹#›</a:t>
            </a:fld>
            <a:endParaRPr lang="en-US"/>
          </a:p>
        </p:txBody>
      </p:sp>
    </p:spTree>
    <p:extLst>
      <p:ext uri="{BB962C8B-B14F-4D97-AF65-F5344CB8AC3E}">
        <p14:creationId xmlns:p14="http://schemas.microsoft.com/office/powerpoint/2010/main" val="94570576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95B4C1-D900-4CD6-B14D-36FED76690EF}" type="datetimeFigureOut">
              <a:rPr lang="en-US" smtClean="0"/>
              <a:pPr/>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79DF4-5BF3-4690-BF88-A17CCCF2AB1F}" type="slidenum">
              <a:rPr lang="en-US" smtClean="0"/>
              <a:pPr/>
              <a:t>‹#›</a:t>
            </a:fld>
            <a:endParaRPr lang="en-US"/>
          </a:p>
        </p:txBody>
      </p:sp>
    </p:spTree>
    <p:extLst>
      <p:ext uri="{BB962C8B-B14F-4D97-AF65-F5344CB8AC3E}">
        <p14:creationId xmlns:p14="http://schemas.microsoft.com/office/powerpoint/2010/main" val="169348960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95B4C1-D900-4CD6-B14D-36FED76690EF}" type="datetimeFigureOut">
              <a:rPr lang="en-US" smtClean="0"/>
              <a:pPr/>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79DF4-5BF3-4690-BF88-A17CCCF2AB1F}" type="slidenum">
              <a:rPr lang="en-US" smtClean="0"/>
              <a:pPr/>
              <a:t>‹#›</a:t>
            </a:fld>
            <a:endParaRPr lang="en-US"/>
          </a:p>
        </p:txBody>
      </p:sp>
    </p:spTree>
    <p:extLst>
      <p:ext uri="{BB962C8B-B14F-4D97-AF65-F5344CB8AC3E}">
        <p14:creationId xmlns:p14="http://schemas.microsoft.com/office/powerpoint/2010/main" val="188908200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5B4C1-D900-4CD6-B14D-36FED76690EF}" type="datetimeFigureOut">
              <a:rPr lang="en-US" smtClean="0"/>
              <a:pPr/>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79DF4-5BF3-4690-BF88-A17CCCF2AB1F}" type="slidenum">
              <a:rPr lang="en-US" smtClean="0"/>
              <a:pPr/>
              <a:t>‹#›</a:t>
            </a:fld>
            <a:endParaRPr lang="en-US"/>
          </a:p>
        </p:txBody>
      </p:sp>
    </p:spTree>
    <p:extLst>
      <p:ext uri="{BB962C8B-B14F-4D97-AF65-F5344CB8AC3E}">
        <p14:creationId xmlns:p14="http://schemas.microsoft.com/office/powerpoint/2010/main" val="9815206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98844F9D-79D6-46F5-B54B-B2C551F00C5B}"/>
              </a:ext>
            </a:extLst>
          </p:cNvPr>
          <p:cNvPicPr>
            <a:picLocks noChangeAspect="1"/>
          </p:cNvPicPr>
          <p:nvPr/>
        </p:nvPicPr>
        <p:blipFill>
          <a:blip r:embed="rId3" cstate="print"/>
          <a:stretch>
            <a:fillRect/>
          </a:stretch>
        </p:blipFill>
        <p:spPr>
          <a:xfrm>
            <a:off x="0" y="1"/>
            <a:ext cx="12192000" cy="6858000"/>
          </a:xfrm>
          <a:prstGeom prst="rect">
            <a:avLst/>
          </a:prstGeom>
        </p:spPr>
      </p:pic>
      <p:sp>
        <p:nvSpPr>
          <p:cNvPr id="6" name="TextBox 5">
            <a:extLst>
              <a:ext uri="{FF2B5EF4-FFF2-40B4-BE49-F238E27FC236}">
                <a16:creationId xmlns:a16="http://schemas.microsoft.com/office/drawing/2014/main" id="{C9E5CC28-7A50-4D32-BD31-89CD64810146}"/>
              </a:ext>
            </a:extLst>
          </p:cNvPr>
          <p:cNvSpPr txBox="1"/>
          <p:nvPr/>
        </p:nvSpPr>
        <p:spPr>
          <a:xfrm>
            <a:off x="0" y="155027"/>
            <a:ext cx="12192000" cy="2123658"/>
          </a:xfrm>
          <a:prstGeom prst="rect">
            <a:avLst/>
          </a:prstGeom>
          <a:noFill/>
        </p:spPr>
        <p:txBody>
          <a:bodyPr wrap="square" rtlCol="0">
            <a:spAutoFit/>
          </a:bodyPr>
          <a:lstStyle/>
          <a:p>
            <a:r>
              <a:rPr lang="en-US" sz="6600" b="1" dirty="0">
                <a:effectLst>
                  <a:outerShdw blurRad="50800" dist="50800" dir="5400000" algn="ctr" rotWithShape="0">
                    <a:schemeClr val="bg1"/>
                  </a:outerShdw>
                </a:effectLst>
                <a:latin typeface="Ink Free" panose="03080402000500000000" pitchFamily="66" charset="0"/>
              </a:rPr>
              <a:t>Ephesians: </a:t>
            </a:r>
          </a:p>
          <a:p>
            <a:r>
              <a:rPr lang="en-US" sz="6600" b="1" dirty="0">
                <a:effectLst>
                  <a:outerShdw blurRad="50800" dist="50800" dir="5400000" algn="ctr" rotWithShape="0">
                    <a:schemeClr val="bg1"/>
                  </a:outerShdw>
                </a:effectLst>
                <a:latin typeface="Ink Free" panose="03080402000500000000" pitchFamily="66" charset="0"/>
              </a:rPr>
              <a:t>Pointing us Upward</a:t>
            </a:r>
          </a:p>
        </p:txBody>
      </p:sp>
    </p:spTree>
    <p:extLst>
      <p:ext uri="{BB962C8B-B14F-4D97-AF65-F5344CB8AC3E}">
        <p14:creationId xmlns:p14="http://schemas.microsoft.com/office/powerpoint/2010/main" val="1681365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FBD40765-7C8B-4C6D-A92E-0781B7B82F54}"/>
              </a:ext>
            </a:extLst>
          </p:cNvPr>
          <p:cNvPicPr>
            <a:picLocks noChangeAspect="1"/>
          </p:cNvPicPr>
          <p:nvPr/>
        </p:nvPicPr>
        <p:blipFill>
          <a:blip r:embed="rId3" cstate="print"/>
          <a:stretch>
            <a:fillRect/>
          </a:stretch>
        </p:blipFill>
        <p:spPr>
          <a:xfrm rot="16200000">
            <a:off x="9919771" y="4585771"/>
            <a:ext cx="3115708" cy="1428750"/>
          </a:xfrm>
          <a:prstGeom prst="rect">
            <a:avLst/>
          </a:prstGeom>
          <a:ln>
            <a:noFill/>
          </a:ln>
          <a:effectLst>
            <a:softEdge rad="112500"/>
          </a:effectLst>
        </p:spPr>
      </p:pic>
      <p:pic>
        <p:nvPicPr>
          <p:cNvPr id="4" name="Picture 3">
            <a:extLst>
              <a:ext uri="{FF2B5EF4-FFF2-40B4-BE49-F238E27FC236}">
                <a16:creationId xmlns:a16="http://schemas.microsoft.com/office/drawing/2014/main" id="{B76909F3-56D8-4140-9252-2881977CC1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154277" cy="3115708"/>
          </a:xfrm>
          <a:prstGeom prst="rect">
            <a:avLst/>
          </a:prstGeom>
          <a:ln>
            <a:noFill/>
          </a:ln>
          <a:effectLst>
            <a:softEdge rad="112500"/>
          </a:effectLst>
        </p:spPr>
      </p:pic>
      <p:sp>
        <p:nvSpPr>
          <p:cNvPr id="6" name="Rectangle 5">
            <a:extLst>
              <a:ext uri="{FF2B5EF4-FFF2-40B4-BE49-F238E27FC236}">
                <a16:creationId xmlns:a16="http://schemas.microsoft.com/office/drawing/2014/main" id="{BECE217D-5AD2-4EAF-89E7-4FB01CB1EA56}"/>
              </a:ext>
            </a:extLst>
          </p:cNvPr>
          <p:cNvSpPr/>
          <p:nvPr/>
        </p:nvSpPr>
        <p:spPr>
          <a:xfrm>
            <a:off x="4018863" y="280581"/>
            <a:ext cx="8173137" cy="2554545"/>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latin typeface="Tempus Sans ITC" panose="04020404030D07020202" pitchFamily="82" charset="0"/>
                <a:ea typeface="Calibri" panose="020F0502020204030204" pitchFamily="34" charset="0"/>
              </a:rPr>
              <a:t>The “Queen of the Epistles” “</a:t>
            </a:r>
          </a:p>
          <a:p>
            <a:pPr algn="ctr"/>
            <a:r>
              <a:rPr lang="en-US" sz="4000" b="1" dirty="0">
                <a:latin typeface="Tempus Sans ITC" panose="04020404030D07020202" pitchFamily="82" charset="0"/>
                <a:ea typeface="Calibri" panose="020F0502020204030204" pitchFamily="34" charset="0"/>
              </a:rPr>
              <a:t>The crown of Paul’s writings” “Marvelous,” “The most profound book in all the bible” </a:t>
            </a:r>
            <a:endParaRPr lang="en-US" sz="4000" b="1" dirty="0">
              <a:latin typeface="Tempus Sans ITC" panose="04020404030D07020202" pitchFamily="82" charset="0"/>
            </a:endParaRPr>
          </a:p>
        </p:txBody>
      </p:sp>
      <p:sp>
        <p:nvSpPr>
          <p:cNvPr id="8" name="Rectangle 7">
            <a:extLst>
              <a:ext uri="{FF2B5EF4-FFF2-40B4-BE49-F238E27FC236}">
                <a16:creationId xmlns:a16="http://schemas.microsoft.com/office/drawing/2014/main" id="{6CD65200-C511-4C20-90C2-48FBCE592E0F}"/>
              </a:ext>
            </a:extLst>
          </p:cNvPr>
          <p:cNvSpPr/>
          <p:nvPr/>
        </p:nvSpPr>
        <p:spPr>
          <a:xfrm>
            <a:off x="1" y="3541157"/>
            <a:ext cx="12191999" cy="750975"/>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solidFill>
                  <a:srgbClr val="FFC000"/>
                </a:solidFill>
                <a:latin typeface="Papyrus" panose="03070502060502030205" pitchFamily="66" charset="0"/>
                <a:ea typeface="Calibri" panose="020F0502020204030204" pitchFamily="34" charset="0"/>
                <a:cs typeface="Times New Roman" panose="02020603050405020304" pitchFamily="18" charset="0"/>
              </a:rPr>
              <a:t>“God the Father”</a:t>
            </a:r>
          </a:p>
        </p:txBody>
      </p:sp>
      <p:sp>
        <p:nvSpPr>
          <p:cNvPr id="10" name="Rectangle 9">
            <a:extLst>
              <a:ext uri="{FF2B5EF4-FFF2-40B4-BE49-F238E27FC236}">
                <a16:creationId xmlns:a16="http://schemas.microsoft.com/office/drawing/2014/main" id="{929BDBF0-C552-45E6-BF34-D76932771D52}"/>
              </a:ext>
            </a:extLst>
          </p:cNvPr>
          <p:cNvSpPr/>
          <p:nvPr/>
        </p:nvSpPr>
        <p:spPr>
          <a:xfrm>
            <a:off x="1" y="5221123"/>
            <a:ext cx="10763249" cy="707886"/>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latin typeface="Tempus Sans ITC" panose="04020404030D07020202" pitchFamily="82" charset="0"/>
                <a:ea typeface="Calibri" panose="020F0502020204030204" pitchFamily="34" charset="0"/>
              </a:rPr>
              <a:t>“If read receptively, it is a bombshell.” </a:t>
            </a:r>
            <a:endParaRPr lang="en-US" sz="4000" b="1" dirty="0">
              <a:latin typeface="Tempus Sans ITC" panose="04020404030D07020202" pitchFamily="82" charset="0"/>
            </a:endParaRPr>
          </a:p>
        </p:txBody>
      </p:sp>
    </p:spTree>
    <p:extLst>
      <p:ext uri="{BB962C8B-B14F-4D97-AF65-F5344CB8AC3E}">
        <p14:creationId xmlns:p14="http://schemas.microsoft.com/office/powerpoint/2010/main" val="4304340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39155BEC-754B-45DA-8F2C-580779D1E6EC}"/>
              </a:ext>
            </a:extLst>
          </p:cNvPr>
          <p:cNvPicPr>
            <a:picLocks noChangeAspect="1"/>
          </p:cNvPicPr>
          <p:nvPr/>
        </p:nvPicPr>
        <p:blipFill>
          <a:blip r:embed="rId3" cstate="print"/>
          <a:stretch>
            <a:fillRect/>
          </a:stretch>
        </p:blipFill>
        <p:spPr>
          <a:xfrm rot="16200000">
            <a:off x="9919771" y="4585771"/>
            <a:ext cx="3115708" cy="1428750"/>
          </a:xfrm>
          <a:prstGeom prst="rect">
            <a:avLst/>
          </a:prstGeom>
          <a:ln>
            <a:noFill/>
          </a:ln>
          <a:effectLst>
            <a:softEdge rad="112500"/>
          </a:effectLst>
        </p:spPr>
      </p:pic>
      <p:pic>
        <p:nvPicPr>
          <p:cNvPr id="3" name="Picture 2">
            <a:extLst>
              <a:ext uri="{FF2B5EF4-FFF2-40B4-BE49-F238E27FC236}">
                <a16:creationId xmlns:a16="http://schemas.microsoft.com/office/drawing/2014/main" id="{0FADC5C4-FD9A-445B-A019-7AE5CD0216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154277" cy="3115708"/>
          </a:xfrm>
          <a:prstGeom prst="rect">
            <a:avLst/>
          </a:prstGeom>
          <a:ln>
            <a:noFill/>
          </a:ln>
          <a:effectLst>
            <a:softEdge rad="112500"/>
          </a:effectLst>
        </p:spPr>
      </p:pic>
      <p:sp>
        <p:nvSpPr>
          <p:cNvPr id="4" name="Rectangle 3">
            <a:extLst>
              <a:ext uri="{FF2B5EF4-FFF2-40B4-BE49-F238E27FC236}">
                <a16:creationId xmlns:a16="http://schemas.microsoft.com/office/drawing/2014/main" id="{24DE7F41-504B-4668-BF36-D2561CC7E4D8}"/>
              </a:ext>
            </a:extLst>
          </p:cNvPr>
          <p:cNvSpPr/>
          <p:nvPr/>
        </p:nvSpPr>
        <p:spPr>
          <a:xfrm>
            <a:off x="4154278" y="400287"/>
            <a:ext cx="8037722" cy="750975"/>
          </a:xfrm>
          <a:prstGeom prst="rect">
            <a:avLst/>
          </a:prstGeom>
        </p:spPr>
        <p:txBody>
          <a:bodyPr wrap="square">
            <a:spAutoFit/>
          </a:bodyPr>
          <a:lstStyle/>
          <a:p>
            <a:pPr marR="0" lvl="0" algn="ctr">
              <a:lnSpc>
                <a:spcPct val="107000"/>
              </a:lnSpc>
              <a:spcBef>
                <a:spcPts val="0"/>
              </a:spcBef>
              <a:spcAft>
                <a:spcPts val="0"/>
              </a:spcAft>
            </a:pPr>
            <a:r>
              <a:rPr lang="en-US" sz="4000" b="1" dirty="0">
                <a:latin typeface="Papyrus" panose="03070502060502030205" pitchFamily="66" charset="0"/>
                <a:ea typeface="Calibri" panose="020F0502020204030204" pitchFamily="34" charset="0"/>
                <a:cs typeface="Times New Roman" panose="02020603050405020304" pitchFamily="18" charset="0"/>
              </a:rPr>
              <a:t>God-centered/Christ Focused</a:t>
            </a:r>
            <a:endParaRPr lang="en-US" sz="4000" dirty="0">
              <a:latin typeface="Papyrus" panose="03070502060502030205" pitchFamily="66"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A26C1F4-C71C-44AE-91D1-54BCA077F4A5}"/>
              </a:ext>
            </a:extLst>
          </p:cNvPr>
          <p:cNvSpPr/>
          <p:nvPr/>
        </p:nvSpPr>
        <p:spPr>
          <a:xfrm>
            <a:off x="4154277" y="1814482"/>
            <a:ext cx="8037722" cy="139884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“By the will of God”</a:t>
            </a:r>
          </a:p>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You’ll be amazed at God’s will</a:t>
            </a:r>
          </a:p>
        </p:txBody>
      </p:sp>
      <p:sp>
        <p:nvSpPr>
          <p:cNvPr id="6" name="Rectangle 5">
            <a:extLst>
              <a:ext uri="{FF2B5EF4-FFF2-40B4-BE49-F238E27FC236}">
                <a16:creationId xmlns:a16="http://schemas.microsoft.com/office/drawing/2014/main" id="{E3C2B7D8-3CA3-41B4-9804-17D98C45C131}"/>
              </a:ext>
            </a:extLst>
          </p:cNvPr>
          <p:cNvSpPr/>
          <p:nvPr/>
        </p:nvSpPr>
        <p:spPr>
          <a:xfrm>
            <a:off x="185512" y="3778928"/>
            <a:ext cx="10763250" cy="1815882"/>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4000" b="1" dirty="0">
                <a:latin typeface="Papyrus" panose="03070502060502030205" pitchFamily="66" charset="0"/>
                <a:ea typeface="Calibri" panose="020F0502020204030204" pitchFamily="34" charset="0"/>
              </a:rPr>
              <a:t>“Of Christ Jesus”</a:t>
            </a:r>
          </a:p>
          <a:p>
            <a:pPr algn="ctr"/>
            <a:r>
              <a:rPr lang="en-US" sz="3600" b="1" dirty="0">
                <a:solidFill>
                  <a:srgbClr val="FFFF00"/>
                </a:solidFill>
                <a:latin typeface="Papyrus" panose="03070502060502030205" pitchFamily="66" charset="0"/>
              </a:rPr>
              <a:t>Center our thoughts and teachings </a:t>
            </a:r>
          </a:p>
          <a:p>
            <a:pPr algn="ctr"/>
            <a:r>
              <a:rPr lang="en-US" sz="3600" b="1" dirty="0">
                <a:solidFill>
                  <a:srgbClr val="FFFF00"/>
                </a:solidFill>
                <a:latin typeface="Papyrus" panose="03070502060502030205" pitchFamily="66" charset="0"/>
              </a:rPr>
              <a:t>around the words of Christ.</a:t>
            </a:r>
            <a:r>
              <a:rPr lang="en-US" sz="3600" b="1" dirty="0">
                <a:solidFill>
                  <a:srgbClr val="FFFF00"/>
                </a:solidFill>
                <a:latin typeface="Papyrus" panose="03070502060502030205" pitchFamily="66" charset="0"/>
                <a:ea typeface="Calibri" panose="020F0502020204030204" pitchFamily="34" charset="0"/>
              </a:rPr>
              <a:t> </a:t>
            </a:r>
            <a:endParaRPr lang="en-US" sz="3600" b="1" dirty="0">
              <a:solidFill>
                <a:srgbClr val="FFFF00"/>
              </a:solidFill>
              <a:latin typeface="Papyrus" panose="03070502060502030205" pitchFamily="66" charset="0"/>
            </a:endParaRPr>
          </a:p>
        </p:txBody>
      </p:sp>
      <p:sp>
        <p:nvSpPr>
          <p:cNvPr id="7" name="Rectangle 6">
            <a:extLst>
              <a:ext uri="{FF2B5EF4-FFF2-40B4-BE49-F238E27FC236}">
                <a16:creationId xmlns:a16="http://schemas.microsoft.com/office/drawing/2014/main" id="{589F8E9E-610A-4B9D-B2B4-71F6BB8FC056}"/>
              </a:ext>
            </a:extLst>
          </p:cNvPr>
          <p:cNvSpPr/>
          <p:nvPr/>
        </p:nvSpPr>
        <p:spPr>
          <a:xfrm>
            <a:off x="-1" y="5974445"/>
            <a:ext cx="10763249" cy="740203"/>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God our Father and Lord Jesus Christ</a:t>
            </a:r>
          </a:p>
        </p:txBody>
      </p:sp>
    </p:spTree>
    <p:extLst>
      <p:ext uri="{BB962C8B-B14F-4D97-AF65-F5344CB8AC3E}">
        <p14:creationId xmlns:p14="http://schemas.microsoft.com/office/powerpoint/2010/main" val="1193621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CD798013-53AC-4073-89F1-763FCDEF6952}"/>
              </a:ext>
            </a:extLst>
          </p:cNvPr>
          <p:cNvPicPr>
            <a:picLocks noChangeAspect="1"/>
          </p:cNvPicPr>
          <p:nvPr/>
        </p:nvPicPr>
        <p:blipFill>
          <a:blip r:embed="rId3" cstate="print"/>
          <a:stretch>
            <a:fillRect/>
          </a:stretch>
        </p:blipFill>
        <p:spPr>
          <a:xfrm rot="16200000">
            <a:off x="9919771" y="4585771"/>
            <a:ext cx="3115708" cy="1428750"/>
          </a:xfrm>
          <a:prstGeom prst="rect">
            <a:avLst/>
          </a:prstGeom>
          <a:ln>
            <a:noFill/>
          </a:ln>
          <a:effectLst>
            <a:softEdge rad="112500"/>
          </a:effectLst>
        </p:spPr>
      </p:pic>
      <p:pic>
        <p:nvPicPr>
          <p:cNvPr id="3" name="Picture 2">
            <a:extLst>
              <a:ext uri="{FF2B5EF4-FFF2-40B4-BE49-F238E27FC236}">
                <a16:creationId xmlns:a16="http://schemas.microsoft.com/office/drawing/2014/main" id="{A4690935-1A86-4D5D-8BEE-B405F36B4C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0517946" y="239150"/>
            <a:ext cx="1913205" cy="1434904"/>
          </a:xfrm>
          <a:prstGeom prst="rect">
            <a:avLst/>
          </a:prstGeom>
          <a:ln>
            <a:noFill/>
          </a:ln>
          <a:effectLst>
            <a:softEdge rad="112500"/>
          </a:effectLst>
        </p:spPr>
      </p:pic>
      <p:sp>
        <p:nvSpPr>
          <p:cNvPr id="4" name="TextBox 3">
            <a:extLst>
              <a:ext uri="{FF2B5EF4-FFF2-40B4-BE49-F238E27FC236}">
                <a16:creationId xmlns:a16="http://schemas.microsoft.com/office/drawing/2014/main" id="{2F5FF25F-BD96-484A-90D5-AD69996AB264}"/>
              </a:ext>
            </a:extLst>
          </p:cNvPr>
          <p:cNvSpPr txBox="1"/>
          <p:nvPr/>
        </p:nvSpPr>
        <p:spPr>
          <a:xfrm>
            <a:off x="-1" y="0"/>
            <a:ext cx="10874327" cy="6986528"/>
          </a:xfrm>
          <a:prstGeom prst="rect">
            <a:avLst/>
          </a:prstGeom>
          <a:noFill/>
        </p:spPr>
        <p:txBody>
          <a:bodyPr wrap="square" rtlCol="0">
            <a:spAutoFit/>
          </a:bodyPr>
          <a:lstStyle/>
          <a:p>
            <a:pPr algn="ctr"/>
            <a:r>
              <a:rPr lang="en-US" sz="3200" b="1" dirty="0">
                <a:latin typeface="Ink Free" panose="03080402000500000000" pitchFamily="66" charset="0"/>
              </a:rPr>
              <a:t>The Bible is God’s book, it is the revelation of God, and our thinking must always start with God.  Much of the trouble </a:t>
            </a:r>
          </a:p>
          <a:p>
            <a:pPr algn="ctr"/>
            <a:r>
              <a:rPr lang="en-US" sz="3200" b="1" dirty="0">
                <a:latin typeface="Ink Free" panose="03080402000500000000" pitchFamily="66" charset="0"/>
              </a:rPr>
              <a:t>in the Church today is due to the fact that we are so subjective, so interested in ourselves, so egocentric….Having forgotten God, and having become so interested in ourselves, we become miserable and wretched…The message of the Bible from beginning to end is designed to bring us back to God, to humble us before God, and to enable us to see our true relationship with him.  And that is the great theme </a:t>
            </a:r>
          </a:p>
          <a:p>
            <a:pPr algn="ctr"/>
            <a:r>
              <a:rPr lang="en-US" sz="3200" b="1" dirty="0">
                <a:latin typeface="Ink Free" panose="03080402000500000000" pitchFamily="66" charset="0"/>
              </a:rPr>
              <a:t>of this Epistle; it holds us face to face with God, and what God is, and what God has done; it emphasizes throughout the glory and the greatness of God – God the Eternal One, </a:t>
            </a:r>
          </a:p>
          <a:p>
            <a:pPr algn="ctr"/>
            <a:r>
              <a:rPr lang="en-US" sz="3200" b="1" dirty="0">
                <a:latin typeface="Ink Free" panose="03080402000500000000" pitchFamily="66" charset="0"/>
              </a:rPr>
              <a:t>God the everlasting, God over all and the </a:t>
            </a:r>
          </a:p>
          <a:p>
            <a:pPr algn="ctr"/>
            <a:r>
              <a:rPr lang="en-US" sz="3200" b="1" dirty="0">
                <a:latin typeface="Ink Free" panose="03080402000500000000" pitchFamily="66" charset="0"/>
              </a:rPr>
              <a:t>indescribable glory of God.</a:t>
            </a:r>
          </a:p>
        </p:txBody>
      </p:sp>
      <p:sp>
        <p:nvSpPr>
          <p:cNvPr id="5" name="TextBox 4">
            <a:extLst>
              <a:ext uri="{FF2B5EF4-FFF2-40B4-BE49-F238E27FC236}">
                <a16:creationId xmlns:a16="http://schemas.microsoft.com/office/drawing/2014/main" id="{A5AA71C7-8B0D-444F-A64B-6C7FF2CF749F}"/>
              </a:ext>
            </a:extLst>
          </p:cNvPr>
          <p:cNvSpPr txBox="1"/>
          <p:nvPr/>
        </p:nvSpPr>
        <p:spPr>
          <a:xfrm>
            <a:off x="10757095" y="2042917"/>
            <a:ext cx="1434905" cy="1569660"/>
          </a:xfrm>
          <a:prstGeom prst="rect">
            <a:avLst/>
          </a:prstGeom>
          <a:noFill/>
        </p:spPr>
        <p:txBody>
          <a:bodyPr wrap="square" rtlCol="0">
            <a:spAutoFit/>
          </a:bodyPr>
          <a:lstStyle/>
          <a:p>
            <a:pPr algn="ctr"/>
            <a:r>
              <a:rPr lang="en-US" sz="3200" b="1" dirty="0">
                <a:solidFill>
                  <a:srgbClr val="FFC000"/>
                </a:solidFill>
                <a:latin typeface="Papyrus" panose="03070502060502030205" pitchFamily="66" charset="0"/>
              </a:rPr>
              <a:t>Martin</a:t>
            </a:r>
          </a:p>
          <a:p>
            <a:pPr algn="ctr"/>
            <a:r>
              <a:rPr lang="en-US" sz="3200" b="1" dirty="0">
                <a:solidFill>
                  <a:srgbClr val="FFC000"/>
                </a:solidFill>
                <a:latin typeface="Papyrus" panose="03070502060502030205" pitchFamily="66" charset="0"/>
              </a:rPr>
              <a:t>Lloyd</a:t>
            </a:r>
          </a:p>
          <a:p>
            <a:pPr algn="ctr"/>
            <a:r>
              <a:rPr lang="en-US" sz="3200" b="1" dirty="0">
                <a:solidFill>
                  <a:srgbClr val="FFC000"/>
                </a:solidFill>
                <a:latin typeface="Papyrus" panose="03070502060502030205" pitchFamily="66" charset="0"/>
              </a:rPr>
              <a:t>Jones</a:t>
            </a:r>
          </a:p>
        </p:txBody>
      </p:sp>
      <p:cxnSp>
        <p:nvCxnSpPr>
          <p:cNvPr id="7" name="Straight Connector 6">
            <a:extLst>
              <a:ext uri="{FF2B5EF4-FFF2-40B4-BE49-F238E27FC236}">
                <a16:creationId xmlns:a16="http://schemas.microsoft.com/office/drawing/2014/main" id="{22518FE5-0169-4427-8124-0DB2F82CF686}"/>
              </a:ext>
            </a:extLst>
          </p:cNvPr>
          <p:cNvCxnSpPr/>
          <p:nvPr/>
        </p:nvCxnSpPr>
        <p:spPr>
          <a:xfrm>
            <a:off x="10799299" y="0"/>
            <a:ext cx="0" cy="6858000"/>
          </a:xfrm>
          <a:prstGeom prst="line">
            <a:avLst/>
          </a:prstGeom>
          <a:ln w="381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07984935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C156FCEA-AAFA-4D56-9569-F8ABA5E6A138}"/>
              </a:ext>
            </a:extLst>
          </p:cNvPr>
          <p:cNvPicPr>
            <a:picLocks noChangeAspect="1"/>
          </p:cNvPicPr>
          <p:nvPr/>
        </p:nvPicPr>
        <p:blipFill>
          <a:blip r:embed="rId3" cstate="print"/>
          <a:stretch>
            <a:fillRect/>
          </a:stretch>
        </p:blipFill>
        <p:spPr>
          <a:xfrm rot="16200000">
            <a:off x="9919771" y="4585771"/>
            <a:ext cx="3115708" cy="1428750"/>
          </a:xfrm>
          <a:prstGeom prst="rect">
            <a:avLst/>
          </a:prstGeom>
          <a:ln>
            <a:noFill/>
          </a:ln>
          <a:effectLst>
            <a:softEdge rad="112500"/>
          </a:effectLst>
        </p:spPr>
      </p:pic>
      <p:pic>
        <p:nvPicPr>
          <p:cNvPr id="3" name="Picture 2">
            <a:extLst>
              <a:ext uri="{FF2B5EF4-FFF2-40B4-BE49-F238E27FC236}">
                <a16:creationId xmlns:a16="http://schemas.microsoft.com/office/drawing/2014/main" id="{8592654D-A322-4719-91B9-50EEB13751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154277" cy="3115708"/>
          </a:xfrm>
          <a:prstGeom prst="rect">
            <a:avLst/>
          </a:prstGeom>
          <a:ln>
            <a:noFill/>
          </a:ln>
          <a:effectLst>
            <a:softEdge rad="112500"/>
          </a:effectLst>
        </p:spPr>
      </p:pic>
      <p:sp>
        <p:nvSpPr>
          <p:cNvPr id="5" name="Rectangle 4">
            <a:extLst>
              <a:ext uri="{FF2B5EF4-FFF2-40B4-BE49-F238E27FC236}">
                <a16:creationId xmlns:a16="http://schemas.microsoft.com/office/drawing/2014/main" id="{55469D86-BCA8-49B0-9DCC-DA537D5897EA}"/>
              </a:ext>
            </a:extLst>
          </p:cNvPr>
          <p:cNvSpPr/>
          <p:nvPr/>
        </p:nvSpPr>
        <p:spPr>
          <a:xfrm>
            <a:off x="4154278" y="400287"/>
            <a:ext cx="8037722" cy="750975"/>
          </a:xfrm>
          <a:prstGeom prst="rect">
            <a:avLst/>
          </a:prstGeom>
        </p:spPr>
        <p:txBody>
          <a:bodyPr wrap="square">
            <a:spAutoFit/>
          </a:bodyPr>
          <a:lstStyle/>
          <a:p>
            <a:pPr marR="0" lvl="0" algn="ctr">
              <a:lnSpc>
                <a:spcPct val="107000"/>
              </a:lnSpc>
              <a:spcBef>
                <a:spcPts val="0"/>
              </a:spcBef>
              <a:spcAft>
                <a:spcPts val="0"/>
              </a:spcAft>
            </a:pPr>
            <a:r>
              <a:rPr lang="en-US" sz="4000" b="1" dirty="0">
                <a:latin typeface="Papyrus" panose="03070502060502030205" pitchFamily="66" charset="0"/>
                <a:ea typeface="Calibri" panose="020F0502020204030204" pitchFamily="34" charset="0"/>
                <a:cs typeface="Times New Roman" panose="02020603050405020304" pitchFamily="18" charset="0"/>
              </a:rPr>
              <a:t>GRACE &amp; PEACE</a:t>
            </a:r>
            <a:endParaRPr lang="en-US" sz="4000" dirty="0">
              <a:latin typeface="Papyrus" panose="03070502060502030205" pitchFamily="66"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9ED4868-9772-4704-8DA4-DCF97C7CB2E1}"/>
              </a:ext>
            </a:extLst>
          </p:cNvPr>
          <p:cNvSpPr/>
          <p:nvPr/>
        </p:nvSpPr>
        <p:spPr>
          <a:xfrm>
            <a:off x="3798310" y="1151262"/>
            <a:ext cx="8037722" cy="4824975"/>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36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Grace is a gift we don’t deserve.  </a:t>
            </a:r>
          </a:p>
          <a:p>
            <a:pPr marR="0" lvl="0" algn="ctr">
              <a:lnSpc>
                <a:spcPct val="107000"/>
              </a:lnSpc>
              <a:spcBef>
                <a:spcPts val="0"/>
              </a:spcBef>
              <a:spcAft>
                <a:spcPts val="0"/>
              </a:spcAft>
            </a:pPr>
            <a:r>
              <a:rPr lang="en-US" sz="36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Love extended to the unlovely. </a:t>
            </a:r>
          </a:p>
          <a:p>
            <a:pPr marR="0" lvl="0" algn="ctr">
              <a:lnSpc>
                <a:spcPct val="107000"/>
              </a:lnSpc>
              <a:spcBef>
                <a:spcPts val="0"/>
              </a:spcBef>
              <a:spcAft>
                <a:spcPts val="0"/>
              </a:spcAft>
            </a:pPr>
            <a:r>
              <a:rPr lang="en-US" sz="36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It is </a:t>
            </a:r>
            <a:r>
              <a:rPr lang="en-US" sz="3600" b="1">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kindness given </a:t>
            </a:r>
            <a:r>
              <a:rPr lang="en-US" sz="36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to those who do not deserve kindness. Grace is riches given to the beggarly poor, health given to </a:t>
            </a:r>
          </a:p>
          <a:p>
            <a:pPr marR="0" lvl="0" algn="ctr">
              <a:lnSpc>
                <a:spcPct val="107000"/>
              </a:lnSpc>
              <a:spcBef>
                <a:spcPts val="0"/>
              </a:spcBef>
              <a:spcAft>
                <a:spcPts val="0"/>
              </a:spcAft>
            </a:pPr>
            <a:r>
              <a:rPr lang="en-US" sz="36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those with incurable sickness; </a:t>
            </a:r>
          </a:p>
          <a:p>
            <a:pPr marR="0" lvl="0" algn="ctr">
              <a:lnSpc>
                <a:spcPct val="107000"/>
              </a:lnSpc>
              <a:spcBef>
                <a:spcPts val="0"/>
              </a:spcBef>
              <a:spcAft>
                <a:spcPts val="0"/>
              </a:spcAft>
            </a:pPr>
            <a:r>
              <a:rPr lang="en-US" sz="36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forgiveness extended to those </a:t>
            </a:r>
          </a:p>
          <a:p>
            <a:pPr marR="0" lvl="0" algn="ctr">
              <a:lnSpc>
                <a:spcPct val="107000"/>
              </a:lnSpc>
              <a:spcBef>
                <a:spcPts val="0"/>
              </a:spcBef>
              <a:spcAft>
                <a:spcPts val="0"/>
              </a:spcAft>
            </a:pPr>
            <a:r>
              <a:rPr lang="en-US" sz="3600" b="1" dirty="0">
                <a:effectLst>
                  <a:outerShdw blurRad="50800" dist="50800" dir="5400000" algn="ctr" rotWithShape="0">
                    <a:schemeClr val="bg1"/>
                  </a:outerShdw>
                </a:effectLst>
                <a:latin typeface="Tempus Sans ITC" panose="04020404030D07020202" pitchFamily="82" charset="0"/>
                <a:ea typeface="Calibri" panose="020F0502020204030204" pitchFamily="34" charset="0"/>
                <a:cs typeface="Times New Roman" panose="02020603050405020304" pitchFamily="18" charset="0"/>
              </a:rPr>
              <a:t>who deserve punishment.</a:t>
            </a:r>
          </a:p>
        </p:txBody>
      </p:sp>
      <p:sp>
        <p:nvSpPr>
          <p:cNvPr id="8" name="Rectangle 7">
            <a:extLst>
              <a:ext uri="{FF2B5EF4-FFF2-40B4-BE49-F238E27FC236}">
                <a16:creationId xmlns:a16="http://schemas.microsoft.com/office/drawing/2014/main" id="{96A281FC-041C-4E1C-BD3A-CFBB2EE05CDB}"/>
              </a:ext>
            </a:extLst>
          </p:cNvPr>
          <p:cNvSpPr/>
          <p:nvPr/>
        </p:nvSpPr>
        <p:spPr>
          <a:xfrm>
            <a:off x="0" y="3382665"/>
            <a:ext cx="4149398" cy="3416320"/>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algn="ctr"/>
            <a:r>
              <a:rPr lang="en-US" sz="3600" b="1" dirty="0">
                <a:solidFill>
                  <a:srgbClr val="FFFF00"/>
                </a:solidFill>
                <a:latin typeface="Papyrus" panose="03070502060502030205" pitchFamily="66" charset="0"/>
                <a:ea typeface="Calibri" panose="020F0502020204030204" pitchFamily="34" charset="0"/>
              </a:rPr>
              <a:t>Peace:</a:t>
            </a:r>
          </a:p>
          <a:p>
            <a:pPr algn="ctr"/>
            <a:r>
              <a:rPr lang="en-US" sz="3600" b="1" dirty="0">
                <a:latin typeface="Papyrus" panose="03070502060502030205" pitchFamily="66" charset="0"/>
                <a:ea typeface="Calibri" panose="020F0502020204030204" pitchFamily="34" charset="0"/>
              </a:rPr>
              <a:t> “union” – a bringing together, tying everything together into a whole; reconciliation.</a:t>
            </a:r>
            <a:endParaRPr lang="en-US" sz="3600" b="1" dirty="0">
              <a:latin typeface="Papyrus" panose="03070502060502030205" pitchFamily="66" charset="0"/>
            </a:endParaRPr>
          </a:p>
        </p:txBody>
      </p:sp>
    </p:spTree>
    <p:extLst>
      <p:ext uri="{BB962C8B-B14F-4D97-AF65-F5344CB8AC3E}">
        <p14:creationId xmlns:p14="http://schemas.microsoft.com/office/powerpoint/2010/main" val="12555308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0E125E8-6CC3-49C1-9B50-04CF9E5D17D9}"/>
              </a:ext>
            </a:extLst>
          </p:cNvPr>
          <p:cNvPicPr>
            <a:picLocks noChangeAspect="1"/>
          </p:cNvPicPr>
          <p:nvPr/>
        </p:nvPicPr>
        <p:blipFill>
          <a:blip r:embed="rId3" cstate="print"/>
          <a:stretch>
            <a:fillRect/>
          </a:stretch>
        </p:blipFill>
        <p:spPr>
          <a:xfrm rot="16200000">
            <a:off x="9919771" y="4585771"/>
            <a:ext cx="3115708" cy="1428750"/>
          </a:xfrm>
          <a:prstGeom prst="rect">
            <a:avLst/>
          </a:prstGeom>
          <a:ln>
            <a:noFill/>
          </a:ln>
          <a:effectLst>
            <a:softEdge rad="112500"/>
          </a:effectLst>
        </p:spPr>
      </p:pic>
      <p:pic>
        <p:nvPicPr>
          <p:cNvPr id="3" name="Picture 2">
            <a:extLst>
              <a:ext uri="{FF2B5EF4-FFF2-40B4-BE49-F238E27FC236}">
                <a16:creationId xmlns:a16="http://schemas.microsoft.com/office/drawing/2014/main" id="{A59580EB-2AB8-47E2-BE4F-BCC625AD4A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154277" cy="3115708"/>
          </a:xfrm>
          <a:prstGeom prst="rect">
            <a:avLst/>
          </a:prstGeom>
          <a:ln>
            <a:noFill/>
          </a:ln>
          <a:effectLst>
            <a:softEdge rad="112500"/>
          </a:effectLst>
        </p:spPr>
      </p:pic>
      <p:sp>
        <p:nvSpPr>
          <p:cNvPr id="5" name="Rectangle 4">
            <a:extLst>
              <a:ext uri="{FF2B5EF4-FFF2-40B4-BE49-F238E27FC236}">
                <a16:creationId xmlns:a16="http://schemas.microsoft.com/office/drawing/2014/main" id="{CA5D8EEF-6CEC-42E9-B6FB-DAEB56E43ACD}"/>
              </a:ext>
            </a:extLst>
          </p:cNvPr>
          <p:cNvSpPr/>
          <p:nvPr/>
        </p:nvSpPr>
        <p:spPr>
          <a:xfrm>
            <a:off x="4154278" y="400287"/>
            <a:ext cx="8037722" cy="750975"/>
          </a:xfrm>
          <a:prstGeom prst="rect">
            <a:avLst/>
          </a:prstGeom>
        </p:spPr>
        <p:txBody>
          <a:bodyPr wrap="square">
            <a:spAutoFit/>
          </a:bodyPr>
          <a:lstStyle/>
          <a:p>
            <a:pPr marR="0" lvl="0" algn="ctr">
              <a:lnSpc>
                <a:spcPct val="107000"/>
              </a:lnSpc>
              <a:spcBef>
                <a:spcPts val="0"/>
              </a:spcBef>
              <a:spcAft>
                <a:spcPts val="0"/>
              </a:spcAft>
            </a:pPr>
            <a:r>
              <a:rPr lang="en-US" sz="4000" b="1" dirty="0">
                <a:latin typeface="Papyrus" panose="03070502060502030205" pitchFamily="66" charset="0"/>
                <a:ea typeface="Calibri" panose="020F0502020204030204" pitchFamily="34" charset="0"/>
                <a:cs typeface="Times New Roman" panose="02020603050405020304" pitchFamily="18" charset="0"/>
              </a:rPr>
              <a:t>Who We Are</a:t>
            </a:r>
            <a:endParaRPr lang="en-US" sz="4000" dirty="0">
              <a:latin typeface="Papyrus" panose="03070502060502030205" pitchFamily="66"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B558234-3B33-44DF-9B83-8F810C8D63E0}"/>
              </a:ext>
            </a:extLst>
          </p:cNvPr>
          <p:cNvSpPr/>
          <p:nvPr/>
        </p:nvSpPr>
        <p:spPr>
          <a:xfrm>
            <a:off x="4154279" y="1423374"/>
            <a:ext cx="8037721" cy="139884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Saints:</a:t>
            </a:r>
          </a:p>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“set apart” or “holy ones”</a:t>
            </a:r>
          </a:p>
        </p:txBody>
      </p:sp>
      <p:sp>
        <p:nvSpPr>
          <p:cNvPr id="7" name="Rectangle 6">
            <a:extLst>
              <a:ext uri="{FF2B5EF4-FFF2-40B4-BE49-F238E27FC236}">
                <a16:creationId xmlns:a16="http://schemas.microsoft.com/office/drawing/2014/main" id="{E51D4875-0227-42FC-9881-BFB603A47C30}"/>
              </a:ext>
            </a:extLst>
          </p:cNvPr>
          <p:cNvSpPr/>
          <p:nvPr/>
        </p:nvSpPr>
        <p:spPr>
          <a:xfrm>
            <a:off x="5125139" y="2928285"/>
            <a:ext cx="6096000" cy="2726900"/>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a:spAutoFit/>
          </a:bodyPr>
          <a:lstStyle/>
          <a:p>
            <a:pPr marR="0" lvl="0" algn="ctr">
              <a:lnSpc>
                <a:spcPct val="107000"/>
              </a:lnSpc>
              <a:spcBef>
                <a:spcPts val="0"/>
              </a:spcBef>
              <a:spcAft>
                <a:spcPts val="0"/>
              </a:spcAft>
            </a:pPr>
            <a:r>
              <a:rPr lang="en-US" sz="4000" b="1" dirty="0">
                <a:latin typeface="Papyrus" panose="03070502060502030205" pitchFamily="66" charset="0"/>
                <a:ea typeface="Calibri" panose="020F0502020204030204" pitchFamily="34" charset="0"/>
                <a:cs typeface="Times New Roman" panose="02020603050405020304" pitchFamily="18" charset="0"/>
              </a:rPr>
              <a:t>Saints are no longer in union and in step with the world but in union and in step with God.</a:t>
            </a:r>
          </a:p>
        </p:txBody>
      </p:sp>
      <p:sp>
        <p:nvSpPr>
          <p:cNvPr id="8" name="Rectangle 7">
            <a:extLst>
              <a:ext uri="{FF2B5EF4-FFF2-40B4-BE49-F238E27FC236}">
                <a16:creationId xmlns:a16="http://schemas.microsoft.com/office/drawing/2014/main" id="{FA1FED86-3110-49A8-A654-27F3430B3800}"/>
              </a:ext>
            </a:extLst>
          </p:cNvPr>
          <p:cNvSpPr/>
          <p:nvPr/>
        </p:nvSpPr>
        <p:spPr>
          <a:xfrm>
            <a:off x="190500" y="3488912"/>
            <a:ext cx="3963777" cy="1409617"/>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solidFill>
                  <a:srgbClr val="FFFF00"/>
                </a:solidFill>
                <a:latin typeface="Papyrus" panose="03070502060502030205" pitchFamily="66" charset="0"/>
                <a:ea typeface="Calibri" panose="020F0502020204030204" pitchFamily="34" charset="0"/>
                <a:cs typeface="Times New Roman" panose="02020603050405020304" pitchFamily="18" charset="0"/>
              </a:rPr>
              <a:t>Faithful:</a:t>
            </a:r>
          </a:p>
          <a:p>
            <a:pPr marR="0" lvl="0" algn="ctr">
              <a:lnSpc>
                <a:spcPct val="107000"/>
              </a:lnSpc>
              <a:spcBef>
                <a:spcPts val="0"/>
              </a:spcBef>
              <a:spcAft>
                <a:spcPts val="0"/>
              </a:spcAft>
            </a:pPr>
            <a:r>
              <a:rPr lang="en-US" sz="4000" b="1" dirty="0">
                <a:latin typeface="Papyrus" panose="03070502060502030205" pitchFamily="66" charset="0"/>
                <a:ea typeface="Calibri" panose="020F0502020204030204" pitchFamily="34" charset="0"/>
                <a:cs typeface="Times New Roman" panose="02020603050405020304" pitchFamily="18" charset="0"/>
              </a:rPr>
              <a:t>“believing ones”</a:t>
            </a:r>
          </a:p>
        </p:txBody>
      </p:sp>
      <p:sp>
        <p:nvSpPr>
          <p:cNvPr id="9" name="Rectangle 8">
            <a:extLst>
              <a:ext uri="{FF2B5EF4-FFF2-40B4-BE49-F238E27FC236}">
                <a16:creationId xmlns:a16="http://schemas.microsoft.com/office/drawing/2014/main" id="{39F15968-F072-49C4-9080-131C725D14D6}"/>
              </a:ext>
            </a:extLst>
          </p:cNvPr>
          <p:cNvSpPr/>
          <p:nvPr/>
        </p:nvSpPr>
        <p:spPr>
          <a:xfrm>
            <a:off x="0" y="5459156"/>
            <a:ext cx="5660063" cy="1398844"/>
          </a:xfrm>
          <a:prstGeom prst="rect">
            <a:avLst/>
          </a:prstGeom>
          <a:ln>
            <a:noFill/>
            <a:prstDash val="solid"/>
          </a:ln>
          <a:extLst>
            <a:ext uri="{91240B29-F687-4F45-9708-019B960494DF}">
              <a14:hiddenLine xmlns:a14="http://schemas.microsoft.com/office/drawing/2010/main">
                <a:solidFill>
                  <a:schemeClr val="tx1"/>
                </a:solidFill>
                <a:prstDash val="solid"/>
              </a14:hiddenLine>
            </a:ext>
          </a:extLst>
        </p:spPr>
        <p:txBody>
          <a:bodyPr wrap="square">
            <a:spAutoFit/>
          </a:bodyPr>
          <a:lstStyle/>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“I believe! </a:t>
            </a:r>
          </a:p>
          <a:p>
            <a:pPr marR="0" lvl="0" algn="ctr">
              <a:lnSpc>
                <a:spcPct val="107000"/>
              </a:lnSpc>
              <a:spcBef>
                <a:spcPts val="0"/>
              </a:spcBef>
              <a:spcAft>
                <a:spcPts val="0"/>
              </a:spcAft>
            </a:pPr>
            <a:r>
              <a:rPr lang="en-US" sz="4000" b="1" dirty="0">
                <a:latin typeface="Tempus Sans ITC" panose="04020404030D07020202" pitchFamily="82" charset="0"/>
                <a:ea typeface="Calibri" panose="020F0502020204030204" pitchFamily="34" charset="0"/>
                <a:cs typeface="Times New Roman" panose="02020603050405020304" pitchFamily="18" charset="0"/>
              </a:rPr>
              <a:t>Lord, help my unbelief”</a:t>
            </a:r>
          </a:p>
        </p:txBody>
      </p:sp>
    </p:spTree>
    <p:extLst>
      <p:ext uri="{BB962C8B-B14F-4D97-AF65-F5344CB8AC3E}">
        <p14:creationId xmlns:p14="http://schemas.microsoft.com/office/powerpoint/2010/main" val="19689558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E8BA5E13-AA25-4BA8-A073-D9D0B06E5924}"/>
              </a:ext>
            </a:extLst>
          </p:cNvPr>
          <p:cNvPicPr>
            <a:picLocks noChangeAspect="1"/>
          </p:cNvPicPr>
          <p:nvPr/>
        </p:nvPicPr>
        <p:blipFill>
          <a:blip r:embed="rId3" cstate="print"/>
          <a:stretch>
            <a:fillRect/>
          </a:stretch>
        </p:blipFill>
        <p:spPr>
          <a:xfrm rot="16200000">
            <a:off x="-837324" y="4585770"/>
            <a:ext cx="3115708" cy="1428750"/>
          </a:xfrm>
          <a:prstGeom prst="rect">
            <a:avLst/>
          </a:prstGeom>
          <a:ln>
            <a:noFill/>
          </a:ln>
          <a:effectLst>
            <a:softEdge rad="112500"/>
          </a:effectLst>
        </p:spPr>
      </p:pic>
      <p:pic>
        <p:nvPicPr>
          <p:cNvPr id="5" name="Picture 4">
            <a:extLst>
              <a:ext uri="{FF2B5EF4-FFF2-40B4-BE49-F238E27FC236}">
                <a16:creationId xmlns:a16="http://schemas.microsoft.com/office/drawing/2014/main" id="{051BF00A-6C77-4AB1-AFA4-5C7AEDB8CB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39149" y="239149"/>
            <a:ext cx="1913205" cy="1434904"/>
          </a:xfrm>
          <a:prstGeom prst="rect">
            <a:avLst/>
          </a:prstGeom>
          <a:ln>
            <a:noFill/>
          </a:ln>
          <a:effectLst>
            <a:softEdge rad="112500"/>
          </a:effectLst>
        </p:spPr>
      </p:pic>
      <p:sp>
        <p:nvSpPr>
          <p:cNvPr id="6" name="TextBox 5">
            <a:extLst>
              <a:ext uri="{FF2B5EF4-FFF2-40B4-BE49-F238E27FC236}">
                <a16:creationId xmlns:a16="http://schemas.microsoft.com/office/drawing/2014/main" id="{51F61886-FCA5-4713-AF7F-8BE019239280}"/>
              </a:ext>
            </a:extLst>
          </p:cNvPr>
          <p:cNvSpPr txBox="1"/>
          <p:nvPr/>
        </p:nvSpPr>
        <p:spPr>
          <a:xfrm>
            <a:off x="0" y="2042916"/>
            <a:ext cx="1434905" cy="1508105"/>
          </a:xfrm>
          <a:prstGeom prst="rect">
            <a:avLst/>
          </a:prstGeom>
          <a:noFill/>
        </p:spPr>
        <p:txBody>
          <a:bodyPr wrap="square" rtlCol="0">
            <a:spAutoFit/>
          </a:bodyPr>
          <a:lstStyle/>
          <a:p>
            <a:pPr algn="ctr"/>
            <a:r>
              <a:rPr lang="en-US" sz="2800" b="1" dirty="0">
                <a:solidFill>
                  <a:srgbClr val="FFC000"/>
                </a:solidFill>
                <a:latin typeface="Papyrus" panose="03070502060502030205" pitchFamily="66" charset="0"/>
              </a:rPr>
              <a:t>Ezekiel</a:t>
            </a:r>
          </a:p>
          <a:p>
            <a:pPr algn="ctr"/>
            <a:r>
              <a:rPr lang="en-US" sz="3200" b="1" dirty="0">
                <a:solidFill>
                  <a:srgbClr val="FFC000"/>
                </a:solidFill>
                <a:latin typeface="Papyrus" panose="03070502060502030205" pitchFamily="66" charset="0"/>
              </a:rPr>
              <a:t>37:</a:t>
            </a:r>
          </a:p>
          <a:p>
            <a:pPr algn="ctr"/>
            <a:r>
              <a:rPr lang="en-US" sz="3200" b="1" dirty="0">
                <a:solidFill>
                  <a:srgbClr val="FFC000"/>
                </a:solidFill>
                <a:latin typeface="Papyrus" panose="03070502060502030205" pitchFamily="66" charset="0"/>
              </a:rPr>
              <a:t>24-28</a:t>
            </a:r>
          </a:p>
        </p:txBody>
      </p:sp>
      <p:cxnSp>
        <p:nvCxnSpPr>
          <p:cNvPr id="7" name="Straight Connector 6">
            <a:extLst>
              <a:ext uri="{FF2B5EF4-FFF2-40B4-BE49-F238E27FC236}">
                <a16:creationId xmlns:a16="http://schemas.microsoft.com/office/drawing/2014/main" id="{256A0261-8CDA-4C58-A649-EE3D27748428}"/>
              </a:ext>
            </a:extLst>
          </p:cNvPr>
          <p:cNvCxnSpPr/>
          <p:nvPr/>
        </p:nvCxnSpPr>
        <p:spPr>
          <a:xfrm>
            <a:off x="1434905" y="0"/>
            <a:ext cx="0" cy="6858000"/>
          </a:xfrm>
          <a:prstGeom prst="line">
            <a:avLst/>
          </a:prstGeom>
          <a:ln w="38100"/>
        </p:spPr>
        <p:style>
          <a:lnRef idx="3">
            <a:schemeClr val="accent4"/>
          </a:lnRef>
          <a:fillRef idx="0">
            <a:schemeClr val="accent4"/>
          </a:fillRef>
          <a:effectRef idx="2">
            <a:schemeClr val="accent4"/>
          </a:effectRef>
          <a:fontRef idx="minor">
            <a:schemeClr val="tx1"/>
          </a:fontRef>
        </p:style>
      </p:cxnSp>
      <p:sp>
        <p:nvSpPr>
          <p:cNvPr id="12" name="TextBox 11">
            <a:extLst>
              <a:ext uri="{FF2B5EF4-FFF2-40B4-BE49-F238E27FC236}">
                <a16:creationId xmlns:a16="http://schemas.microsoft.com/office/drawing/2014/main" id="{290411C6-AA4C-4F64-A3E6-8EDD0EF2158C}"/>
              </a:ext>
            </a:extLst>
          </p:cNvPr>
          <p:cNvSpPr txBox="1"/>
          <p:nvPr/>
        </p:nvSpPr>
        <p:spPr>
          <a:xfrm>
            <a:off x="1553605" y="771614"/>
            <a:ext cx="10638395" cy="5016758"/>
          </a:xfrm>
          <a:prstGeom prst="rect">
            <a:avLst/>
          </a:prstGeom>
          <a:noFill/>
        </p:spPr>
        <p:txBody>
          <a:bodyPr wrap="square" rtlCol="0">
            <a:spAutoFit/>
          </a:bodyPr>
          <a:lstStyle/>
          <a:p>
            <a:pPr algn="ctr"/>
            <a:r>
              <a:rPr lang="en-US" sz="4000" b="1" dirty="0">
                <a:latin typeface="Ink Free" panose="03080402000500000000" pitchFamily="66" charset="0"/>
              </a:rPr>
              <a:t>I will make a covenant of </a:t>
            </a:r>
            <a:r>
              <a:rPr lang="en-US" sz="4000" b="1" dirty="0">
                <a:solidFill>
                  <a:srgbClr val="FFC000"/>
                </a:solidFill>
                <a:latin typeface="Ink Free" panose="03080402000500000000" pitchFamily="66" charset="0"/>
              </a:rPr>
              <a:t>peace</a:t>
            </a:r>
            <a:r>
              <a:rPr lang="en-US" sz="4000" b="1" dirty="0">
                <a:latin typeface="Ink Free" panose="03080402000500000000" pitchFamily="66" charset="0"/>
              </a:rPr>
              <a:t> with them; </a:t>
            </a:r>
          </a:p>
          <a:p>
            <a:pPr algn="ctr"/>
            <a:r>
              <a:rPr lang="en-US" sz="4000" b="1" dirty="0">
                <a:latin typeface="Ink Free" panose="03080402000500000000" pitchFamily="66" charset="0"/>
              </a:rPr>
              <a:t>it will be an everlasting covenant.  I will establish them and increase their numbers, and I will put my sanctuary among them forever.  My dwelling place will be with them; I will be their God, and they will be my people. Then the nations will know that I the Lord make Israel </a:t>
            </a:r>
            <a:r>
              <a:rPr lang="en-US" sz="4000" b="1" dirty="0">
                <a:solidFill>
                  <a:srgbClr val="FFC000"/>
                </a:solidFill>
                <a:latin typeface="Ink Free" panose="03080402000500000000" pitchFamily="66" charset="0"/>
              </a:rPr>
              <a:t>holy</a:t>
            </a:r>
            <a:r>
              <a:rPr lang="en-US" sz="4000" b="1" dirty="0">
                <a:latin typeface="Ink Free" panose="03080402000500000000" pitchFamily="66" charset="0"/>
              </a:rPr>
              <a:t>, when my sanctuary is among them forever.</a:t>
            </a:r>
          </a:p>
        </p:txBody>
      </p:sp>
    </p:spTree>
    <p:extLst>
      <p:ext uri="{BB962C8B-B14F-4D97-AF65-F5344CB8AC3E}">
        <p14:creationId xmlns:p14="http://schemas.microsoft.com/office/powerpoint/2010/main" val="171293347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3157DF-F0EE-487D-8BD0-B61DFBFD3C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8" y="-22395"/>
            <a:ext cx="8176112" cy="6858000"/>
          </a:xfrm>
          <a:prstGeom prst="rect">
            <a:avLst/>
          </a:prstGeom>
          <a:ln>
            <a:noFill/>
          </a:ln>
          <a:effectLst>
            <a:softEdge rad="112500"/>
          </a:effectLst>
        </p:spPr>
      </p:pic>
      <p:sp>
        <p:nvSpPr>
          <p:cNvPr id="9" name="TextBox 8">
            <a:extLst>
              <a:ext uri="{FF2B5EF4-FFF2-40B4-BE49-F238E27FC236}">
                <a16:creationId xmlns:a16="http://schemas.microsoft.com/office/drawing/2014/main" id="{E08286B1-BA15-46C1-A63A-624AF4E24CAA}"/>
              </a:ext>
            </a:extLst>
          </p:cNvPr>
          <p:cNvSpPr txBox="1"/>
          <p:nvPr/>
        </p:nvSpPr>
        <p:spPr>
          <a:xfrm>
            <a:off x="8176112" y="736584"/>
            <a:ext cx="4015888" cy="1077218"/>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3200" b="1" dirty="0">
                <a:latin typeface="Papyrus" panose="03070502060502030205" pitchFamily="66" charset="0"/>
              </a:rPr>
              <a:t>The Lord bless you </a:t>
            </a:r>
          </a:p>
          <a:p>
            <a:pPr algn="ctr"/>
            <a:r>
              <a:rPr lang="en-US" sz="3200" b="1" dirty="0">
                <a:latin typeface="Papyrus" panose="03070502060502030205" pitchFamily="66" charset="0"/>
              </a:rPr>
              <a:t>and keep you;</a:t>
            </a:r>
          </a:p>
        </p:txBody>
      </p:sp>
      <p:sp>
        <p:nvSpPr>
          <p:cNvPr id="10" name="Rectangle 9">
            <a:extLst>
              <a:ext uri="{FF2B5EF4-FFF2-40B4-BE49-F238E27FC236}">
                <a16:creationId xmlns:a16="http://schemas.microsoft.com/office/drawing/2014/main" id="{5CE31878-FF9F-4202-A1E7-26BCFF184C57}"/>
              </a:ext>
            </a:extLst>
          </p:cNvPr>
          <p:cNvSpPr/>
          <p:nvPr/>
        </p:nvSpPr>
        <p:spPr>
          <a:xfrm>
            <a:off x="640111" y="551918"/>
            <a:ext cx="6522782" cy="400110"/>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r>
              <a:rPr lang="en-US" b="1" dirty="0">
                <a:effectLst>
                  <a:glow rad="228600">
                    <a:schemeClr val="accent1">
                      <a:satMod val="175000"/>
                      <a:alpha val="40000"/>
                    </a:schemeClr>
                  </a:glow>
                </a:effectLst>
                <a:latin typeface="Papyrus" panose="03070502060502030205" pitchFamily="66" charset="0"/>
              </a:rPr>
              <a:t>       </a:t>
            </a:r>
            <a:r>
              <a:rPr lang="en-US" sz="2000" b="1" dirty="0">
                <a:effectLst>
                  <a:glow rad="228600">
                    <a:schemeClr val="accent1">
                      <a:satMod val="175000"/>
                      <a:alpha val="40000"/>
                    </a:schemeClr>
                  </a:glow>
                </a:effectLst>
                <a:latin typeface="Papyrus" panose="03070502060502030205" pitchFamily="66" charset="0"/>
              </a:rPr>
              <a:t>And keep you                    The Lord                  Bless you </a:t>
            </a:r>
            <a:endParaRPr lang="en-US" sz="2000" dirty="0">
              <a:effectLst>
                <a:glow rad="228600">
                  <a:schemeClr val="accent1">
                    <a:satMod val="175000"/>
                    <a:alpha val="40000"/>
                  </a:schemeClr>
                </a:glow>
              </a:effectLst>
            </a:endParaRPr>
          </a:p>
        </p:txBody>
      </p:sp>
      <p:sp>
        <p:nvSpPr>
          <p:cNvPr id="11" name="TextBox 10">
            <a:extLst>
              <a:ext uri="{FF2B5EF4-FFF2-40B4-BE49-F238E27FC236}">
                <a16:creationId xmlns:a16="http://schemas.microsoft.com/office/drawing/2014/main" id="{AEDB925C-8D37-4149-A2E3-71750FEB15CC}"/>
              </a:ext>
            </a:extLst>
          </p:cNvPr>
          <p:cNvSpPr txBox="1"/>
          <p:nvPr/>
        </p:nvSpPr>
        <p:spPr>
          <a:xfrm>
            <a:off x="8127777" y="2314184"/>
            <a:ext cx="4015888" cy="2062103"/>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3200" b="1" dirty="0">
                <a:latin typeface="Papyrus" panose="03070502060502030205" pitchFamily="66" charset="0"/>
              </a:rPr>
              <a:t>The Lord make his face shine upon you; and be gracious to you</a:t>
            </a:r>
          </a:p>
        </p:txBody>
      </p:sp>
      <p:sp>
        <p:nvSpPr>
          <p:cNvPr id="12" name="Rectangle 11">
            <a:extLst>
              <a:ext uri="{FF2B5EF4-FFF2-40B4-BE49-F238E27FC236}">
                <a16:creationId xmlns:a16="http://schemas.microsoft.com/office/drawing/2014/main" id="{C0AB8AAB-B68A-4502-8111-20B02F006F35}"/>
              </a:ext>
            </a:extLst>
          </p:cNvPr>
          <p:cNvSpPr/>
          <p:nvPr/>
        </p:nvSpPr>
        <p:spPr>
          <a:xfrm>
            <a:off x="1456790" y="2718340"/>
            <a:ext cx="5706103" cy="400110"/>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r>
              <a:rPr lang="en-US" b="1" dirty="0">
                <a:effectLst>
                  <a:glow rad="228600">
                    <a:schemeClr val="accent2">
                      <a:satMod val="175000"/>
                      <a:alpha val="40000"/>
                    </a:schemeClr>
                  </a:glow>
                </a:effectLst>
                <a:latin typeface="Papyrus" panose="03070502060502030205" pitchFamily="66" charset="0"/>
              </a:rPr>
              <a:t>             </a:t>
            </a:r>
            <a:r>
              <a:rPr lang="en-US" sz="2000" b="1" dirty="0">
                <a:effectLst>
                  <a:glow rad="228600">
                    <a:schemeClr val="accent2">
                      <a:satMod val="175000"/>
                      <a:alpha val="40000"/>
                    </a:schemeClr>
                  </a:glow>
                </a:effectLst>
                <a:latin typeface="Papyrus" panose="03070502060502030205" pitchFamily="66" charset="0"/>
              </a:rPr>
              <a:t>His face              The Lord          make shine</a:t>
            </a:r>
            <a:endParaRPr lang="en-US" sz="2000" dirty="0">
              <a:effectLst>
                <a:glow rad="228600">
                  <a:schemeClr val="accent2">
                    <a:satMod val="175000"/>
                    <a:alpha val="40000"/>
                  </a:schemeClr>
                </a:glow>
              </a:effectLst>
            </a:endParaRPr>
          </a:p>
        </p:txBody>
      </p:sp>
      <p:sp>
        <p:nvSpPr>
          <p:cNvPr id="13" name="Rectangle 12">
            <a:extLst>
              <a:ext uri="{FF2B5EF4-FFF2-40B4-BE49-F238E27FC236}">
                <a16:creationId xmlns:a16="http://schemas.microsoft.com/office/drawing/2014/main" id="{632C9777-0F4F-4979-8E74-32DCA4374648}"/>
              </a:ext>
            </a:extLst>
          </p:cNvPr>
          <p:cNvSpPr/>
          <p:nvPr/>
        </p:nvSpPr>
        <p:spPr>
          <a:xfrm>
            <a:off x="1693415" y="3812534"/>
            <a:ext cx="5042041" cy="400110"/>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r>
              <a:rPr lang="en-US" b="1" dirty="0">
                <a:effectLst>
                  <a:glow rad="228600">
                    <a:schemeClr val="accent6">
                      <a:satMod val="175000"/>
                      <a:alpha val="40000"/>
                    </a:schemeClr>
                  </a:glow>
                </a:effectLst>
                <a:latin typeface="Papyrus" panose="03070502060502030205" pitchFamily="66" charset="0"/>
              </a:rPr>
              <a:t>             </a:t>
            </a:r>
            <a:r>
              <a:rPr lang="en-US" sz="2000" b="1" dirty="0">
                <a:effectLst>
                  <a:glow rad="228600">
                    <a:schemeClr val="accent6">
                      <a:satMod val="175000"/>
                      <a:alpha val="40000"/>
                    </a:schemeClr>
                  </a:glow>
                </a:effectLst>
                <a:latin typeface="Papyrus" panose="03070502060502030205" pitchFamily="66" charset="0"/>
              </a:rPr>
              <a:t>And be gracious              on you </a:t>
            </a:r>
            <a:endParaRPr lang="en-US" sz="2000" dirty="0">
              <a:effectLst>
                <a:glow rad="228600">
                  <a:schemeClr val="accent6">
                    <a:satMod val="175000"/>
                    <a:alpha val="40000"/>
                  </a:schemeClr>
                </a:glow>
              </a:effectLst>
            </a:endParaRPr>
          </a:p>
        </p:txBody>
      </p:sp>
      <p:sp>
        <p:nvSpPr>
          <p:cNvPr id="14" name="Rectangle 13">
            <a:extLst>
              <a:ext uri="{FF2B5EF4-FFF2-40B4-BE49-F238E27FC236}">
                <a16:creationId xmlns:a16="http://schemas.microsoft.com/office/drawing/2014/main" id="{B26B70D0-28B3-4E72-A57C-CE127FDEFB4E}"/>
              </a:ext>
            </a:extLst>
          </p:cNvPr>
          <p:cNvSpPr/>
          <p:nvPr/>
        </p:nvSpPr>
        <p:spPr>
          <a:xfrm>
            <a:off x="430165" y="4988867"/>
            <a:ext cx="7222659" cy="400110"/>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r>
              <a:rPr lang="en-US" b="1" dirty="0">
                <a:effectLst>
                  <a:glow rad="228600">
                    <a:schemeClr val="accent5">
                      <a:satMod val="175000"/>
                      <a:alpha val="40000"/>
                    </a:schemeClr>
                  </a:glow>
                </a:effectLst>
                <a:latin typeface="Papyrus" panose="03070502060502030205" pitchFamily="66" charset="0"/>
              </a:rPr>
              <a:t>             </a:t>
            </a:r>
            <a:r>
              <a:rPr lang="en-US" sz="2000" b="1" dirty="0">
                <a:effectLst>
                  <a:glow rad="228600">
                    <a:schemeClr val="accent5">
                      <a:satMod val="175000"/>
                      <a:alpha val="40000"/>
                    </a:schemeClr>
                  </a:glow>
                </a:effectLst>
                <a:latin typeface="Papyrus" panose="03070502060502030205" pitchFamily="66" charset="0"/>
              </a:rPr>
              <a:t>Unto you              His face        The Lord             Lift up</a:t>
            </a:r>
            <a:endParaRPr lang="en-US" sz="2000" dirty="0">
              <a:effectLst>
                <a:glow rad="228600">
                  <a:schemeClr val="accent5">
                    <a:satMod val="175000"/>
                    <a:alpha val="40000"/>
                  </a:schemeClr>
                </a:glow>
              </a:effectLst>
            </a:endParaRPr>
          </a:p>
        </p:txBody>
      </p:sp>
      <p:sp>
        <p:nvSpPr>
          <p:cNvPr id="15" name="TextBox 14">
            <a:extLst>
              <a:ext uri="{FF2B5EF4-FFF2-40B4-BE49-F238E27FC236}">
                <a16:creationId xmlns:a16="http://schemas.microsoft.com/office/drawing/2014/main" id="{97801316-AC22-446E-A1EA-06352BCC86CD}"/>
              </a:ext>
            </a:extLst>
          </p:cNvPr>
          <p:cNvSpPr txBox="1"/>
          <p:nvPr/>
        </p:nvSpPr>
        <p:spPr>
          <a:xfrm>
            <a:off x="8082423" y="4876669"/>
            <a:ext cx="4015888" cy="1569660"/>
          </a:xfrm>
          <a:prstGeom prst="rect">
            <a:avLst/>
          </a:prstGeom>
          <a:noFill/>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rtlCol="0">
            <a:spAutoFit/>
          </a:bodyPr>
          <a:lstStyle/>
          <a:p>
            <a:pPr algn="ctr"/>
            <a:r>
              <a:rPr lang="en-US" sz="3200" b="1" dirty="0">
                <a:latin typeface="Papyrus" panose="03070502060502030205" pitchFamily="66" charset="0"/>
              </a:rPr>
              <a:t>The Lord turn his face toward  you and give you peace</a:t>
            </a:r>
          </a:p>
        </p:txBody>
      </p:sp>
      <p:sp>
        <p:nvSpPr>
          <p:cNvPr id="16" name="Rectangle 15">
            <a:extLst>
              <a:ext uri="{FF2B5EF4-FFF2-40B4-BE49-F238E27FC236}">
                <a16:creationId xmlns:a16="http://schemas.microsoft.com/office/drawing/2014/main" id="{7FDE52B8-690F-41A6-9656-FB75F0219B62}"/>
              </a:ext>
            </a:extLst>
          </p:cNvPr>
          <p:cNvSpPr/>
          <p:nvPr/>
        </p:nvSpPr>
        <p:spPr>
          <a:xfrm>
            <a:off x="1899138" y="6139144"/>
            <a:ext cx="5437646" cy="400110"/>
          </a:xfrm>
          <a:prstGeom prst="rect">
            <a:avLst/>
          </a:prstGeom>
          <a:ln>
            <a:noFill/>
            <a:prstDash val="solid"/>
          </a:ln>
          <a:effectLst>
            <a:outerShdw blurRad="50800" dist="50800" dir="5400000" algn="ctr" rotWithShape="0">
              <a:schemeClr val="bg1"/>
            </a:outerShdw>
          </a:effectLst>
          <a:extLst>
            <a:ext uri="{91240B29-F687-4F45-9708-019B960494DF}">
              <a14:hiddenLine xmlns:a14="http://schemas.microsoft.com/office/drawing/2010/main">
                <a:solidFill>
                  <a:schemeClr val="tx1"/>
                </a:solidFill>
                <a:prstDash val="solid"/>
              </a14:hiddenLine>
            </a:ext>
          </a:extLst>
        </p:spPr>
        <p:txBody>
          <a:bodyPr wrap="square">
            <a:spAutoFit/>
          </a:bodyPr>
          <a:lstStyle/>
          <a:p>
            <a:r>
              <a:rPr lang="en-US" b="1" dirty="0">
                <a:effectLst>
                  <a:glow rad="228600">
                    <a:schemeClr val="accent3">
                      <a:satMod val="175000"/>
                      <a:alpha val="40000"/>
                    </a:schemeClr>
                  </a:glow>
                </a:effectLst>
                <a:latin typeface="Papyrus" panose="03070502060502030205" pitchFamily="66" charset="0"/>
              </a:rPr>
              <a:t>    Peace                             </a:t>
            </a:r>
            <a:r>
              <a:rPr lang="en-US" sz="2000" b="1" dirty="0">
                <a:effectLst>
                  <a:glow rad="228600">
                    <a:schemeClr val="accent3">
                      <a:satMod val="175000"/>
                      <a:alpha val="40000"/>
                    </a:schemeClr>
                  </a:glow>
                </a:effectLst>
                <a:latin typeface="Papyrus" panose="03070502060502030205" pitchFamily="66" charset="0"/>
              </a:rPr>
              <a:t>you                 and give</a:t>
            </a:r>
            <a:endParaRPr lang="en-US" sz="2000" dirty="0">
              <a:effectLst>
                <a:glow rad="228600">
                  <a:schemeClr val="accent3">
                    <a:satMod val="175000"/>
                    <a:alpha val="40000"/>
                  </a:schemeClr>
                </a:glow>
              </a:effectLst>
            </a:endParaRPr>
          </a:p>
        </p:txBody>
      </p:sp>
    </p:spTree>
    <p:extLst>
      <p:ext uri="{BB962C8B-B14F-4D97-AF65-F5344CB8AC3E}">
        <p14:creationId xmlns:p14="http://schemas.microsoft.com/office/powerpoint/2010/main" val="19528237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419EA3BF-1D47-4E44-B694-7884275D98BC}"/>
              </a:ext>
            </a:extLst>
          </p:cNvPr>
          <p:cNvPicPr>
            <a:picLocks noChangeAspect="1"/>
          </p:cNvPicPr>
          <p:nvPr/>
        </p:nvPicPr>
        <p:blipFill>
          <a:blip r:embed="rId3" cstate="print"/>
          <a:stretch>
            <a:fillRect/>
          </a:stretch>
        </p:blipFill>
        <p:spPr>
          <a:xfrm rot="16200000">
            <a:off x="9919771" y="4585771"/>
            <a:ext cx="3115708" cy="1428750"/>
          </a:xfrm>
          <a:prstGeom prst="rect">
            <a:avLst/>
          </a:prstGeom>
          <a:ln>
            <a:noFill/>
          </a:ln>
          <a:effectLst>
            <a:softEdge rad="112500"/>
          </a:effectLst>
        </p:spPr>
      </p:pic>
      <p:pic>
        <p:nvPicPr>
          <p:cNvPr id="3" name="Picture 2">
            <a:extLst>
              <a:ext uri="{FF2B5EF4-FFF2-40B4-BE49-F238E27FC236}">
                <a16:creationId xmlns:a16="http://schemas.microsoft.com/office/drawing/2014/main" id="{4844C8FB-677D-4ED7-ABC9-206DF1E6C1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154277" cy="3115708"/>
          </a:xfrm>
          <a:prstGeom prst="rect">
            <a:avLst/>
          </a:prstGeom>
          <a:ln>
            <a:noFill/>
          </a:ln>
          <a:effectLst>
            <a:softEdge rad="112500"/>
          </a:effectLst>
        </p:spPr>
      </p:pic>
    </p:spTree>
    <p:extLst>
      <p:ext uri="{BB962C8B-B14F-4D97-AF65-F5344CB8AC3E}">
        <p14:creationId xmlns:p14="http://schemas.microsoft.com/office/powerpoint/2010/main" val="2088672744"/>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TotalTime>
  <Words>537</Words>
  <Application>Microsoft Office PowerPoint</Application>
  <PresentationFormat>Widescreen</PresentationFormat>
  <Paragraphs>61</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Ink Free</vt:lpstr>
      <vt:lpstr>Papyrus</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Ministry1 - Office</dc:creator>
  <cp:lastModifiedBy>AV Team</cp:lastModifiedBy>
  <cp:revision>21</cp:revision>
  <cp:lastPrinted>2019-01-27T08:22:03Z</cp:lastPrinted>
  <dcterms:created xsi:type="dcterms:W3CDTF">2019-01-26T19:35:18Z</dcterms:created>
  <dcterms:modified xsi:type="dcterms:W3CDTF">2019-01-27T08:22:11Z</dcterms:modified>
</cp:coreProperties>
</file>