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87" r:id="rId3"/>
    <p:sldId id="288" r:id="rId4"/>
    <p:sldId id="289" r:id="rId5"/>
    <p:sldId id="290" r:id="rId6"/>
    <p:sldId id="291" r:id="rId7"/>
    <p:sldId id="292" r:id="rId8"/>
    <p:sldId id="29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FC1"/>
    <a:srgbClr val="B9AB8B"/>
    <a:srgbClr val="E6D4AC"/>
    <a:srgbClr val="7E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3"/>
    <p:restoredTop sz="94617"/>
  </p:normalViewPr>
  <p:slideViewPr>
    <p:cSldViewPr snapToGrid="0" snapToObjects="1">
      <p:cViewPr varScale="1">
        <p:scale>
          <a:sx n="105" d="100"/>
          <a:sy n="105" d="100"/>
        </p:scale>
        <p:origin x="9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0A915A-12AC-44B9-98BA-1E05C58F39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094BB-0DC0-4E77-AE16-95E875F72C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3FE7F-B786-427A-B6AC-9C15F1AADA72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D3B9A4-F332-4B31-B1B6-EA86F10656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75964EB0-7589-4C61-9E58-0401C9CBBF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9732E-C468-4AFD-A84C-0F858B4F125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18A53A59-7DED-47A9-BBBA-BFB18A6C6798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61F62ACA-B3A2-45C1-838F-2584C818EDD3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CD3B46D1-24AA-415A-BEAD-7C79B7F7E0F6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D5CC5073-36A6-4018-B1AE-E003CD58D928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C1F8075A-4A6C-43FA-A303-DFF59E68AD2D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4A56A419-2EEC-4143-8067-9B508A05531D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1F4DABA6-FBE0-4F5A-BB07-F7D45AA84219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28779289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CBA05-EC6D-4850-93AC-7FDB9D1F7BA9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77773-56FB-4CED-A6AB-4CB55BDFC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93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77773-56FB-4CED-A6AB-4CB55BDFC1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85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77773-56FB-4CED-A6AB-4CB55BDFC1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78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77773-56FB-4CED-A6AB-4CB55BDFC1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17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77773-56FB-4CED-A6AB-4CB55BDFC1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7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77773-56FB-4CED-A6AB-4CB55BDFC1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62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77773-56FB-4CED-A6AB-4CB55BDFC1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26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77773-56FB-4CED-A6AB-4CB55BDFC1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86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77773-56FB-4CED-A6AB-4CB55BDFC1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3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2275-A230-1C4D-89A3-66E259AFC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95D9C-E0B3-374C-A408-2BDDA9846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22B5-950B-4D46-9675-8F38048F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731D-3575-064E-B8BA-E13D145B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7BA5E-3E5B-4149-A709-90C932BC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0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326-AF4B-E644-8E97-8129766E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50B86-3EA8-A947-9C2C-B7CEE9921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41FFF-6C8A-AC45-A825-7D277673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83187-CE6B-3540-BD7D-D7E7F948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226A2-CADD-D749-A9E4-241BB0CC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BE50A-85E2-7449-A81A-2698CEF27DE1}"/>
              </a:ext>
            </a:extLst>
          </p:cNvPr>
          <p:cNvSpPr/>
          <p:nvPr userDrawn="1"/>
        </p:nvSpPr>
        <p:spPr>
          <a:xfrm>
            <a:off x="0" y="5395386"/>
            <a:ext cx="12623180" cy="1500187"/>
          </a:xfrm>
          <a:prstGeom prst="rect">
            <a:avLst/>
          </a:prstGeom>
          <a:gradFill flip="none" rotWithShape="1">
            <a:gsLst>
              <a:gs pos="0">
                <a:srgbClr val="ECDFC1"/>
              </a:gs>
              <a:gs pos="100000">
                <a:srgbClr val="B9AB8B"/>
              </a:gs>
              <a:gs pos="33000">
                <a:srgbClr val="ECDFC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60F8AD0-15C7-5B4F-AA40-91E666396E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8503586" y="5214947"/>
            <a:ext cx="4114799" cy="20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7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326-AF4B-E644-8E97-8129766E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50B86-3EA8-A947-9C2C-B7CEE9921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41FFF-6C8A-AC45-A825-7D277673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83187-CE6B-3540-BD7D-D7E7F948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226A2-CADD-D749-A9E4-241BB0CC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BE50A-85E2-7449-A81A-2698CEF27DE1}"/>
              </a:ext>
            </a:extLst>
          </p:cNvPr>
          <p:cNvSpPr/>
          <p:nvPr userDrawn="1"/>
        </p:nvSpPr>
        <p:spPr>
          <a:xfrm>
            <a:off x="0" y="5395386"/>
            <a:ext cx="12623180" cy="1500187"/>
          </a:xfrm>
          <a:prstGeom prst="rect">
            <a:avLst/>
          </a:prstGeom>
          <a:gradFill flip="none" rotWithShape="1">
            <a:gsLst>
              <a:gs pos="0">
                <a:srgbClr val="ECDFC1"/>
              </a:gs>
              <a:gs pos="100000">
                <a:srgbClr val="B9AB8B"/>
              </a:gs>
              <a:gs pos="33000">
                <a:srgbClr val="ECDFC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CC54A8-6133-A24A-A749-DF1E3B84F7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34316" y="5235426"/>
            <a:ext cx="4217464" cy="206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15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326-AF4B-E644-8E97-8129766E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1130618"/>
            <a:ext cx="9061450" cy="2852737"/>
          </a:xfrm>
        </p:spPr>
        <p:txBody>
          <a:bodyPr anchor="b">
            <a:normAutofit/>
          </a:bodyPr>
          <a:lstStyle>
            <a:lvl1pPr>
              <a:tabLst>
                <a:tab pos="2454275" algn="l"/>
              </a:tabLst>
              <a:defRPr sz="4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50B86-3EA8-A947-9C2C-B7CEE992182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47503"/>
            <a:ext cx="10515600" cy="1247883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41FFF-6C8A-AC45-A825-7D277673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83187-CE6B-3540-BD7D-D7E7F948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226A2-CADD-D749-A9E4-241BB0CC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BE50A-85E2-7449-A81A-2698CEF27DE1}"/>
              </a:ext>
            </a:extLst>
          </p:cNvPr>
          <p:cNvSpPr/>
          <p:nvPr userDrawn="1"/>
        </p:nvSpPr>
        <p:spPr>
          <a:xfrm>
            <a:off x="1" y="5395386"/>
            <a:ext cx="12192000" cy="1500187"/>
          </a:xfrm>
          <a:prstGeom prst="rect">
            <a:avLst/>
          </a:prstGeom>
          <a:gradFill flip="none" rotWithShape="1">
            <a:gsLst>
              <a:gs pos="0">
                <a:srgbClr val="ECDFC1"/>
              </a:gs>
              <a:gs pos="100000">
                <a:srgbClr val="B9AB8B"/>
              </a:gs>
              <a:gs pos="33000">
                <a:srgbClr val="ECDFC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2F23BE8-7629-4041-A0F4-3DB40846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1000"/>
          </a:blip>
          <a:stretch>
            <a:fillRect/>
          </a:stretch>
        </p:blipFill>
        <p:spPr>
          <a:xfrm>
            <a:off x="15240" y="36316"/>
            <a:ext cx="2270760" cy="21778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0F8AD0-15C7-5B4F-AA40-91E666396E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2000"/>
          </a:blip>
          <a:stretch>
            <a:fillRect/>
          </a:stretch>
        </p:blipFill>
        <p:spPr>
          <a:xfrm>
            <a:off x="8261540" y="5268735"/>
            <a:ext cx="4114799" cy="20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931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3AC85-9174-134D-B0EE-BCFBB046A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3799F-5030-7748-80D2-4B352AAF8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C9F58-167A-9548-9F44-2E931456B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1D08B-EE37-7242-B406-A4506AE83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AEE4-8D4E-0644-A636-0039E5367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DED98-C7D5-E646-B504-9D31B4DC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71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63E4-5F8E-E243-8336-BB4BB9ED8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7ACD3-DAC6-104C-8E29-93AB6BBD2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B0009-6525-6942-886F-93D86EFAB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C8DCD-50C8-0D46-BF3C-210EDA7D9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D5511-C7B6-E248-AF62-DB8931DE8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EBC89A-AD2F-134B-89C5-E5F32CF1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4428C-7207-F84B-8743-5678CA35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4E3B94-F839-9344-91E2-B57461F56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9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7945-BAE9-9941-B88B-8539EA52A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5381B-E068-DB49-BA36-D7AC184B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4A5E5E-15B7-3E4D-A857-DAEF0C2B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CBEFC-D1B5-CE4F-9277-4E2E2313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2E16E1-E5EC-2342-B82B-A3B6141044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397" y="1690688"/>
            <a:ext cx="7408678" cy="7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17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6D4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E1B4F-6E2F-4246-BC76-D778FCE4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F3DB8-1F18-DB41-BDD0-D1535A2A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F3342-D9FD-E14F-B1B8-8277D0EA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E00AFD-1966-764E-A75F-359A33649A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-574158" y="1387814"/>
            <a:ext cx="6400800" cy="632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023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E6D4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E1B4F-6E2F-4246-BC76-D778FCE4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F3DB8-1F18-DB41-BDD0-D1535A2A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F3342-D9FD-E14F-B1B8-8277D0EA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E00AFD-1966-764E-A75F-359A33649A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-447820" y="3471864"/>
            <a:ext cx="3972068" cy="392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60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DED78-EF33-7B46-94D1-2F24AF3F1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646C0-5607-3B46-B84F-17E81A131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98F7D-A52F-DA4B-B4E6-1230C779C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CF884-62DA-2C4F-835F-D5C8E128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A7FC4-B74E-9841-ABB3-38999BA3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5E06E-B185-5442-AAC3-FEF4348A3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54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3986F-8C85-554B-8979-A512B286D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49189B-B09D-0346-A047-F5744810E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79A3A-1723-7146-B147-808505112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6B130-A7E5-204D-8249-0315D7DD6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36C8C-0652-5E47-8AD5-0DB812618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3825-8A1B-594A-AD50-D2CC556F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7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2275-A230-1C4D-89A3-66E259AFC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95D9C-E0B3-374C-A408-2BDDA9846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22B5-950B-4D46-9675-8F38048F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731D-3575-064E-B8BA-E13D145B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7BA5E-3E5B-4149-A709-90C932BC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7D6F5D-9DCA-5649-B06C-31AC99007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2460"/>
                    </a14:imgEffect>
                    <a14:imgEffect>
                      <a14:saturation sa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37485" y="3330132"/>
            <a:ext cx="3855336" cy="38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452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CE2D57-21F0-CE40-9B33-E3C5F3F5438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A06723-4C06-7E4C-BF0B-E2D00965A0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6512" y="4001294"/>
            <a:ext cx="4145112" cy="28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3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CE2D57-21F0-CE40-9B33-E3C5F3F5438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3C3E1A-A7BE-D049-895F-D054B5988C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53400" y="4001294"/>
            <a:ext cx="4145112" cy="28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271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CE2D57-21F0-CE40-9B33-E3C5F3F5438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8EBC2C-9E5B-FF41-BCC6-AE147D5CA4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09644" y="0"/>
            <a:ext cx="4145112" cy="284256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2275-A230-1C4D-89A3-66E259AFC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95D9C-E0B3-374C-A408-2BDDA9846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22B5-950B-4D46-9675-8F38048F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731D-3575-064E-B8BA-E13D145B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7BA5E-3E5B-4149-A709-90C932BC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7D6F5D-9DCA-5649-B06C-31AC99007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2460"/>
                    </a14:imgEffect>
                    <a14:imgEffect>
                      <a14:saturation sa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46656" y="3429000"/>
            <a:ext cx="3855336" cy="38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9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2275-A230-1C4D-89A3-66E259AFC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95D9C-E0B3-374C-A408-2BDDA9846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22B5-950B-4D46-9675-8F38048F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731D-3575-064E-B8BA-E13D145B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7BA5E-3E5B-4149-A709-90C932BC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7D6F5D-9DCA-5649-B06C-31AC99007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2460"/>
                    </a14:imgEffect>
                    <a14:imgEffect>
                      <a14:saturation sa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-403668" y="-253298"/>
            <a:ext cx="3855336" cy="38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2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  <a:lvl2pPr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5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0695A9-9AC8-0A46-81BD-AB2F761593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3153" y="5085086"/>
            <a:ext cx="4456962" cy="218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3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26F895-FD02-984D-B08B-49AF2279D2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279" y="4978761"/>
            <a:ext cx="4456963" cy="218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8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4AC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E8EC6-AB06-B441-BB31-E4973A72D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0E653-0F38-D846-AB2C-42EF86B83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AD531-E286-4143-A02C-B3454B5A00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85877-F476-1F45-8546-FCD66B3C4B70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71AE6-C4F6-0445-A1CB-FC646520F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29D13-7F25-1D40-AEE8-07C6F6802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F1AE7-D3AD-3E4D-9395-CD185ED900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3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70" r:id="rId4"/>
    <p:sldLayoutId id="2147483661" r:id="rId5"/>
    <p:sldLayoutId id="2147483650" r:id="rId6"/>
    <p:sldLayoutId id="2147483663" r:id="rId7"/>
    <p:sldLayoutId id="2147483664" r:id="rId8"/>
    <p:sldLayoutId id="2147483665" r:id="rId9"/>
    <p:sldLayoutId id="2147483658" r:id="rId10"/>
    <p:sldLayoutId id="2147483662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69" r:id="rId17"/>
    <p:sldLayoutId id="2147483656" r:id="rId18"/>
    <p:sldLayoutId id="2147483657" r:id="rId19"/>
    <p:sldLayoutId id="2147483666" r:id="rId20"/>
    <p:sldLayoutId id="2147483667" r:id="rId21"/>
    <p:sldLayoutId id="2147483668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C6EBC8-351A-9C4E-B0EA-EF6D15D4D5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96733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45A175-7EF2-4844-89BB-4726B855B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Walk With God: 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Journey Upward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9844" y="3955171"/>
            <a:ext cx="4571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itchFamily="34" charset="0"/>
              </a:rPr>
              <a:t>FOUNDATIONS</a:t>
            </a:r>
            <a:r>
              <a:rPr lang="en-US" sz="2800" dirty="0">
                <a:latin typeface="Arial Black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76088" y="5494462"/>
            <a:ext cx="28777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20, 2019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 Assembly</a:t>
            </a:r>
          </a:p>
        </p:txBody>
      </p:sp>
    </p:spTree>
    <p:extLst>
      <p:ext uri="{BB962C8B-B14F-4D97-AF65-F5344CB8AC3E}">
        <p14:creationId xmlns:p14="http://schemas.microsoft.com/office/powerpoint/2010/main" val="406009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2" y="239864"/>
            <a:ext cx="11436263" cy="750443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meaning of life?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3" y="1290932"/>
            <a:ext cx="11436263" cy="459630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 question that is addressed every day.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are walking through life – purpose? Direction?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all experience life at two levels:</a:t>
            </a:r>
          </a:p>
          <a:p>
            <a:pPr lvl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</a:t>
            </a:r>
          </a:p>
          <a:p>
            <a:pPr lvl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Community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all live in two narratives simultaneously:</a:t>
            </a:r>
          </a:p>
          <a:p>
            <a:pPr lvl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story</a:t>
            </a:r>
          </a:p>
          <a:p>
            <a:pPr lvl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 of the world that I choose to pursue…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(or what) narrates your life?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2" y="239864"/>
            <a:ext cx="11436263" cy="750443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James’ Understanding of Life Choices…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3" y="1290932"/>
            <a:ext cx="11436263" cy="459630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4 is a great text to carefully consider.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James’ questions: Why are you behaving as you are?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Behavior/actions are diagnostic – reveal beliefs.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seems to think all of the “believers” are believing the wrong story.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were they an “adulterous people?”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 of the world – an enemy of God?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 – resist evil – come to God…</a:t>
            </a:r>
          </a:p>
        </p:txBody>
      </p:sp>
    </p:spTree>
    <p:extLst>
      <p:ext uri="{BB962C8B-B14F-4D97-AF65-F5344CB8AC3E}">
        <p14:creationId xmlns:p14="http://schemas.microsoft.com/office/powerpoint/2010/main" val="193457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2" y="239864"/>
            <a:ext cx="11436263" cy="750443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Narratives of Control…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3" y="1290932"/>
            <a:ext cx="11436263" cy="459630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narrative – we are living for ourselves and we control what we do. We plan for the future with no thought for God.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Instead, “If it is the Lord’s will…”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the radical change of narrative. Who is in control?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of life’s great challenges – moving from self-actualization to Spirit led…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lead us to let go of the control of our lives and be open to God’s leading?</a:t>
            </a:r>
          </a:p>
        </p:txBody>
      </p:sp>
    </p:spTree>
    <p:extLst>
      <p:ext uri="{BB962C8B-B14F-4D97-AF65-F5344CB8AC3E}">
        <p14:creationId xmlns:p14="http://schemas.microsoft.com/office/powerpoint/2010/main" val="352603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2" y="239864"/>
            <a:ext cx="11436263" cy="750443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God’s Love? Where does it begin?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3" y="1290932"/>
            <a:ext cx="11436263" cy="4896926"/>
          </a:xfrm>
        </p:spPr>
        <p:txBody>
          <a:bodyPr>
            <a:normAutofit/>
          </a:bodyPr>
          <a:lstStyle/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God’s Love: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beginning point is a God who pursues us in love.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love? Scot McKnight –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Fellowship of </a:t>
            </a:r>
            <a:r>
              <a:rPr lang="en-US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describes love:</a:t>
            </a:r>
          </a:p>
          <a:p>
            <a:pPr lvl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rugged commitment for the one you love</a:t>
            </a:r>
          </a:p>
          <a:p>
            <a:pPr lvl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willingness to be with the one you love</a:t>
            </a:r>
          </a:p>
          <a:p>
            <a:pPr lvl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clearly for – in complete support of the one you love</a:t>
            </a:r>
          </a:p>
          <a:p>
            <a:pPr lvl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unto….love too much to leave them where they are…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Intentionally and constantly reflect on the love of God for all peoples – specifically you…</a:t>
            </a:r>
          </a:p>
        </p:txBody>
      </p:sp>
    </p:spTree>
    <p:extLst>
      <p:ext uri="{BB962C8B-B14F-4D97-AF65-F5344CB8AC3E}">
        <p14:creationId xmlns:p14="http://schemas.microsoft.com/office/powerpoint/2010/main" val="419585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2" y="239864"/>
            <a:ext cx="11436263" cy="750443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Know It – But Do We Live By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1" y="1115567"/>
            <a:ext cx="11436263" cy="459630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We, as a fellowship, have tended to downplay emotions and experience – we are students of the Word.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God didn’t save us with a book – God saved us through Jesus, the incarnate Word of God.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5:6-11</a:t>
            </a:r>
          </a:p>
          <a:p>
            <a:pPr lvl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Powerless, yet Christ died for us</a:t>
            </a:r>
          </a:p>
          <a:p>
            <a:pPr lvl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Misaligned with life – yet we are now justified</a:t>
            </a:r>
          </a:p>
          <a:p>
            <a:pPr lvl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enemies – reconciled to God!</a:t>
            </a:r>
          </a:p>
          <a:p>
            <a:pPr lvl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if God is for us (Romans 8), who can be against us?</a:t>
            </a:r>
          </a:p>
        </p:txBody>
      </p:sp>
    </p:spTree>
    <p:extLst>
      <p:ext uri="{BB962C8B-B14F-4D97-AF65-F5344CB8AC3E}">
        <p14:creationId xmlns:p14="http://schemas.microsoft.com/office/powerpoint/2010/main" val="377927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2" y="239864"/>
            <a:ext cx="11436263" cy="750443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lost to loved…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3" y="1290932"/>
            <a:ext cx="11436263" cy="459630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hope of the world is the love of God flowing through God’s children…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cannot love by our own resources – they are limited.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one loves through God’s love (an eternal community of love), one loves without conditions and without end.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cannot love who we do not know. We cannot know who we do not experience.</a:t>
            </a:r>
          </a:p>
        </p:txBody>
      </p:sp>
    </p:spTree>
    <p:extLst>
      <p:ext uri="{BB962C8B-B14F-4D97-AF65-F5344CB8AC3E}">
        <p14:creationId xmlns:p14="http://schemas.microsoft.com/office/powerpoint/2010/main" val="73914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2" y="239864"/>
            <a:ext cx="11436263" cy="7504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came in the flesh to teach us to trust our God – a loving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3" y="1290932"/>
            <a:ext cx="11436263" cy="532281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greater story of love than the love of God the Father, Son and Holy Spirit for creation and all humankind.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great a love, that God took on human flesh to teach us the unfathomable nature of that love.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came to show us the face of God in human form. 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in the words and ways of Jesus allows us to experience God’s faithfulness.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love story is the only story that ends                               better than it begins!</a:t>
            </a:r>
          </a:p>
        </p:txBody>
      </p:sp>
    </p:spTree>
    <p:extLst>
      <p:ext uri="{BB962C8B-B14F-4D97-AF65-F5344CB8AC3E}">
        <p14:creationId xmlns:p14="http://schemas.microsoft.com/office/powerpoint/2010/main" val="3132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617</Words>
  <Application>Microsoft Office PowerPoint</Application>
  <PresentationFormat>Widescreen</PresentationFormat>
  <Paragraphs>63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Century Gothic</vt:lpstr>
      <vt:lpstr>Times New Roman</vt:lpstr>
      <vt:lpstr>Office Theme</vt:lpstr>
      <vt:lpstr>My Walk With God:  The Journey Upward</vt:lpstr>
      <vt:lpstr>What is the meaning of life?</vt:lpstr>
      <vt:lpstr>James’ Understanding of Life Choices…</vt:lpstr>
      <vt:lpstr>False Narratives of Control…</vt:lpstr>
      <vt:lpstr>Living God’s Love? Where does it begin?</vt:lpstr>
      <vt:lpstr>We Know It – But Do We Live By It?</vt:lpstr>
      <vt:lpstr>From lost to loved…</vt:lpstr>
      <vt:lpstr>Jesus came in the flesh to teach us to trust our God – a loving father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AV Team</cp:lastModifiedBy>
  <cp:revision>153</cp:revision>
  <cp:lastPrinted>2019-01-20T01:22:05Z</cp:lastPrinted>
  <dcterms:created xsi:type="dcterms:W3CDTF">2019-01-02T19:43:14Z</dcterms:created>
  <dcterms:modified xsi:type="dcterms:W3CDTF">2019-01-20T01:22:21Z</dcterms:modified>
</cp:coreProperties>
</file>