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311" r:id="rId3"/>
    <p:sldId id="312" r:id="rId4"/>
    <p:sldId id="293" r:id="rId5"/>
    <p:sldId id="303" r:id="rId6"/>
    <p:sldId id="261" r:id="rId7"/>
    <p:sldId id="292" r:id="rId8"/>
    <p:sldId id="267" r:id="rId9"/>
    <p:sldId id="296" r:id="rId10"/>
    <p:sldId id="306" r:id="rId11"/>
    <p:sldId id="318" r:id="rId12"/>
    <p:sldId id="319" r:id="rId13"/>
    <p:sldId id="309" r:id="rId14"/>
    <p:sldId id="316" r:id="rId15"/>
    <p:sldId id="310" r:id="rId16"/>
    <p:sldId id="262" r:id="rId17"/>
    <p:sldId id="298" r:id="rId18"/>
    <p:sldId id="297" r:id="rId19"/>
    <p:sldId id="277" r:id="rId20"/>
    <p:sldId id="299" r:id="rId21"/>
    <p:sldId id="295" r:id="rId22"/>
    <p:sldId id="305" r:id="rId23"/>
    <p:sldId id="308" r:id="rId24"/>
    <p:sldId id="294" r:id="rId25"/>
    <p:sldId id="304" r:id="rId26"/>
    <p:sldId id="301" r:id="rId27"/>
    <p:sldId id="317" r:id="rId28"/>
    <p:sldId id="280" r:id="rId29"/>
    <p:sldId id="313" r:id="rId30"/>
    <p:sldId id="314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7FB"/>
    <a:srgbClr val="ECDFC1"/>
    <a:srgbClr val="B9AB8B"/>
    <a:srgbClr val="E6D4AC"/>
    <a:srgbClr val="7E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85" autoAdjust="0"/>
    <p:restoredTop sz="94617"/>
  </p:normalViewPr>
  <p:slideViewPr>
    <p:cSldViewPr snapToGrid="0" snapToObjects="1">
      <p:cViewPr varScale="1">
        <p:scale>
          <a:sx n="96" d="100"/>
          <a:sy n="96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19814-C788-4F20-A9FB-A4EE370F2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914F8-C375-4A42-B6F1-A043C2811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855B-FFEB-41E7-96F3-4B71A8F7CFB9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6D180-1BB4-4D89-99D5-75B2B41B85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D593B4DD-5A73-44C4-B0BD-470BEE082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55F6D-5ABE-4E90-8645-8DEF70A09B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8F79B052-5B1D-4EBD-B0B9-13BD0AE2077F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7C870C0-D02B-4178-915E-E2CB175778A6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D79AFDB2-41C5-4BD0-80D2-A7A92C02877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48F41A5C-0058-4DE8-BEEE-C5FC95571FEA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74C931AD-B311-4F47-9319-AB6A51AD9CEF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81D8F6D6-7F4A-485F-99F4-372A41B033A9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A2637AA2-70BA-4D80-8696-06E96E26B772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981461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4B77-CAC6-4E5F-A785-D1C992D0D7E3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048C-85B8-4743-AC19-C813DD0D2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4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9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8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0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0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4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8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1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6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6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4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15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8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048C-85B8-4743-AC19-C813DD0D26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0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6F895-FD02-984D-B08B-49AF2279D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3279" y="4978761"/>
            <a:ext cx="4456963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0" y="5395386"/>
            <a:ext cx="1262318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F8AD0-15C7-5B4F-AA40-91E666396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503586" y="5214947"/>
            <a:ext cx="4114799" cy="20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0" y="5395386"/>
            <a:ext cx="1262318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CC54A8-6133-A24A-A749-DF1E3B84F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4316" y="5235426"/>
            <a:ext cx="4217464" cy="20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30618"/>
            <a:ext cx="9061450" cy="2852737"/>
          </a:xfrm>
        </p:spPr>
        <p:txBody>
          <a:bodyPr anchor="b">
            <a:normAutofit/>
          </a:bodyPr>
          <a:lstStyle>
            <a:lvl1pPr>
              <a:tabLst>
                <a:tab pos="2454275" algn="l"/>
              </a:tabLst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47503"/>
            <a:ext cx="10515600" cy="1247883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1" y="5395386"/>
            <a:ext cx="1219200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23BE8-7629-4041-A0F4-3DB40846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5240" y="36316"/>
            <a:ext cx="2270760" cy="217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F8AD0-15C7-5B4F-AA40-91E666396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8261540" y="5268735"/>
            <a:ext cx="4114799" cy="20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3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AC85-9174-134D-B0EE-BCFBB046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799F-5030-7748-80D2-4B352AAF8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F58-167A-9548-9F44-2E931456B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1D08B-EE37-7242-B406-A4506AE8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AEE4-8D4E-0644-A636-0039E536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ED98-C7D5-E646-B504-9D31B4DC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7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63E4-5F8E-E243-8336-BB4BB9E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7ACD3-DAC6-104C-8E29-93AB6BBD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0009-6525-6942-886F-93D86EFAB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C8DCD-50C8-0D46-BF3C-210EDA7D9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D5511-C7B6-E248-AF62-DB8931DE8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BC89A-AD2F-134B-89C5-E5F32CF1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4428C-7207-F84B-8743-5678CA35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E3B94-F839-9344-91E2-B57461F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9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7945-BAE9-9941-B88B-8539EA52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5381B-E068-DB49-BA36-D7AC184B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A5E5E-15B7-3E4D-A857-DAEF0C2B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CBEFC-D1B5-CE4F-9277-4E2E231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E16E1-E5EC-2342-B82B-A3B614104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5397" y="1690688"/>
            <a:ext cx="7408678" cy="7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6D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E1B4F-6E2F-4246-BC76-D778FCE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3DB8-1F18-DB41-BDD0-D1535A2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3342-D9FD-E14F-B1B8-8277D0E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00AFD-1966-764E-A75F-359A33649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574158" y="1387814"/>
            <a:ext cx="6400800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E6D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E1B4F-6E2F-4246-BC76-D778FCE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3DB8-1F18-DB41-BDD0-D1535A2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3342-D9FD-E14F-B1B8-8277D0E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00AFD-1966-764E-A75F-359A33649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447820" y="3471864"/>
            <a:ext cx="3972068" cy="39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ED78-EF33-7B46-94D1-2F24AF3F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46C0-5607-3B46-B84F-17E81A13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98F7D-A52F-DA4B-B4E6-1230C779C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CF884-62DA-2C4F-835F-D5C8E128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7FC4-B74E-9841-ABB3-38999BA3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E06E-B185-5442-AAC3-FEF4348A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0695A9-9AC8-0A46-81BD-AB2F76159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153" y="5085086"/>
            <a:ext cx="4456962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986F-8C85-554B-8979-A512B286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9189B-B09D-0346-A047-F5744810E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9A3A-1723-7146-B147-808505112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B130-A7E5-204D-8249-0315D7DD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36C8C-0652-5E47-8AD5-0DB81261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63825-8A1B-594A-AD50-D2CC556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06723-4C06-7E4C-BF0B-E2D00965A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512" y="4001294"/>
            <a:ext cx="4145112" cy="28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C3E1A-A7BE-D049-895F-D054B5988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4001294"/>
            <a:ext cx="4145112" cy="28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1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EBC2C-9E5B-FF41-BCC6-AE147D5CA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644" y="0"/>
            <a:ext cx="4145112" cy="28425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67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485" y="3330132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2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6656" y="3429000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403668" y="-253298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0695A9-9AC8-0A46-81BD-AB2F76159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153" y="5085086"/>
            <a:ext cx="4456962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4AC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E8EC6-AB06-B441-BB31-E4973A72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E653-0F38-D846-AB2C-42EF86B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D531-E286-4143-A02C-B3454B5A0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5877-F476-1F45-8546-FCD66B3C4B70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1AE6-C4F6-0445-A1CB-FC646520F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9D13-7F25-1D40-AEE8-07C6F68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60" r:id="rId4"/>
    <p:sldLayoutId id="2147483670" r:id="rId5"/>
    <p:sldLayoutId id="2147483661" r:id="rId6"/>
    <p:sldLayoutId id="2147483650" r:id="rId7"/>
    <p:sldLayoutId id="2147483663" r:id="rId8"/>
    <p:sldLayoutId id="2147483664" r:id="rId9"/>
    <p:sldLayoutId id="2147483665" r:id="rId10"/>
    <p:sldLayoutId id="214748365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69" r:id="rId18"/>
    <p:sldLayoutId id="2147483656" r:id="rId19"/>
    <p:sldLayoutId id="2147483657" r:id="rId20"/>
    <p:sldLayoutId id="2147483666" r:id="rId21"/>
    <p:sldLayoutId id="2147483667" r:id="rId22"/>
    <p:sldLayoutId id="214748366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92FA-3647-49AC-A68F-D72D02CA9EEF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72CB7-7F4B-4207-8FDF-2EFE30095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God’s Vision for His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696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en-US" i="1" u="sng" dirty="0"/>
          </a:p>
          <a:p>
            <a:pPr algn="ctr">
              <a:lnSpc>
                <a:spcPct val="150000"/>
              </a:lnSpc>
              <a:buNone/>
            </a:pPr>
            <a:r>
              <a:rPr lang="en-US" sz="3600" i="1" u="sng" dirty="0"/>
              <a:t>A </a:t>
            </a:r>
            <a:r>
              <a:rPr lang="en-US" sz="3500" i="1" u="sng" dirty="0"/>
              <a:t>Humanity</a:t>
            </a:r>
            <a:r>
              <a:rPr lang="en-US" sz="3600" i="1" u="sng" dirty="0"/>
              <a:t> Who Has a Restored Relationship with the Creator, as Modeled by Jesus Christ</a:t>
            </a:r>
          </a:p>
          <a:p>
            <a:pPr algn="ctr">
              <a:lnSpc>
                <a:spcPct val="150000"/>
              </a:lnSpc>
              <a:buNone/>
            </a:pPr>
            <a:endParaRPr lang="en-US" dirty="0"/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January 13. 2019</a:t>
            </a:r>
          </a:p>
          <a:p>
            <a:pPr algn="ctr">
              <a:lnSpc>
                <a:spcPct val="150000"/>
              </a:lnSpc>
              <a:buNone/>
            </a:pPr>
            <a:endParaRPr lang="en-US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Helps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dirty="0"/>
              <a:t>Key word, Relationship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Memory verse: James 4:8 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Question for the week:” How am I doing in my relationship with God?”</a:t>
            </a:r>
          </a:p>
          <a:p>
            <a:pPr marL="511175" lvl="1"/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/>
              <a:t>  A different characteristic for each of the nine weeks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086" y="0"/>
            <a:ext cx="77943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4766" y="1306286"/>
            <a:ext cx="27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/>
              <a:t> Reminder: Study with out conviction of heart that leads to action is dangerous </a:t>
            </a:r>
            <a:br>
              <a:rPr lang="en-US" sz="3600" b="1" dirty="0"/>
            </a:br>
            <a:r>
              <a:rPr lang="en-US" sz="3600" b="1" dirty="0"/>
              <a:t>(James 4:17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/>
              <a:t>  As We Rush Around to “Do church”, Let Us Remember --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E6B67-F04F-A749-83E6-066A0E7B2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1346299"/>
            <a:ext cx="12192000" cy="9141913"/>
          </a:xfrm>
        </p:spPr>
      </p:pic>
      <p:sp>
        <p:nvSpPr>
          <p:cNvPr id="7" name="TextBox 6"/>
          <p:cNvSpPr txBox="1"/>
          <p:nvPr/>
        </p:nvSpPr>
        <p:spPr>
          <a:xfrm>
            <a:off x="0" y="376328"/>
            <a:ext cx="12332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Global perspective – </a:t>
            </a:r>
          </a:p>
        </p:txBody>
      </p:sp>
    </p:spTree>
    <p:extLst>
      <p:ext uri="{BB962C8B-B14F-4D97-AF65-F5344CB8AC3E}">
        <p14:creationId xmlns:p14="http://schemas.microsoft.com/office/powerpoint/2010/main" val="241679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Humility and by God’s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pray together, grow together and work together in the unity envisioned by the Holy Spirit in 1 Corinthians 1:10 and Eph. 4:3-4</a:t>
            </a:r>
          </a:p>
          <a:p>
            <a:endParaRPr lang="en-US" dirty="0"/>
          </a:p>
          <a:p>
            <a:r>
              <a:rPr lang="en-US" dirty="0"/>
              <a:t>Let us commit to having the kind of relationships within this church that will:</a:t>
            </a:r>
          </a:p>
          <a:p>
            <a:pPr lvl="1"/>
            <a:r>
              <a:rPr lang="en-US" dirty="0"/>
              <a:t>Engender the work of the Holy Spirit</a:t>
            </a:r>
          </a:p>
          <a:p>
            <a:pPr lvl="1"/>
            <a:r>
              <a:rPr lang="en-US" dirty="0"/>
              <a:t>In no way grieve the Holy Spirit or quench His fire.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Humility and by God’s Grace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2"/>
            <a:ext cx="10515600" cy="5525588"/>
          </a:xfrm>
        </p:spPr>
        <p:txBody>
          <a:bodyPr>
            <a:normAutofit/>
          </a:bodyPr>
          <a:lstStyle/>
          <a:p>
            <a:r>
              <a:rPr lang="en-US" dirty="0"/>
              <a:t>Pray with us that this journey will: </a:t>
            </a:r>
          </a:p>
          <a:p>
            <a:pPr lvl="1"/>
            <a:r>
              <a:rPr lang="en-US" dirty="0"/>
              <a:t>Bear much fruit</a:t>
            </a:r>
          </a:p>
          <a:p>
            <a:pPr lvl="1"/>
            <a:r>
              <a:rPr lang="en-US" dirty="0"/>
              <a:t>Bring glory to the Father, the Son and the Holy Spirit.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Pray that,, when we get to the end of 2019 we will have </a:t>
            </a:r>
          </a:p>
          <a:p>
            <a:pPr lvl="1"/>
            <a:r>
              <a:rPr lang="en-US" dirty="0"/>
              <a:t>A unified, integrated leadership team</a:t>
            </a:r>
          </a:p>
          <a:p>
            <a:pPr lvl="1"/>
            <a:r>
              <a:rPr lang="en-US" dirty="0"/>
              <a:t>The church will experience the unity of the Spirit through the bond of peace. </a:t>
            </a:r>
          </a:p>
          <a:p>
            <a:pPr lvl="1"/>
            <a:r>
              <a:rPr lang="en-US" dirty="0"/>
              <a:t>Each one has a closer walk with God, a deeper love for one another and greater compassion for the lost, helpless and harassed and the persecuted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6EBC8-351A-9C4E-B0EA-EF6D15D4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716" y="-1166928"/>
            <a:ext cx="12192000" cy="80249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A175-7EF2-4844-89BB-4726B85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9844" y="3955171"/>
            <a:ext cx="45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itchFamily="34" charset="0"/>
              </a:rPr>
              <a:t>FOUNDATIONS</a:t>
            </a:r>
            <a:r>
              <a:rPr lang="en-US" sz="28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09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we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600" dirty="0"/>
              <a:t>What’s the problem? None we know of.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Help spiritual growth -- </a:t>
            </a:r>
            <a:r>
              <a:rPr lang="en-US" sz="3600" u="sng" dirty="0"/>
              <a:t>life-long </a:t>
            </a:r>
            <a:r>
              <a:rPr lang="en-US" sz="3600" dirty="0"/>
              <a:t>journey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Guard against becoming dormant or distracted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3600" dirty="0"/>
              <a:t>Improve spiritual leadership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Be more unified – Better serve each other</a:t>
            </a:r>
            <a:r>
              <a:rPr lang="en-US" sz="3200" dirty="0"/>
              <a:t> 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Unity not optional: 1 Corinthians 1:10; Ephesians 4:3-4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Spiritual Growth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Spiritual Growth Areas are defined by characteristics </a:t>
            </a:r>
          </a:p>
          <a:p>
            <a:r>
              <a:rPr lang="en-US" dirty="0"/>
              <a:t>Drawn directly from the Scriptures</a:t>
            </a:r>
          </a:p>
          <a:p>
            <a:r>
              <a:rPr lang="en-US" dirty="0"/>
              <a:t> Thus, the whole process is to be driven by specific scriptures</a:t>
            </a:r>
          </a:p>
          <a:p>
            <a:pPr lvl="1"/>
            <a:r>
              <a:rPr lang="en-US" dirty="0"/>
              <a:t>Conviction</a:t>
            </a:r>
          </a:p>
          <a:p>
            <a:pPr lvl="1"/>
            <a:r>
              <a:rPr lang="en-US" dirty="0"/>
              <a:t>What is this scripture calling me to in my  attitudes and life style</a:t>
            </a:r>
          </a:p>
          <a:p>
            <a:r>
              <a:rPr lang="en-US" dirty="0"/>
              <a:t>Most of the scriptures  are familiar to many, </a:t>
            </a:r>
          </a:p>
          <a:p>
            <a:pPr lvl="1"/>
            <a:r>
              <a:rPr lang="en-US" dirty="0"/>
              <a:t>The point: </a:t>
            </a:r>
            <a:r>
              <a:rPr lang="en-US" i="1" dirty="0"/>
              <a:t>the emphasis in Our Journey is what we do with  what we know from the scriptures.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scriptures  are familiar to many, the point being that the emphasis in this series of studies is what we do with  what we know from the scriptures.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Personal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11582400" cy="4389120"/>
          </a:xfrm>
        </p:spPr>
        <p:txBody>
          <a:bodyPr>
            <a:normAutofit/>
          </a:bodyPr>
          <a:lstStyle/>
          <a:p>
            <a:r>
              <a:rPr lang="en-US" dirty="0"/>
              <a:t>There is one mediator between God and man</a:t>
            </a:r>
          </a:p>
          <a:p>
            <a:r>
              <a:rPr lang="en-US" dirty="0"/>
              <a:t>Relationship with God is not:</a:t>
            </a:r>
          </a:p>
          <a:p>
            <a:pPr lvl="1"/>
            <a:r>
              <a:rPr lang="en-US" dirty="0"/>
              <a:t>Though or to an institution</a:t>
            </a:r>
          </a:p>
          <a:p>
            <a:pPr lvl="1"/>
            <a:r>
              <a:rPr lang="en-US" dirty="0"/>
              <a:t>Through the elders, preacher, ministry leaders/teachers</a:t>
            </a:r>
          </a:p>
          <a:p>
            <a:r>
              <a:rPr lang="en-US" dirty="0"/>
              <a:t>It is a personal relationship with God and Christ 2:12</a:t>
            </a:r>
          </a:p>
          <a:p>
            <a:r>
              <a:rPr lang="en-US" dirty="0"/>
              <a:t>Study, think, meditate on the scripture(s) </a:t>
            </a:r>
          </a:p>
          <a:p>
            <a:pPr lvl="1"/>
            <a:r>
              <a:rPr lang="en-US" dirty="0"/>
              <a:t>How am I being called to show my faith by my deeds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E8BC-4FA7-4FF3-9FA7-FCBD9F76E91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S</a:t>
            </a:r>
            <a:r>
              <a:rPr lang="en-US" sz="4000" dirty="0"/>
              <a:t>piritual Growth Area</a:t>
            </a:r>
            <a:br>
              <a:rPr lang="en-US" sz="4900" dirty="0"/>
            </a:br>
            <a:r>
              <a:rPr lang="en-US" sz="4000" i="1" u="sng" dirty="0"/>
              <a:t>Intent: </a:t>
            </a:r>
            <a:r>
              <a:rPr lang="en-US" sz="3100" i="1" u="sng" dirty="0"/>
              <a:t>Actionable, Personalized</a:t>
            </a:r>
            <a:r>
              <a:rPr lang="en-US" sz="3600" u="sng" dirty="0"/>
              <a:t> </a:t>
            </a:r>
            <a:r>
              <a:rPr lang="en-US" sz="3600" i="1" u="sng" dirty="0"/>
              <a:t>&amp; Shared Experience</a:t>
            </a:r>
            <a:br>
              <a:rPr lang="en-US" sz="3600" i="1" u="sng" dirty="0"/>
            </a:br>
            <a:r>
              <a:rPr lang="en-US" sz="3600" i="1" u="sng" dirty="0"/>
              <a:t>Not just information dissemination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Focus: Five Spiritual Areas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Upward--  My personal walk with God &amp; Christ (</a:t>
            </a:r>
            <a:r>
              <a:rPr lang="en-US" sz="1700" dirty="0"/>
              <a:t>RELATIONAL</a:t>
            </a:r>
            <a:r>
              <a:rPr lang="en-US" dirty="0"/>
              <a:t>)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Inward -- Our life together in Christ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Outward -- My compassion for seeking the lost &amp; persecuted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Forward –- My commitment to Equipping the saints for service &amp; preparing the next generation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Oversight, guidance/care  -- my concern for Godly leaders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dirty="0"/>
              <a:t>Why are these important?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600" b="1" dirty="0"/>
              <a:t>Section 3, -- Christian characteristic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543238"/>
            <a:ext cx="11120717" cy="4351338"/>
          </a:xfrm>
        </p:spPr>
        <p:txBody>
          <a:bodyPr>
            <a:normAutofit fontScale="92500"/>
          </a:bodyPr>
          <a:lstStyle/>
          <a:p>
            <a:pPr lvl="2">
              <a:lnSpc>
                <a:spcPct val="150000"/>
              </a:lnSpc>
              <a:buClr>
                <a:schemeClr val="tx2"/>
              </a:buClr>
              <a:buSzPct val="95000"/>
            </a:pPr>
            <a:r>
              <a:rPr lang="en-US" sz="3200" dirty="0"/>
              <a:t>Indicate to the watching world who we are  in Christ </a:t>
            </a:r>
          </a:p>
          <a:p>
            <a:pPr lvl="2">
              <a:lnSpc>
                <a:spcPct val="150000"/>
              </a:lnSpc>
              <a:buClr>
                <a:schemeClr val="tx2"/>
              </a:buClr>
              <a:buSzPct val="95000"/>
            </a:pPr>
            <a:r>
              <a:rPr lang="en-US" sz="3200" dirty="0"/>
              <a:t>Five  spiritual growth areas </a:t>
            </a:r>
          </a:p>
          <a:p>
            <a:pPr lvl="3">
              <a:lnSpc>
                <a:spcPct val="150000"/>
              </a:lnSpc>
              <a:buClr>
                <a:schemeClr val="tx2"/>
              </a:buClr>
              <a:buSzPct val="95000"/>
            </a:pPr>
            <a:r>
              <a:rPr lang="en-US" sz="3000" dirty="0"/>
              <a:t>Within each are individual Christian characteristics </a:t>
            </a:r>
          </a:p>
          <a:p>
            <a:pPr lvl="3" indent="-246063">
              <a:lnSpc>
                <a:spcPct val="150000"/>
              </a:lnSpc>
              <a:buClr>
                <a:schemeClr val="tx2"/>
              </a:buClr>
              <a:buSzPct val="95000"/>
            </a:pPr>
            <a:r>
              <a:rPr lang="en-US" sz="3000" dirty="0"/>
              <a:t>Directly related to specific scriptures </a:t>
            </a:r>
          </a:p>
          <a:p>
            <a:pPr lvl="2">
              <a:lnSpc>
                <a:spcPct val="150000"/>
              </a:lnSpc>
              <a:buClr>
                <a:schemeClr val="tx2"/>
              </a:buClr>
              <a:buSzPct val="95000"/>
            </a:pPr>
            <a:r>
              <a:rPr lang="en-US" sz="3200" dirty="0"/>
              <a:t>Personalized; actionable; shared experience</a:t>
            </a:r>
          </a:p>
          <a:p>
            <a:pPr lvl="2">
              <a:buClr>
                <a:schemeClr val="tx2"/>
              </a:buClr>
              <a:buSzPct val="95000"/>
            </a:pP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Roadmap for First Stop -- Upward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25625"/>
            <a:ext cx="11120718" cy="48710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b="1" dirty="0"/>
              <a:t>Wk 1.My Personal Walk With God (January 20, 2019)</a:t>
            </a:r>
          </a:p>
          <a:p>
            <a:pPr algn="ctr">
              <a:buNone/>
            </a:pPr>
            <a:r>
              <a:rPr lang="en-US" sz="2800" b="1" dirty="0"/>
              <a:t>Here’s how this week will unfold</a:t>
            </a:r>
          </a:p>
          <a:p>
            <a:pPr marL="403225" lvl="1"/>
            <a:r>
              <a:rPr lang="en-US" sz="2600" b="1" dirty="0"/>
              <a:t>Journey begins when you leave here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Refrigerator/invite card in the bulletin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Key word, Relationship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Memory verse: James 4:8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Thought for the week: How am I doing in my relationship with God?</a:t>
            </a:r>
          </a:p>
          <a:p>
            <a:pPr lvl="1"/>
            <a:r>
              <a:rPr lang="en-US" b="1" dirty="0"/>
              <a:t>Next Sunday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Combined class and sermon on this subject –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Guest speaker, Earl Lavender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Family Gathering with Earl – Open forum Q&amp;A, instruction &amp; equipping </a:t>
            </a:r>
          </a:p>
          <a:p>
            <a:pPr marL="511175" lvl="1"/>
            <a:r>
              <a:rPr lang="en-US" b="1" dirty="0"/>
              <a:t>Again, it what you do with the Scripture you know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1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First Stop – Upward How’s My Relationship with God Doing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5" y="1690688"/>
            <a:ext cx="10857271" cy="448627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Wk 1.My Personal Walk With God (Key word, Relationship) </a:t>
            </a:r>
            <a:endParaRPr lang="en-US" dirty="0"/>
          </a:p>
          <a:p>
            <a:pPr lvl="1"/>
            <a:r>
              <a:rPr lang="en-US" b="1" dirty="0"/>
              <a:t>Combined class -- Guest speaker</a:t>
            </a:r>
            <a:endParaRPr lang="en-US" dirty="0"/>
          </a:p>
          <a:p>
            <a:r>
              <a:rPr lang="en-US" b="1" dirty="0"/>
              <a:t>Wk 2 - Characteristics of the God I serve (Key words, loving and just)</a:t>
            </a:r>
            <a:endParaRPr lang="en-US" dirty="0"/>
          </a:p>
          <a:p>
            <a:pPr lvl="2"/>
            <a:r>
              <a:rPr lang="en-US" sz="2400" b="1" dirty="0"/>
              <a:t>Creator of all and sovereign over all</a:t>
            </a:r>
            <a:endParaRPr lang="en-US" sz="2400" dirty="0"/>
          </a:p>
          <a:p>
            <a:pPr lvl="2"/>
            <a:r>
              <a:rPr lang="en-US" sz="2400" b="1" dirty="0"/>
              <a:t>Ultimate accountability to Him</a:t>
            </a:r>
            <a:endParaRPr lang="en-US" sz="2400" dirty="0"/>
          </a:p>
          <a:p>
            <a:pPr lvl="2"/>
            <a:r>
              <a:rPr lang="en-US" sz="2400" b="1" dirty="0"/>
              <a:t>A God who is loving (agape) and just </a:t>
            </a:r>
            <a:endParaRPr lang="en-US" sz="2400" dirty="0"/>
          </a:p>
          <a:p>
            <a:r>
              <a:rPr lang="en-US" b="1" dirty="0"/>
              <a:t>Wk 3 – My reverence, respect and gratitude for who He is (Key word, attitudes)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b="1" dirty="0"/>
              <a:t>Wk 4 – My adoration and gratitude for what God has done for me (Gratitude)</a:t>
            </a:r>
            <a:endParaRPr lang="en-US" dirty="0"/>
          </a:p>
          <a:p>
            <a:pPr marL="1031875" lvl="1" indent="-574675"/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51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>
            <a:normAutofit/>
          </a:bodyPr>
          <a:lstStyle/>
          <a:p>
            <a:r>
              <a:rPr lang="en-US" b="1" dirty="0"/>
              <a:t>Wk 5 – My abiding with the Holy Spirit (Holy Spirit)</a:t>
            </a:r>
            <a:endParaRPr lang="en-US" dirty="0"/>
          </a:p>
          <a:p>
            <a:r>
              <a:rPr lang="en-US" b="1" dirty="0"/>
              <a:t>Wk 6 – My submission to Christ (Key words, Lord and Savior)</a:t>
            </a:r>
            <a:endParaRPr lang="en-US" dirty="0"/>
          </a:p>
          <a:p>
            <a:r>
              <a:rPr lang="en-US" b="1" dirty="0"/>
              <a:t>Wk 7 - Intimacy with God in pray (Key word, intimacy)</a:t>
            </a:r>
            <a:endParaRPr lang="en-US" dirty="0"/>
          </a:p>
          <a:p>
            <a:pPr lvl="1"/>
            <a:r>
              <a:rPr lang="en-US" b="1" dirty="0"/>
              <a:t>Basic elements  in drawing closer to God</a:t>
            </a:r>
            <a:endParaRPr lang="en-US" dirty="0"/>
          </a:p>
          <a:p>
            <a:pPr lvl="3"/>
            <a:r>
              <a:rPr lang="en-US" sz="2300" b="1" dirty="0"/>
              <a:t>Study of the Scriptures  -- His will of God for mankind</a:t>
            </a:r>
            <a:endParaRPr lang="en-US" sz="2300" dirty="0"/>
          </a:p>
          <a:p>
            <a:pPr lvl="3"/>
            <a:r>
              <a:rPr lang="en-US" sz="2300" b="1" dirty="0"/>
              <a:t>Meditation on the Scriptures  (internalize)</a:t>
            </a:r>
            <a:endParaRPr lang="en-US" sz="2300" dirty="0"/>
          </a:p>
          <a:p>
            <a:pPr lvl="3"/>
            <a:r>
              <a:rPr lang="en-US" sz="2300" b="1" dirty="0"/>
              <a:t>Prayer</a:t>
            </a:r>
            <a:endParaRPr lang="en-US" sz="2300" dirty="0"/>
          </a:p>
          <a:p>
            <a:pPr lvl="3"/>
            <a:r>
              <a:rPr lang="en-US" sz="2300" b="1" dirty="0"/>
              <a:t>Fasting</a:t>
            </a:r>
            <a:endParaRPr lang="en-US" sz="2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Wk 8 - Purity of heart (Key word, heart)</a:t>
            </a:r>
            <a:endParaRPr lang="en-US" dirty="0"/>
          </a:p>
          <a:p>
            <a:pPr lvl="1"/>
            <a:endParaRPr lang="en-US" sz="1050" b="1" dirty="0"/>
          </a:p>
          <a:p>
            <a:pPr lvl="1"/>
            <a:r>
              <a:rPr lang="en-US" b="1" dirty="0"/>
              <a:t>Wk 9 – My worship, a living sacrifice (Key words: my life, my worship)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Really want to move from the page, to the head, to conviction in the heart to action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Subject each week announced in advance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Key Word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Thought for the week (usually a memory verse)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690688"/>
            <a:ext cx="11828929" cy="4633912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pPr algn="ctr">
              <a:buNone/>
            </a:pPr>
            <a:r>
              <a:rPr lang="en-US" b="1" dirty="0"/>
              <a:t>Spiritual Growth </a:t>
            </a:r>
            <a:r>
              <a:rPr lang="en-US" b="1" i="1" dirty="0"/>
              <a:t>Is </a:t>
            </a:r>
            <a:r>
              <a:rPr lang="en-US" b="1" dirty="0"/>
              <a:t>A Personal Matter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E8BC-4FA7-4FF3-9FA7-FCBD9F76E9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/>
          <a:lstStyle/>
          <a:p>
            <a:r>
              <a:rPr lang="en-US" b="1" dirty="0"/>
              <a:t>Please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90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We are not to force something on someone else’s conscience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Don’t share our convictions on some or all of these matters?  Believe that something is left off?</a:t>
            </a:r>
          </a:p>
          <a:p>
            <a:r>
              <a:rPr lang="en-US" sz="3200" dirty="0"/>
              <a:t>Talk to us</a:t>
            </a:r>
          </a:p>
          <a:p>
            <a:pPr lvl="1"/>
            <a:r>
              <a:rPr lang="en-US" sz="2800" dirty="0"/>
              <a:t>We don’t presume that we have all knowledge</a:t>
            </a:r>
          </a:p>
          <a:p>
            <a:pPr lvl="1"/>
            <a:r>
              <a:rPr lang="en-US" sz="2800" dirty="0"/>
              <a:t>Welcome the opportunity for further discussion</a:t>
            </a:r>
          </a:p>
          <a:p>
            <a:pPr lvl="1"/>
            <a:r>
              <a:rPr lang="en-US" sz="2800" dirty="0"/>
              <a:t>Ask that you don’t create disunity with your views</a:t>
            </a:r>
          </a:p>
          <a:p>
            <a:pPr lvl="1"/>
            <a:r>
              <a:rPr lang="en-US" sz="2800" dirty="0"/>
              <a:t>Discord does not serve the Lord’s purposes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37"/>
            <a:ext cx="10515600" cy="4351338"/>
          </a:xfrm>
        </p:spPr>
        <p:txBody>
          <a:bodyPr/>
          <a:lstStyle/>
          <a:p>
            <a:r>
              <a:rPr lang="en-US" dirty="0"/>
              <a:t>Foundations Paper</a:t>
            </a:r>
          </a:p>
          <a:p>
            <a:pPr lvl="1">
              <a:buClr>
                <a:schemeClr val="tx2"/>
              </a:buClr>
              <a:buSzPct val="95000"/>
            </a:pPr>
            <a:endParaRPr lang="en-US" sz="100" dirty="0"/>
          </a:p>
          <a:p>
            <a:pPr lvl="1">
              <a:buClr>
                <a:schemeClr val="tx2"/>
              </a:buClr>
              <a:buSzPct val="95000"/>
            </a:pPr>
            <a:r>
              <a:rPr lang="en-US" sz="2800" dirty="0"/>
              <a:t>Section 1 – Things  we cannot compromise</a:t>
            </a:r>
          </a:p>
          <a:p>
            <a:pPr lvl="1">
              <a:buClr>
                <a:schemeClr val="tx2"/>
              </a:buClr>
              <a:buSzPct val="95000"/>
            </a:pPr>
            <a:r>
              <a:rPr lang="en-US" sz="2800" dirty="0"/>
              <a:t>Section 2 – Biblical principles that govern how we function</a:t>
            </a:r>
          </a:p>
          <a:p>
            <a:pPr lvl="1">
              <a:buClr>
                <a:schemeClr val="tx2"/>
              </a:buClr>
              <a:buSzPct val="95000"/>
              <a:buNone/>
            </a:pPr>
            <a:endParaRPr lang="en-US" sz="2800" dirty="0"/>
          </a:p>
          <a:p>
            <a:pPr lvl="1">
              <a:buClr>
                <a:schemeClr val="tx2"/>
              </a:buClr>
              <a:buSzPct val="95000"/>
            </a:pPr>
            <a:r>
              <a:rPr lang="en-US" sz="2800" dirty="0"/>
              <a:t>The Section 3, -- Christian characteristic</a:t>
            </a:r>
          </a:p>
          <a:p>
            <a:pPr lvl="2">
              <a:buClr>
                <a:schemeClr val="tx2"/>
              </a:buClr>
              <a:buSzPct val="95000"/>
            </a:pPr>
            <a:r>
              <a:rPr lang="en-US" sz="2800" dirty="0"/>
              <a:t>Where the Journey takes place</a:t>
            </a:r>
          </a:p>
          <a:p>
            <a:pPr lvl="2">
              <a:buClr>
                <a:schemeClr val="tx2"/>
              </a:buClr>
              <a:buSzPct val="95000"/>
            </a:pPr>
            <a:r>
              <a:rPr lang="en-US" sz="2800" dirty="0"/>
              <a:t>Where the “rubber meets the road.”</a:t>
            </a:r>
          </a:p>
          <a:p>
            <a:pPr lvl="2">
              <a:buClr>
                <a:schemeClr val="tx2"/>
              </a:buClr>
              <a:buSzPct val="95000"/>
            </a:pPr>
            <a:endParaRPr lang="en-US" sz="2800" dirty="0"/>
          </a:p>
          <a:p>
            <a:pPr lvl="2">
              <a:buClr>
                <a:schemeClr val="tx2"/>
              </a:buClr>
              <a:buSzPct val="95000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8361" y="1858307"/>
            <a:ext cx="8922774" cy="1445342"/>
          </a:xfrm>
          <a:prstGeom prst="rect">
            <a:avLst/>
          </a:prstGeom>
          <a:solidFill>
            <a:srgbClr val="AFE7F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r>
              <a:rPr lang="en-US" b="1" dirty="0"/>
              <a:t>Elders’ Guidance Paper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6EBC8-351A-9C4E-B0EA-EF6D15D4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716" y="-1166928"/>
            <a:ext cx="12192000" cy="80249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A175-7EF2-4844-89BB-4726B85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9844" y="3955171"/>
            <a:ext cx="45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itchFamily="34" charset="0"/>
              </a:rPr>
              <a:t>FOUNDATIONS</a:t>
            </a:r>
            <a:r>
              <a:rPr lang="en-US" sz="28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0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447800"/>
          </a:xfr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/>
              <a:t>Focus, Five Spiritual Growth Area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28800"/>
            <a:ext cx="11887200" cy="4724400"/>
          </a:xfrm>
        </p:spPr>
        <p:txBody>
          <a:bodyPr>
            <a:normAutofit/>
          </a:bodyPr>
          <a:lstStyle/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b="1" dirty="0"/>
              <a:t>Upward--  My personal walk with God &amp; Christ (</a:t>
            </a:r>
            <a:r>
              <a:rPr lang="en-US" sz="1700" b="1" dirty="0"/>
              <a:t>RELATIONAL</a:t>
            </a:r>
            <a:r>
              <a:rPr lang="en-US" b="1" dirty="0"/>
              <a:t>)</a:t>
            </a:r>
          </a:p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b="1" dirty="0"/>
              <a:t>Inward -- Our life together in Christ</a:t>
            </a:r>
          </a:p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b="1" dirty="0"/>
              <a:t>Outward -- My compassion for seeking the lost &amp; persecuted</a:t>
            </a:r>
          </a:p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b="1" dirty="0"/>
              <a:t>Forward –- My commitment to Equipping the saints for service &amp; preparing the next generation</a:t>
            </a:r>
          </a:p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b="1" dirty="0"/>
              <a:t>Oversight, guidance/care  -- my concern for Godly leaders</a:t>
            </a:r>
          </a:p>
          <a:p>
            <a:pPr marL="971550" lvl="1" indent="-514350"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endParaRPr lang="en-US" b="1" dirty="0"/>
          </a:p>
          <a:p>
            <a:pPr lvl="1">
              <a:spcAft>
                <a:spcPts val="1200"/>
              </a:spcAft>
              <a:buClr>
                <a:schemeClr val="tx2"/>
              </a:buClr>
              <a:buSzPct val="90000"/>
            </a:pPr>
            <a:r>
              <a:rPr lang="en-US" b="1" dirty="0"/>
              <a:t>Why are these important?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E8BC-4FA7-4FF3-9FA7-FCBD9F76E91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7141"/>
            <a:ext cx="10768781" cy="1325563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48" y="1631696"/>
            <a:ext cx="11415252" cy="48723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/>
              <a:t>Much, much more than information transfer.</a:t>
            </a:r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r>
              <a:rPr lang="en-US" sz="3200" b="1" dirty="0"/>
              <a:t>It is about coming to conviction regarding what the scriptures  are calling you (me) be and do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en-US" sz="4000" b="1" dirty="0"/>
              <a:t>Basic Questions to Ask For Our Bible Studies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1349318" cy="1325563"/>
          </a:xfrm>
        </p:spPr>
        <p:txBody>
          <a:bodyPr/>
          <a:lstStyle/>
          <a:p>
            <a:r>
              <a:rPr lang="en-US" b="1" dirty="0"/>
              <a:t>Things to </a:t>
            </a:r>
            <a:r>
              <a:rPr lang="en-US" sz="4000" b="1" dirty="0"/>
              <a:t>Explore</a:t>
            </a:r>
            <a:r>
              <a:rPr lang="en-US" b="1" dirty="0"/>
              <a:t> at the First Stop - Upward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Nine characteristic at the first  stop (nine weeks) </a:t>
            </a:r>
          </a:p>
          <a:p>
            <a:r>
              <a:rPr lang="en-US" sz="3600" b="1" dirty="0"/>
              <a:t>Today begins week 1 of Our Journey</a:t>
            </a:r>
          </a:p>
          <a:p>
            <a:pPr lvl="0"/>
            <a:r>
              <a:rPr lang="en-US" sz="3600" b="1" dirty="0"/>
              <a:t>Topic  for the week (Wk 1):  My walk With God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1212</Words>
  <Application>Microsoft Office PowerPoint</Application>
  <PresentationFormat>Widescreen</PresentationFormat>
  <Paragraphs>191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Times New Roman</vt:lpstr>
      <vt:lpstr>Office Theme</vt:lpstr>
      <vt:lpstr>Custom Design</vt:lpstr>
      <vt:lpstr>God’s Vision for His People</vt:lpstr>
      <vt:lpstr>Why are we doing this?</vt:lpstr>
      <vt:lpstr>PowerPoint Presentation</vt:lpstr>
      <vt:lpstr>Elders’ Guidance Paper </vt:lpstr>
      <vt:lpstr>PowerPoint Presentation</vt:lpstr>
      <vt:lpstr>Focus, Five Spiritual Growth Area</vt:lpstr>
      <vt:lpstr> </vt:lpstr>
      <vt:lpstr>PowerPoint Presentation</vt:lpstr>
      <vt:lpstr>Things to Explore at the First Stop - Upward</vt:lpstr>
      <vt:lpstr>Helps (Example)</vt:lpstr>
      <vt:lpstr> </vt:lpstr>
      <vt:lpstr>PowerPoint Presentation</vt:lpstr>
      <vt:lpstr>PowerPoint Presentation</vt:lpstr>
      <vt:lpstr>PowerPoint Presentation</vt:lpstr>
      <vt:lpstr>PowerPoint Presentation</vt:lpstr>
      <vt:lpstr>In Humility and by God’s Grace</vt:lpstr>
      <vt:lpstr>In Humility and by God’s Grace </vt:lpstr>
      <vt:lpstr>PowerPoint Presentation</vt:lpstr>
      <vt:lpstr>PowerPoint Presentation</vt:lpstr>
      <vt:lpstr>PowerPoint Presentation</vt:lpstr>
      <vt:lpstr>Spiritual Growth Areas</vt:lpstr>
      <vt:lpstr>PowerPoint Presentation</vt:lpstr>
      <vt:lpstr>A Personal Matter</vt:lpstr>
      <vt:lpstr>Spiritual Growth Area Intent: Actionable, Personalized &amp; Shared Experience Not just information dissemination </vt:lpstr>
      <vt:lpstr>Section 3, -- Christian characteristic </vt:lpstr>
      <vt:lpstr>Roadmap for First Stop -- Upward</vt:lpstr>
      <vt:lpstr>First Stop – Upward How’s My Relationship with God Doing </vt:lpstr>
      <vt:lpstr>PowerPoint Presentation</vt:lpstr>
      <vt:lpstr>PowerPoint Presentation</vt:lpstr>
      <vt:lpstr>Please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 Team</cp:lastModifiedBy>
  <cp:revision>165</cp:revision>
  <cp:lastPrinted>2019-01-13T13:19:16Z</cp:lastPrinted>
  <dcterms:created xsi:type="dcterms:W3CDTF">2019-01-02T19:43:14Z</dcterms:created>
  <dcterms:modified xsi:type="dcterms:W3CDTF">2019-01-13T13:59:41Z</dcterms:modified>
</cp:coreProperties>
</file>