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handoutMasterIdLst>
    <p:handoutMasterId r:id="rId12"/>
  </p:handoutMasterIdLst>
  <p:sldIdLst>
    <p:sldId id="256" r:id="rId2"/>
    <p:sldId id="265" r:id="rId3"/>
    <p:sldId id="267" r:id="rId4"/>
    <p:sldId id="266" r:id="rId5"/>
    <p:sldId id="268" r:id="rId6"/>
    <p:sldId id="258" r:id="rId7"/>
    <p:sldId id="270" r:id="rId8"/>
    <p:sldId id="259" r:id="rId9"/>
    <p:sldId id="269" r:id="rId1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83676" autoAdjust="0"/>
  </p:normalViewPr>
  <p:slideViewPr>
    <p:cSldViewPr snapToGrid="0" snapToObjects="1">
      <p:cViewPr varScale="1">
        <p:scale>
          <a:sx n="92" d="100"/>
          <a:sy n="92" d="100"/>
        </p:scale>
        <p:origin x="113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0548CB-75D7-49B0-92C6-70D2089F08F8}"/>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6CC8A07-0AD5-47F6-8201-1D2A98577D56}"/>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51C8EB3-0FF2-4862-A7F8-3647F201EE90}" type="datetimeFigureOut">
              <a:rPr lang="en-US" smtClean="0"/>
              <a:t>11/18/2018</a:t>
            </a:fld>
            <a:endParaRPr lang="en-US"/>
          </a:p>
        </p:txBody>
      </p:sp>
      <p:sp>
        <p:nvSpPr>
          <p:cNvPr id="4" name="Footer Placeholder 3">
            <a:extLst>
              <a:ext uri="{FF2B5EF4-FFF2-40B4-BE49-F238E27FC236}">
                <a16:creationId xmlns:a16="http://schemas.microsoft.com/office/drawing/2014/main" id="{6475C429-5A85-4A6F-9E8D-2469BFB05666}"/>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descr="HandoutSlideNumber">
            <a:extLst>
              <a:ext uri="{FF2B5EF4-FFF2-40B4-BE49-F238E27FC236}">
                <a16:creationId xmlns:a16="http://schemas.microsoft.com/office/drawing/2014/main" id="{FD98D361-0A93-4C9C-8AC8-C69348F1C462}"/>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0CCCB91-9F84-4F71-8C36-F56522B12B7C}" type="slidenum">
              <a:rPr lang="en-US" smtClean="0"/>
              <a:t>‹#›</a:t>
            </a:fld>
            <a:endParaRPr lang="en-US"/>
          </a:p>
        </p:txBody>
      </p:sp>
      <p:sp>
        <p:nvSpPr>
          <p:cNvPr id="6" name="TextBox 5" descr="Box1">
            <a:extLst>
              <a:ext uri="{FF2B5EF4-FFF2-40B4-BE49-F238E27FC236}">
                <a16:creationId xmlns:a16="http://schemas.microsoft.com/office/drawing/2014/main" id="{353BB4CF-7555-4566-AD30-EFF764A26A1B}"/>
              </a:ext>
            </a:extLst>
          </p:cNvPr>
          <p:cNvSpPr txBox="1"/>
          <p:nvPr/>
        </p:nvSpPr>
        <p:spPr bwMode="black">
          <a:xfrm>
            <a:off x="601642" y="3101188"/>
            <a:ext cx="2826761" cy="153888"/>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1</a:t>
            </a:r>
          </a:p>
        </p:txBody>
      </p:sp>
      <p:sp>
        <p:nvSpPr>
          <p:cNvPr id="7" name="TextBox 6" descr="Box2">
            <a:extLst>
              <a:ext uri="{FF2B5EF4-FFF2-40B4-BE49-F238E27FC236}">
                <a16:creationId xmlns:a16="http://schemas.microsoft.com/office/drawing/2014/main" id="{DA9604CC-A409-4DCA-99D1-04BC5FC25FE4}"/>
              </a:ext>
            </a:extLst>
          </p:cNvPr>
          <p:cNvSpPr txBox="1"/>
          <p:nvPr/>
        </p:nvSpPr>
        <p:spPr bwMode="black">
          <a:xfrm>
            <a:off x="3896347" y="3101188"/>
            <a:ext cx="2826761" cy="153888"/>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2</a:t>
            </a:r>
          </a:p>
        </p:txBody>
      </p:sp>
      <p:sp>
        <p:nvSpPr>
          <p:cNvPr id="8" name="TextBox 7" descr="Box3">
            <a:extLst>
              <a:ext uri="{FF2B5EF4-FFF2-40B4-BE49-F238E27FC236}">
                <a16:creationId xmlns:a16="http://schemas.microsoft.com/office/drawing/2014/main" id="{111F4123-5181-4BC5-A96E-7053FCEB5829}"/>
              </a:ext>
            </a:extLst>
          </p:cNvPr>
          <p:cNvSpPr txBox="1"/>
          <p:nvPr/>
        </p:nvSpPr>
        <p:spPr bwMode="black">
          <a:xfrm>
            <a:off x="601642" y="5885536"/>
            <a:ext cx="2826761" cy="153888"/>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3</a:t>
            </a:r>
          </a:p>
        </p:txBody>
      </p:sp>
      <p:sp>
        <p:nvSpPr>
          <p:cNvPr id="9" name="TextBox 8" descr="Box4">
            <a:extLst>
              <a:ext uri="{FF2B5EF4-FFF2-40B4-BE49-F238E27FC236}">
                <a16:creationId xmlns:a16="http://schemas.microsoft.com/office/drawing/2014/main" id="{29C2E809-B511-4A5C-9AF3-883AA5E12284}"/>
              </a:ext>
            </a:extLst>
          </p:cNvPr>
          <p:cNvSpPr txBox="1"/>
          <p:nvPr/>
        </p:nvSpPr>
        <p:spPr bwMode="black">
          <a:xfrm>
            <a:off x="3896347" y="5885536"/>
            <a:ext cx="2826761" cy="153888"/>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4</a:t>
            </a:r>
          </a:p>
        </p:txBody>
      </p:sp>
      <p:sp>
        <p:nvSpPr>
          <p:cNvPr id="10" name="TextBox 9" descr="Box5">
            <a:extLst>
              <a:ext uri="{FF2B5EF4-FFF2-40B4-BE49-F238E27FC236}">
                <a16:creationId xmlns:a16="http://schemas.microsoft.com/office/drawing/2014/main" id="{544EC6D7-D91B-4BA0-B97B-8940E14A59EC}"/>
              </a:ext>
            </a:extLst>
          </p:cNvPr>
          <p:cNvSpPr txBox="1"/>
          <p:nvPr/>
        </p:nvSpPr>
        <p:spPr bwMode="black">
          <a:xfrm>
            <a:off x="601642" y="8669884"/>
            <a:ext cx="2826761" cy="153888"/>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5</a:t>
            </a:r>
          </a:p>
        </p:txBody>
      </p:sp>
      <p:sp>
        <p:nvSpPr>
          <p:cNvPr id="11" name="TextBox 10" descr="Box6">
            <a:extLst>
              <a:ext uri="{FF2B5EF4-FFF2-40B4-BE49-F238E27FC236}">
                <a16:creationId xmlns:a16="http://schemas.microsoft.com/office/drawing/2014/main" id="{E2DC2A10-E8FD-4F8A-BB37-E397CD793159}"/>
              </a:ext>
            </a:extLst>
          </p:cNvPr>
          <p:cNvSpPr txBox="1"/>
          <p:nvPr/>
        </p:nvSpPr>
        <p:spPr bwMode="black">
          <a:xfrm>
            <a:off x="3896347" y="8669884"/>
            <a:ext cx="2826761" cy="153888"/>
          </a:xfrm>
          <a:prstGeom prst="rect">
            <a:avLst/>
          </a:prstGeom>
          <a:solidFill>
            <a:srgbClr val="FFFFFF">
              <a:alpha val="0"/>
            </a:srgbClr>
          </a:solidFill>
          <a:ln>
            <a:noFill/>
          </a:ln>
        </p:spPr>
        <p:txBody>
          <a:bodyPr vert="horz" wrap="square" lIns="0" tIns="0" rIns="0" bIns="0" rtlCol="0">
            <a:spAutoFit/>
          </a:bodyPr>
          <a:lstStyle/>
          <a:p>
            <a:pPr algn="ctr">
              <a:spcBef>
                <a:spcPct val="0"/>
              </a:spcBef>
              <a:spcAft>
                <a:spcPct val="0"/>
              </a:spcAft>
            </a:pPr>
            <a:r>
              <a:rPr lang="en-US" sz="1000">
                <a:latin typeface="Times New Roman" panose="02020603050405020304" pitchFamily="18" charset="0"/>
              </a:rPr>
              <a:t>6</a:t>
            </a:r>
          </a:p>
        </p:txBody>
      </p:sp>
      <p:sp>
        <p:nvSpPr>
          <p:cNvPr id="12" name="TextBox 11" descr="Box7">
            <a:extLst>
              <a:ext uri="{FF2B5EF4-FFF2-40B4-BE49-F238E27FC236}">
                <a16:creationId xmlns:a16="http://schemas.microsoft.com/office/drawing/2014/main" id="{B446E945-AC81-4FCB-96A0-DB4F6FD04B65}"/>
              </a:ext>
            </a:extLst>
          </p:cNvPr>
          <p:cNvSpPr txBox="1"/>
          <p:nvPr/>
        </p:nvSpPr>
        <p:spPr bwMode="black">
          <a:xfrm>
            <a:off x="5669280" y="9121140"/>
            <a:ext cx="1016000" cy="184666"/>
          </a:xfrm>
          <a:prstGeom prst="rect">
            <a:avLst/>
          </a:prstGeom>
          <a:solidFill>
            <a:srgbClr val="FFFFFF">
              <a:alpha val="0"/>
            </a:srgbClr>
          </a:solidFill>
        </p:spPr>
        <p:txBody>
          <a:bodyPr vert="horz" wrap="square" lIns="0" tIns="0" rIns="0" bIns="0" rtlCol="0">
            <a:spAutoFit/>
          </a:bodyPr>
          <a:lstStyle/>
          <a:p>
            <a:pPr algn="r">
              <a:spcBef>
                <a:spcPct val="50000"/>
              </a:spcBef>
              <a:spcAft>
                <a:spcPct val="0"/>
              </a:spcAft>
            </a:pPr>
            <a:r>
              <a:rPr lang="en-US" sz="1200" b="1">
                <a:latin typeface="Times New Roman" panose="02020603050405020304" pitchFamily="18" charset="0"/>
              </a:rPr>
              <a:t>1/1</a:t>
            </a:r>
          </a:p>
        </p:txBody>
      </p:sp>
    </p:spTree>
    <p:extLst>
      <p:ext uri="{BB962C8B-B14F-4D97-AF65-F5344CB8AC3E}">
        <p14:creationId xmlns:p14="http://schemas.microsoft.com/office/powerpoint/2010/main" val="35822389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E020CEB-C5DC-48BC-8ED2-B2A0A06036DD}" type="datetimeFigureOut">
              <a:rPr lang="en-US" smtClean="0"/>
              <a:t>11/18/2018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8DCCB55-75C6-4364-A602-FA7DE88F215C}" type="slidenum">
              <a:rPr lang="en-US" smtClean="0"/>
              <a:t>‹#›</a:t>
            </a:fld>
            <a:endParaRPr lang="en-US"/>
          </a:p>
        </p:txBody>
      </p:sp>
    </p:spTree>
    <p:extLst>
      <p:ext uri="{BB962C8B-B14F-4D97-AF65-F5344CB8AC3E}">
        <p14:creationId xmlns:p14="http://schemas.microsoft.com/office/powerpoint/2010/main" val="161069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Chip Jones, one of the elders</a:t>
            </a:r>
          </a:p>
          <a:p>
            <a:r>
              <a:rPr lang="en-US" dirty="0"/>
              <a:t>Allen is still in Fiji, and</a:t>
            </a:r>
            <a:r>
              <a:rPr lang="en-US" baseline="0" dirty="0"/>
              <a:t> I’m really miss him about now</a:t>
            </a:r>
          </a:p>
          <a:p>
            <a:r>
              <a:rPr lang="en-US" dirty="0"/>
              <a:t>Thank you for this opportunity</a:t>
            </a:r>
          </a:p>
          <a:p>
            <a:r>
              <a:rPr lang="en-US" dirty="0"/>
              <a:t>The</a:t>
            </a:r>
            <a:r>
              <a:rPr lang="en-US" baseline="0" dirty="0"/>
              <a:t> elders believe that Central has a strong family atmosphere, and we want to encourage everyone to continue to make it even better.</a:t>
            </a:r>
            <a:endParaRPr lang="en-US" dirty="0"/>
          </a:p>
        </p:txBody>
      </p:sp>
      <p:sp>
        <p:nvSpPr>
          <p:cNvPr id="4" name="Slide Number Placeholder 3"/>
          <p:cNvSpPr>
            <a:spLocks noGrp="1"/>
          </p:cNvSpPr>
          <p:nvPr>
            <p:ph type="sldNum" sz="quarter" idx="10"/>
          </p:nvPr>
        </p:nvSpPr>
        <p:spPr/>
        <p:txBody>
          <a:bodyPr/>
          <a:lstStyle/>
          <a:p>
            <a:fld id="{D8DCCB55-75C6-4364-A602-FA7DE88F215C}" type="slidenum">
              <a:rPr lang="en-US" smtClean="0"/>
              <a:t>1</a:t>
            </a:fld>
            <a:endParaRPr lang="en-US"/>
          </a:p>
        </p:txBody>
      </p:sp>
    </p:spTree>
    <p:extLst>
      <p:ext uri="{BB962C8B-B14F-4D97-AF65-F5344CB8AC3E}">
        <p14:creationId xmlns:p14="http://schemas.microsoft.com/office/powerpoint/2010/main" val="132608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DCCB55-75C6-4364-A602-FA7DE88F215C}" type="slidenum">
              <a:rPr lang="en-US" smtClean="0"/>
              <a:t>2</a:t>
            </a:fld>
            <a:endParaRPr lang="en-US"/>
          </a:p>
        </p:txBody>
      </p:sp>
    </p:spTree>
    <p:extLst>
      <p:ext uri="{BB962C8B-B14F-4D97-AF65-F5344CB8AC3E}">
        <p14:creationId xmlns:p14="http://schemas.microsoft.com/office/powerpoint/2010/main" val="375250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fulfill</a:t>
            </a:r>
            <a:r>
              <a:rPr lang="en-US" baseline="0" dirty="0"/>
              <a:t> the function of my part of the body</a:t>
            </a:r>
          </a:p>
          <a:p>
            <a:r>
              <a:rPr lang="en-US" baseline="0" dirty="0"/>
              <a:t>Everyone has some natural talents and abilities, which ones are your sharing with others?</a:t>
            </a:r>
            <a:endParaRPr lang="en-US" dirty="0"/>
          </a:p>
        </p:txBody>
      </p:sp>
      <p:sp>
        <p:nvSpPr>
          <p:cNvPr id="4" name="Slide Number Placeholder 3"/>
          <p:cNvSpPr>
            <a:spLocks noGrp="1"/>
          </p:cNvSpPr>
          <p:nvPr>
            <p:ph type="sldNum" sz="quarter" idx="10"/>
          </p:nvPr>
        </p:nvSpPr>
        <p:spPr/>
        <p:txBody>
          <a:bodyPr/>
          <a:lstStyle/>
          <a:p>
            <a:fld id="{D8DCCB55-75C6-4364-A602-FA7DE88F215C}" type="slidenum">
              <a:rPr lang="en-US" smtClean="0"/>
              <a:t>3</a:t>
            </a:fld>
            <a:endParaRPr lang="en-US"/>
          </a:p>
        </p:txBody>
      </p:sp>
    </p:spTree>
    <p:extLst>
      <p:ext uri="{BB962C8B-B14F-4D97-AF65-F5344CB8AC3E}">
        <p14:creationId xmlns:p14="http://schemas.microsoft.com/office/powerpoint/2010/main" val="4096466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to love others and submit to each other</a:t>
            </a:r>
          </a:p>
        </p:txBody>
      </p:sp>
      <p:sp>
        <p:nvSpPr>
          <p:cNvPr id="4" name="Slide Number Placeholder 3"/>
          <p:cNvSpPr>
            <a:spLocks noGrp="1"/>
          </p:cNvSpPr>
          <p:nvPr>
            <p:ph type="sldNum" sz="quarter" idx="10"/>
          </p:nvPr>
        </p:nvSpPr>
        <p:spPr/>
        <p:txBody>
          <a:bodyPr/>
          <a:lstStyle/>
          <a:p>
            <a:fld id="{D8DCCB55-75C6-4364-A602-FA7DE88F215C}" type="slidenum">
              <a:rPr lang="en-US" smtClean="0"/>
              <a:t>4</a:t>
            </a:fld>
            <a:endParaRPr lang="en-US"/>
          </a:p>
        </p:txBody>
      </p:sp>
    </p:spTree>
    <p:extLst>
      <p:ext uri="{BB962C8B-B14F-4D97-AF65-F5344CB8AC3E}">
        <p14:creationId xmlns:p14="http://schemas.microsoft.com/office/powerpoint/2010/main" val="216729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a:t>My family was a great</a:t>
            </a:r>
            <a:r>
              <a:rPr lang="en-US" baseline="0" dirty="0"/>
              <a:t> experience, many benefits</a:t>
            </a:r>
          </a:p>
          <a:p>
            <a:pPr defTabSz="966612"/>
            <a:r>
              <a:rPr lang="en-US" dirty="0"/>
              <a:t>Favorite Food, Jack Raby (chaperone duty)</a:t>
            </a:r>
          </a:p>
          <a:p>
            <a:r>
              <a:rPr lang="en-US" dirty="0"/>
              <a:t>Working in a large family can be messy &amp; difficult</a:t>
            </a:r>
          </a:p>
          <a:p>
            <a:r>
              <a:rPr lang="en-US" dirty="0"/>
              <a:t>Easier</a:t>
            </a:r>
            <a:r>
              <a:rPr lang="en-US" baseline="0" dirty="0"/>
              <a:t> to watch a preacher on TV</a:t>
            </a:r>
          </a:p>
        </p:txBody>
      </p:sp>
      <p:sp>
        <p:nvSpPr>
          <p:cNvPr id="4" name="Slide Number Placeholder 3"/>
          <p:cNvSpPr>
            <a:spLocks noGrp="1"/>
          </p:cNvSpPr>
          <p:nvPr>
            <p:ph type="sldNum" sz="quarter" idx="10"/>
          </p:nvPr>
        </p:nvSpPr>
        <p:spPr/>
        <p:txBody>
          <a:bodyPr/>
          <a:lstStyle/>
          <a:p>
            <a:fld id="{D8DCCB55-75C6-4364-A602-FA7DE88F215C}" type="slidenum">
              <a:rPr lang="en-US" smtClean="0"/>
              <a:t>5</a:t>
            </a:fld>
            <a:endParaRPr lang="en-US"/>
          </a:p>
        </p:txBody>
      </p:sp>
    </p:spTree>
    <p:extLst>
      <p:ext uri="{BB962C8B-B14F-4D97-AF65-F5344CB8AC3E}">
        <p14:creationId xmlns:p14="http://schemas.microsoft.com/office/powerpoint/2010/main" val="17560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Talk experience </a:t>
            </a:r>
          </a:p>
          <a:p>
            <a:r>
              <a:rPr lang="en-US" dirty="0"/>
              <a:t>Pete Taft family</a:t>
            </a:r>
          </a:p>
          <a:p>
            <a:r>
              <a:rPr lang="en-US" dirty="0"/>
              <a:t>Ralston</a:t>
            </a:r>
            <a:r>
              <a:rPr lang="en-US" baseline="0" dirty="0"/>
              <a:t> testimony (singing)</a:t>
            </a:r>
            <a:endParaRPr lang="en-US" dirty="0"/>
          </a:p>
          <a:p>
            <a:r>
              <a:rPr lang="en-US" dirty="0"/>
              <a:t>Get involved to</a:t>
            </a:r>
            <a:r>
              <a:rPr lang="en-US" baseline="0" dirty="0"/>
              <a:t> get the family treatment</a:t>
            </a:r>
          </a:p>
          <a:p>
            <a:r>
              <a:rPr lang="en-US" baseline="0" dirty="0"/>
              <a:t>Joe Bryan and Bondurant twins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8DCCB55-75C6-4364-A602-FA7DE88F215C}" type="slidenum">
              <a:rPr lang="en-US" smtClean="0"/>
              <a:t>6</a:t>
            </a:fld>
            <a:endParaRPr lang="en-US"/>
          </a:p>
        </p:txBody>
      </p:sp>
    </p:spTree>
    <p:extLst>
      <p:ext uri="{BB962C8B-B14F-4D97-AF65-F5344CB8AC3E}">
        <p14:creationId xmlns:p14="http://schemas.microsoft.com/office/powerpoint/2010/main" val="3301993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HUGS, Happy Times, Classes need investment of</a:t>
            </a:r>
            <a:r>
              <a:rPr lang="en-US" baseline="0" dirty="0"/>
              <a:t> time</a:t>
            </a:r>
            <a:endParaRPr lang="en-US" dirty="0"/>
          </a:p>
          <a:p>
            <a:r>
              <a:rPr lang="en-US" dirty="0"/>
              <a:t>I have a responsibility to show how “God</a:t>
            </a:r>
            <a:r>
              <a:rPr lang="en-US" baseline="0" dirty="0"/>
              <a:t> has delivered me”</a:t>
            </a:r>
            <a:endParaRPr lang="en-US" dirty="0"/>
          </a:p>
          <a:p>
            <a:endParaRPr lang="en-US" dirty="0"/>
          </a:p>
        </p:txBody>
      </p:sp>
      <p:sp>
        <p:nvSpPr>
          <p:cNvPr id="4" name="Slide Number Placeholder 3"/>
          <p:cNvSpPr>
            <a:spLocks noGrp="1"/>
          </p:cNvSpPr>
          <p:nvPr>
            <p:ph type="sldNum" sz="quarter" idx="10"/>
          </p:nvPr>
        </p:nvSpPr>
        <p:spPr/>
        <p:txBody>
          <a:bodyPr/>
          <a:lstStyle/>
          <a:p>
            <a:fld id="{D8DCCB55-75C6-4364-A602-FA7DE88F215C}" type="slidenum">
              <a:rPr lang="en-US" smtClean="0"/>
              <a:t>7</a:t>
            </a:fld>
            <a:endParaRPr lang="en-US"/>
          </a:p>
        </p:txBody>
      </p:sp>
    </p:spTree>
    <p:extLst>
      <p:ext uri="{BB962C8B-B14F-4D97-AF65-F5344CB8AC3E}">
        <p14:creationId xmlns:p14="http://schemas.microsoft.com/office/powerpoint/2010/main" val="1121211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we don’t simply try to keep peace in the family</a:t>
            </a:r>
          </a:p>
          <a:p>
            <a:endParaRPr lang="en-US" dirty="0"/>
          </a:p>
        </p:txBody>
      </p:sp>
      <p:sp>
        <p:nvSpPr>
          <p:cNvPr id="4" name="Slide Number Placeholder 3"/>
          <p:cNvSpPr>
            <a:spLocks noGrp="1"/>
          </p:cNvSpPr>
          <p:nvPr>
            <p:ph type="sldNum" sz="quarter" idx="10"/>
          </p:nvPr>
        </p:nvSpPr>
        <p:spPr/>
        <p:txBody>
          <a:bodyPr/>
          <a:lstStyle/>
          <a:p>
            <a:fld id="{D8DCCB55-75C6-4364-A602-FA7DE88F215C}" type="slidenum">
              <a:rPr lang="en-US" smtClean="0"/>
              <a:t>8</a:t>
            </a:fld>
            <a:endParaRPr lang="en-US"/>
          </a:p>
        </p:txBody>
      </p:sp>
    </p:spTree>
    <p:extLst>
      <p:ext uri="{BB962C8B-B14F-4D97-AF65-F5344CB8AC3E}">
        <p14:creationId xmlns:p14="http://schemas.microsoft.com/office/powerpoint/2010/main" val="2540848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 member,</a:t>
            </a:r>
            <a:r>
              <a:rPr lang="en-US" baseline="0" dirty="0"/>
              <a:t> and </a:t>
            </a:r>
            <a:r>
              <a:rPr lang="en-US" dirty="0"/>
              <a:t>would like to</a:t>
            </a:r>
            <a:r>
              <a:rPr lang="en-US" baseline="0" dirty="0"/>
              <a:t> be more involved, please resolve today to take action</a:t>
            </a:r>
          </a:p>
          <a:p>
            <a:r>
              <a:rPr lang="en-US" baseline="0" dirty="0"/>
              <a:t>If something is keeping you from becoming more involved, let us help you</a:t>
            </a:r>
          </a:p>
          <a:p>
            <a:r>
              <a:rPr lang="en-US" baseline="0" dirty="0"/>
              <a:t>If you would like to be a member of this family, please let one of the elders know, and we will welcome you with great celebration</a:t>
            </a:r>
          </a:p>
          <a:p>
            <a:r>
              <a:rPr lang="en-US" baseline="0" dirty="0"/>
              <a:t>But you have to be born again to be in this family.  If we can help you in any way, please come forward as we stand and sing</a:t>
            </a:r>
            <a:endParaRPr lang="en-US" dirty="0"/>
          </a:p>
        </p:txBody>
      </p:sp>
      <p:sp>
        <p:nvSpPr>
          <p:cNvPr id="4" name="Slide Number Placeholder 3"/>
          <p:cNvSpPr>
            <a:spLocks noGrp="1"/>
          </p:cNvSpPr>
          <p:nvPr>
            <p:ph type="sldNum" sz="quarter" idx="10"/>
          </p:nvPr>
        </p:nvSpPr>
        <p:spPr/>
        <p:txBody>
          <a:bodyPr/>
          <a:lstStyle/>
          <a:p>
            <a:fld id="{D8DCCB55-75C6-4364-A602-FA7DE88F215C}" type="slidenum">
              <a:rPr lang="en-US" smtClean="0"/>
              <a:t>9</a:t>
            </a:fld>
            <a:endParaRPr lang="en-US"/>
          </a:p>
        </p:txBody>
      </p:sp>
    </p:spTree>
    <p:extLst>
      <p:ext uri="{BB962C8B-B14F-4D97-AF65-F5344CB8AC3E}">
        <p14:creationId xmlns:p14="http://schemas.microsoft.com/office/powerpoint/2010/main" val="850530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11/18/2018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11/18/2018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11/18/2018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11/18/2018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11/18/2018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60FE-5BF7-9B46-B42F-DA179C528D1F}"/>
              </a:ext>
            </a:extLst>
          </p:cNvPr>
          <p:cNvSpPr>
            <a:spLocks noGrp="1"/>
          </p:cNvSpPr>
          <p:nvPr>
            <p:ph type="ctrTitle"/>
          </p:nvPr>
        </p:nvSpPr>
        <p:spPr/>
        <p:txBody>
          <a:bodyPr/>
          <a:lstStyle/>
          <a:p>
            <a:r>
              <a:rPr lang="en-US" dirty="0"/>
              <a:t>The Church is like a Family</a:t>
            </a:r>
            <a:br>
              <a:rPr lang="en-US" dirty="0"/>
            </a:br>
            <a:endParaRPr lang="en-US" dirty="0"/>
          </a:p>
        </p:txBody>
      </p:sp>
      <p:sp>
        <p:nvSpPr>
          <p:cNvPr id="3" name="Subtitle 2">
            <a:extLst>
              <a:ext uri="{FF2B5EF4-FFF2-40B4-BE49-F238E27FC236}">
                <a16:creationId xmlns:a16="http://schemas.microsoft.com/office/drawing/2014/main" id="{9B86B859-49B2-6F4A-B102-100ABAC50A2F}"/>
              </a:ext>
            </a:extLst>
          </p:cNvPr>
          <p:cNvSpPr>
            <a:spLocks noGrp="1"/>
          </p:cNvSpPr>
          <p:nvPr>
            <p:ph type="subTitle" idx="1"/>
          </p:nvPr>
        </p:nvSpPr>
        <p:spPr/>
        <p:txBody>
          <a:bodyPr/>
          <a:lstStyle/>
          <a:p>
            <a:r>
              <a:rPr lang="en-US" dirty="0"/>
              <a:t>Chip Jones </a:t>
            </a:r>
          </a:p>
          <a:p>
            <a:r>
              <a:rPr lang="en-US" dirty="0"/>
              <a:t>Presented to Central Nov 18 2018</a:t>
            </a:r>
          </a:p>
          <a:p>
            <a:endParaRPr lang="en-US" dirty="0"/>
          </a:p>
        </p:txBody>
      </p:sp>
    </p:spTree>
    <p:extLst>
      <p:ext uri="{BB962C8B-B14F-4D97-AF65-F5344CB8AC3E}">
        <p14:creationId xmlns:p14="http://schemas.microsoft.com/office/powerpoint/2010/main" val="220343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170" y="3644538"/>
            <a:ext cx="6306983" cy="2928682"/>
          </a:xfrm>
          <a:prstGeom prst="rect">
            <a:avLst/>
          </a:prstGeom>
        </p:spPr>
      </p:pic>
      <p:sp>
        <p:nvSpPr>
          <p:cNvPr id="4" name="Title 3"/>
          <p:cNvSpPr>
            <a:spLocks noGrp="1"/>
          </p:cNvSpPr>
          <p:nvPr>
            <p:ph type="title"/>
          </p:nvPr>
        </p:nvSpPr>
        <p:spPr/>
        <p:txBody>
          <a:bodyPr/>
          <a:lstStyle/>
          <a:p>
            <a:r>
              <a:rPr lang="en-US" dirty="0"/>
              <a:t>Church is like a Building</a:t>
            </a:r>
          </a:p>
        </p:txBody>
      </p:sp>
      <p:sp>
        <p:nvSpPr>
          <p:cNvPr id="5" name="Content Placeholder 4"/>
          <p:cNvSpPr>
            <a:spLocks noGrp="1"/>
          </p:cNvSpPr>
          <p:nvPr>
            <p:ph sz="half" idx="1"/>
          </p:nvPr>
        </p:nvSpPr>
        <p:spPr>
          <a:xfrm>
            <a:off x="838200" y="1690688"/>
            <a:ext cx="10515600" cy="3350224"/>
          </a:xfrm>
        </p:spPr>
        <p:txBody>
          <a:bodyPr>
            <a:normAutofit/>
          </a:bodyPr>
          <a:lstStyle/>
          <a:p>
            <a:pPr marL="0" indent="0">
              <a:buNone/>
            </a:pPr>
            <a:r>
              <a:rPr lang="en-US" i="1" dirty="0"/>
              <a:t>“... For </a:t>
            </a:r>
            <a:r>
              <a:rPr lang="en-US" i="1" u="sng" dirty="0"/>
              <a:t>we</a:t>
            </a:r>
            <a:r>
              <a:rPr lang="en-US" i="1" dirty="0"/>
              <a:t> are the temple of the living God. As God has said: “I will live with them and walk among them, and I will be their God, and they will be my people.” Therefore, “Come out from them and be separate, says the Lord. Touch no unclean thing, and I will receive you.” And, “I will be a Father to you, and you will be my sons and daughters, says the Lord Almighty.””</a:t>
            </a:r>
          </a:p>
          <a:p>
            <a:pPr marL="0" indent="0">
              <a:buNone/>
            </a:pPr>
            <a:r>
              <a:rPr lang="en-US" dirty="0"/>
              <a:t>2 Corinthians‬ ‭6:16-18‬</a:t>
            </a:r>
          </a:p>
          <a:p>
            <a:pPr marL="0" indent="0">
              <a:buNone/>
            </a:pPr>
            <a:r>
              <a:rPr lang="en-US" dirty="0"/>
              <a:t>(Lev. 26:12, Jer. 32:38, </a:t>
            </a:r>
          </a:p>
          <a:p>
            <a:pPr marL="0" indent="0">
              <a:buNone/>
            </a:pPr>
            <a:r>
              <a:rPr lang="en-US" dirty="0"/>
              <a:t>Ezekiel 37:27)</a:t>
            </a:r>
          </a:p>
        </p:txBody>
      </p:sp>
    </p:spTree>
    <p:extLst>
      <p:ext uri="{BB962C8B-B14F-4D97-AF65-F5344CB8AC3E}">
        <p14:creationId xmlns:p14="http://schemas.microsoft.com/office/powerpoint/2010/main" val="321943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Church is like a Body</a:t>
            </a:r>
          </a:p>
        </p:txBody>
      </p:sp>
      <p:sp>
        <p:nvSpPr>
          <p:cNvPr id="5" name="Content Placeholder 4"/>
          <p:cNvSpPr>
            <a:spLocks noGrp="1"/>
          </p:cNvSpPr>
          <p:nvPr>
            <p:ph sz="half" idx="1"/>
          </p:nvPr>
        </p:nvSpPr>
        <p:spPr>
          <a:xfrm>
            <a:off x="838200" y="1825625"/>
            <a:ext cx="4343400" cy="4351338"/>
          </a:xfrm>
        </p:spPr>
        <p:txBody>
          <a:bodyPr>
            <a:normAutofit/>
          </a:bodyPr>
          <a:lstStyle/>
          <a:p>
            <a:pPr marL="0" indent="0">
              <a:buNone/>
            </a:pPr>
            <a:r>
              <a:rPr lang="en-US" i="1" dirty="0"/>
              <a:t>Because there is one loaf, we, who are many, are one body, for we all share the one loaf.</a:t>
            </a:r>
          </a:p>
          <a:p>
            <a:pPr marL="0" indent="0">
              <a:buNone/>
            </a:pPr>
            <a:r>
              <a:rPr lang="en-US" dirty="0"/>
              <a:t>1 Corinthians 10:17‬</a:t>
            </a:r>
          </a:p>
          <a:p>
            <a:pPr marL="0" indent="0">
              <a:buNone/>
            </a:pPr>
            <a:endParaRPr lang="en-US" dirty="0"/>
          </a:p>
          <a:p>
            <a:pPr marL="0" indent="0">
              <a:buNone/>
            </a:pPr>
            <a:r>
              <a:rPr lang="en-US" i="1" dirty="0"/>
              <a:t>For we were all baptized by one Spirit so as to form one body—whether Jews or Gentiles, slave or free—and we were all given the one Spirit to drink...Now you are the body of Christ, and each one of you is a part of it.</a:t>
            </a:r>
          </a:p>
          <a:p>
            <a:pPr marL="0" indent="0">
              <a:buNone/>
            </a:pPr>
            <a:r>
              <a:rPr lang="en-US" dirty="0"/>
              <a:t>1 Corinthians 12:12‬-13, 27</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571" y="1313191"/>
            <a:ext cx="5263430" cy="3310567"/>
          </a:xfrm>
          <a:prstGeom prst="rect">
            <a:avLst/>
          </a:prstGeom>
        </p:spPr>
      </p:pic>
    </p:spTree>
    <p:extLst>
      <p:ext uri="{BB962C8B-B14F-4D97-AF65-F5344CB8AC3E}">
        <p14:creationId xmlns:p14="http://schemas.microsoft.com/office/powerpoint/2010/main" val="4206695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Church is like a Marriage</a:t>
            </a:r>
          </a:p>
        </p:txBody>
      </p:sp>
      <p:sp>
        <p:nvSpPr>
          <p:cNvPr id="5" name="Content Placeholder 4"/>
          <p:cNvSpPr>
            <a:spLocks noGrp="1"/>
          </p:cNvSpPr>
          <p:nvPr>
            <p:ph sz="half" idx="1"/>
          </p:nvPr>
        </p:nvSpPr>
        <p:spPr/>
        <p:txBody>
          <a:bodyPr>
            <a:normAutofit fontScale="92500" lnSpcReduction="10000"/>
          </a:bodyPr>
          <a:lstStyle/>
          <a:p>
            <a:pPr marL="0" indent="0">
              <a:buNone/>
            </a:pPr>
            <a:r>
              <a:rPr lang="en-US" i="1" dirty="0"/>
              <a:t>“... For the wedding of the Lamb has come, and his bride has made herself ready. Fine linen, bright and clean, was given her to wear.” (Fine linen stands for the righteous acts of God’s holy people.) Then the angel said to me, “Write this: Blessed are those who are invited to the wedding supper of the Lamb!” And he added, “These are the true words of God.”</a:t>
            </a:r>
          </a:p>
          <a:p>
            <a:pPr marL="0" indent="0">
              <a:buNone/>
            </a:pPr>
            <a:r>
              <a:rPr lang="en-US" dirty="0"/>
              <a:t>Revelation‬ ‭19:7-9‬</a:t>
            </a:r>
          </a:p>
          <a:p>
            <a:pPr marL="0" indent="0">
              <a:buNone/>
            </a:pPr>
            <a:endParaRPr lang="en-US" dirty="0"/>
          </a:p>
          <a:p>
            <a:pPr marL="0" indent="0">
              <a:buNone/>
            </a:pPr>
            <a:r>
              <a:rPr lang="en-US" i="1" dirty="0"/>
              <a:t>Submit to one another out of reverence </a:t>
            </a:r>
            <a:r>
              <a:rPr lang="en-US" i="1"/>
              <a:t>for Christ.</a:t>
            </a:r>
            <a:endParaRPr lang="en-US" i="1" dirty="0"/>
          </a:p>
          <a:p>
            <a:pPr marL="0" indent="0">
              <a:buNone/>
            </a:pPr>
            <a:r>
              <a:rPr lang="en-US" dirty="0"/>
              <a:t>Ephesians 5:21</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89" t="2432" b="8954"/>
          <a:stretch/>
        </p:blipFill>
        <p:spPr bwMode="auto">
          <a:xfrm>
            <a:off x="6435305" y="1923691"/>
            <a:ext cx="5207181" cy="391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35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Church is like a Family</a:t>
            </a:r>
          </a:p>
        </p:txBody>
      </p:sp>
      <p:sp>
        <p:nvSpPr>
          <p:cNvPr id="5" name="Content Placeholder 4"/>
          <p:cNvSpPr>
            <a:spLocks noGrp="1"/>
          </p:cNvSpPr>
          <p:nvPr>
            <p:ph sz="half" idx="1"/>
          </p:nvPr>
        </p:nvSpPr>
        <p:spPr/>
        <p:txBody>
          <a:bodyPr>
            <a:normAutofit/>
          </a:bodyPr>
          <a:lstStyle/>
          <a:p>
            <a:pPr marL="0" indent="0">
              <a:buNone/>
            </a:pPr>
            <a:r>
              <a:rPr lang="en-US" i="1" dirty="0"/>
              <a:t>“...God’s household, which is the church of the living God, the pillar and foundation of the truth.”</a:t>
            </a:r>
          </a:p>
          <a:p>
            <a:pPr marL="0" indent="0">
              <a:buNone/>
            </a:pPr>
            <a:r>
              <a:rPr lang="en-US" dirty="0"/>
              <a:t>‭‭1 Timothy‬ ‭3:15‬‬‬</a:t>
            </a:r>
          </a:p>
          <a:p>
            <a:pPr marL="0" indent="0">
              <a:buNone/>
            </a:pPr>
            <a:endParaRPr lang="en-US" dirty="0"/>
          </a:p>
          <a:p>
            <a:pPr marL="0" indent="0">
              <a:buNone/>
            </a:pPr>
            <a:r>
              <a:rPr lang="en-US" i="1" dirty="0"/>
              <a:t>“For whoever does the will of my Father in heaven is my brother and sister and mother.”</a:t>
            </a:r>
          </a:p>
          <a:p>
            <a:pPr marL="0" indent="0">
              <a:buNone/>
            </a:pPr>
            <a:r>
              <a:rPr lang="en-US" dirty="0"/>
              <a:t>Matthew‬ ‭12:50‬ ‭NIV‬‬</a:t>
            </a:r>
          </a:p>
        </p:txBody>
      </p:sp>
      <p:pic>
        <p:nvPicPr>
          <p:cNvPr id="3" name="Content Placeholder 2"/>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3902" t="3551" r="13013"/>
          <a:stretch/>
        </p:blipFill>
        <p:spPr>
          <a:xfrm>
            <a:off x="6096000" y="1829433"/>
            <a:ext cx="4945873" cy="4347530"/>
          </a:xfrm>
        </p:spPr>
      </p:pic>
    </p:spTree>
    <p:extLst>
      <p:ext uri="{BB962C8B-B14F-4D97-AF65-F5344CB8AC3E}">
        <p14:creationId xmlns:p14="http://schemas.microsoft.com/office/powerpoint/2010/main" val="754131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F71E-F531-9D43-9045-10A9E6F01B58}"/>
              </a:ext>
            </a:extLst>
          </p:cNvPr>
          <p:cNvSpPr>
            <a:spLocks noGrp="1"/>
          </p:cNvSpPr>
          <p:nvPr>
            <p:ph type="title"/>
          </p:nvPr>
        </p:nvSpPr>
        <p:spPr/>
        <p:txBody>
          <a:bodyPr/>
          <a:lstStyle/>
          <a:p>
            <a:r>
              <a:rPr lang="en-US" dirty="0"/>
              <a:t>The Church is like a Family</a:t>
            </a:r>
          </a:p>
        </p:txBody>
      </p:sp>
      <p:pic>
        <p:nvPicPr>
          <p:cNvPr id="8" name="Picture 2" descr="central church of christ.JPG"/>
          <p:cNvPicPr>
            <a:picLocks noChangeAspect="1" noChangeArrowheads="1"/>
          </p:cNvPicPr>
          <p:nvPr/>
        </p:nvPicPr>
        <p:blipFill rotWithShape="1">
          <a:blip r:embed="rId3">
            <a:extLst>
              <a:ext uri="{28A0092B-C50C-407E-A947-70E740481C1C}">
                <a14:useLocalDpi xmlns:a14="http://schemas.microsoft.com/office/drawing/2010/main" val="0"/>
              </a:ext>
            </a:extLst>
          </a:blip>
          <a:srcRect t="7431" b="7219"/>
          <a:stretch/>
        </p:blipFill>
        <p:spPr bwMode="auto">
          <a:xfrm>
            <a:off x="5433142" y="1560213"/>
            <a:ext cx="6172200" cy="349350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idx="1"/>
          </p:nvPr>
        </p:nvSpPr>
        <p:spPr>
          <a:xfrm>
            <a:off x="646111" y="1560213"/>
            <a:ext cx="4916489" cy="4738987"/>
          </a:xfrm>
        </p:spPr>
        <p:txBody>
          <a:bodyPr>
            <a:normAutofit lnSpcReduction="10000"/>
          </a:bodyPr>
          <a:lstStyle/>
          <a:p>
            <a:pPr marL="0" indent="0">
              <a:buNone/>
            </a:pPr>
            <a:r>
              <a:rPr lang="en-US" i="1" dirty="0"/>
              <a:t>Let us hold unswervingly to the hope we profess, for he who promised is faithful. And let us consider how we may spur one another on toward love and good deeds, not giving up meeting together, as some are in the habit of doing, but encouraging one another and all the more as you see the Day approaching.</a:t>
            </a:r>
          </a:p>
          <a:p>
            <a:pPr marL="0" indent="0">
              <a:buNone/>
            </a:pPr>
            <a:r>
              <a:rPr lang="en-US" dirty="0"/>
              <a:t>Hebrews 10:24</a:t>
            </a:r>
          </a:p>
          <a:p>
            <a:pPr marL="0" indent="0">
              <a:buNone/>
            </a:pPr>
            <a:endParaRPr lang="en-US" dirty="0"/>
          </a:p>
          <a:p>
            <a:pPr marL="0" indent="0">
              <a:buNone/>
            </a:pPr>
            <a:r>
              <a:rPr lang="en-US" i="1" dirty="0"/>
              <a:t>Resist the devil, and he will flee from you. Come near to God and he will come near to you</a:t>
            </a:r>
          </a:p>
          <a:p>
            <a:pPr marL="0" indent="0">
              <a:buNone/>
            </a:pPr>
            <a:r>
              <a:rPr lang="en-US" dirty="0"/>
              <a:t>James 4:7-8</a:t>
            </a:r>
          </a:p>
          <a:p>
            <a:pPr marL="0" indent="0">
              <a:buNone/>
            </a:pPr>
            <a:endParaRPr lang="en-US" dirty="0"/>
          </a:p>
          <a:p>
            <a:endParaRPr lang="en-US" dirty="0"/>
          </a:p>
        </p:txBody>
      </p:sp>
    </p:spTree>
    <p:extLst>
      <p:ext uri="{BB962C8B-B14F-4D97-AF65-F5344CB8AC3E}">
        <p14:creationId xmlns:p14="http://schemas.microsoft.com/office/powerpoint/2010/main" val="409328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F71E-F531-9D43-9045-10A9E6F01B58}"/>
              </a:ext>
            </a:extLst>
          </p:cNvPr>
          <p:cNvSpPr>
            <a:spLocks noGrp="1"/>
          </p:cNvSpPr>
          <p:nvPr>
            <p:ph type="title"/>
          </p:nvPr>
        </p:nvSpPr>
        <p:spPr/>
        <p:txBody>
          <a:bodyPr/>
          <a:lstStyle/>
          <a:p>
            <a:r>
              <a:rPr lang="en-US" dirty="0"/>
              <a:t>The Church is like a Family</a:t>
            </a:r>
          </a:p>
        </p:txBody>
      </p:sp>
      <p:sp>
        <p:nvSpPr>
          <p:cNvPr id="9" name="Content Placeholder 8"/>
          <p:cNvSpPr>
            <a:spLocks noGrp="1"/>
          </p:cNvSpPr>
          <p:nvPr>
            <p:ph idx="1"/>
          </p:nvPr>
        </p:nvSpPr>
        <p:spPr>
          <a:xfrm>
            <a:off x="646111" y="1560213"/>
            <a:ext cx="4916489" cy="4738987"/>
          </a:xfrm>
        </p:spPr>
        <p:txBody>
          <a:bodyPr>
            <a:normAutofit fontScale="92500" lnSpcReduction="10000"/>
          </a:bodyPr>
          <a:lstStyle/>
          <a:p>
            <a:pPr marL="0" indent="0">
              <a:buNone/>
            </a:pPr>
            <a:r>
              <a:rPr lang="en-US" dirty="0"/>
              <a:t>Start children off on the way they should go, and even when they are old they will not turn from it.</a:t>
            </a:r>
          </a:p>
          <a:p>
            <a:pPr marL="0" indent="0">
              <a:buNone/>
            </a:pPr>
            <a:r>
              <a:rPr lang="en-US" dirty="0"/>
              <a:t>Proverbs 22:6</a:t>
            </a:r>
          </a:p>
          <a:p>
            <a:pPr marL="0" indent="0">
              <a:buNone/>
            </a:pPr>
            <a:endParaRPr lang="en-US" dirty="0"/>
          </a:p>
          <a:p>
            <a:pPr marL="0" indent="0">
              <a:buNone/>
            </a:pPr>
            <a:r>
              <a:rPr lang="en-US" i="1" dirty="0"/>
              <a:t>Children are a heritage from the Lord…</a:t>
            </a:r>
          </a:p>
          <a:p>
            <a:pPr marL="0" indent="0">
              <a:buNone/>
            </a:pPr>
            <a:r>
              <a:rPr lang="en-US" dirty="0"/>
              <a:t>Psalm 127:3</a:t>
            </a:r>
          </a:p>
          <a:p>
            <a:pPr marL="0" indent="0">
              <a:buNone/>
            </a:pPr>
            <a:endParaRPr lang="en-US" dirty="0"/>
          </a:p>
          <a:p>
            <a:pPr marL="0" indent="0">
              <a:buNone/>
            </a:pPr>
            <a:r>
              <a:rPr lang="en-US" i="1" dirty="0"/>
              <a:t>Do not rebuke an older man harshly, but exhort him as if he were your father. Treat younger men as brothers, </a:t>
            </a:r>
            <a:r>
              <a:rPr lang="en-US" i="1" baseline="30000" dirty="0"/>
              <a:t>2 </a:t>
            </a:r>
            <a:r>
              <a:rPr lang="en-US" i="1" dirty="0"/>
              <a:t>older women as mothers, and younger women as sisters, with absolute purity</a:t>
            </a:r>
          </a:p>
          <a:p>
            <a:pPr marL="0" indent="0">
              <a:buNone/>
            </a:pPr>
            <a:r>
              <a:rPr lang="en-US" dirty="0"/>
              <a:t>1 Timothy 5:1-2</a:t>
            </a:r>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519" t="27036" b="14814"/>
          <a:stretch/>
        </p:blipFill>
        <p:spPr>
          <a:xfrm>
            <a:off x="6096000" y="1714500"/>
            <a:ext cx="4705350" cy="3987800"/>
          </a:xfrm>
          <a:prstGeom prst="rect">
            <a:avLst/>
          </a:prstGeom>
        </p:spPr>
      </p:pic>
    </p:spTree>
    <p:extLst>
      <p:ext uri="{BB962C8B-B14F-4D97-AF65-F5344CB8AC3E}">
        <p14:creationId xmlns:p14="http://schemas.microsoft.com/office/powerpoint/2010/main" val="1242030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9C22-B673-CC45-B531-9821F7FBE7A6}"/>
              </a:ext>
            </a:extLst>
          </p:cNvPr>
          <p:cNvSpPr>
            <a:spLocks noGrp="1"/>
          </p:cNvSpPr>
          <p:nvPr>
            <p:ph type="title"/>
          </p:nvPr>
        </p:nvSpPr>
        <p:spPr/>
        <p:txBody>
          <a:bodyPr/>
          <a:lstStyle/>
          <a:p>
            <a:r>
              <a:rPr lang="en-US" dirty="0"/>
              <a:t>Learn to Work Together, Better</a:t>
            </a:r>
          </a:p>
        </p:txBody>
      </p:sp>
      <p:sp>
        <p:nvSpPr>
          <p:cNvPr id="3" name="Content Placeholder 2">
            <a:extLst>
              <a:ext uri="{FF2B5EF4-FFF2-40B4-BE49-F238E27FC236}">
                <a16:creationId xmlns:a16="http://schemas.microsoft.com/office/drawing/2014/main" id="{9D53A072-66BB-2442-8A9C-BBF3BB22E780}"/>
              </a:ext>
            </a:extLst>
          </p:cNvPr>
          <p:cNvSpPr>
            <a:spLocks noGrp="1"/>
          </p:cNvSpPr>
          <p:nvPr>
            <p:ph idx="1"/>
          </p:nvPr>
        </p:nvSpPr>
        <p:spPr>
          <a:xfrm>
            <a:off x="1104293" y="1413164"/>
            <a:ext cx="10633278" cy="5320145"/>
          </a:xfrm>
        </p:spPr>
        <p:txBody>
          <a:bodyPr>
            <a:normAutofit fontScale="92500" lnSpcReduction="10000"/>
          </a:bodyPr>
          <a:lstStyle/>
          <a:p>
            <a:pPr marL="0" indent="0">
              <a:buNone/>
            </a:pPr>
            <a:r>
              <a:rPr lang="en-US" b="1" dirty="0"/>
              <a:t>What can we do?</a:t>
            </a:r>
          </a:p>
          <a:p>
            <a:pPr marL="0" indent="0">
              <a:buNone/>
            </a:pPr>
            <a:r>
              <a:rPr lang="en-US" dirty="0"/>
              <a:t>Welcome new members with celebration</a:t>
            </a:r>
          </a:p>
          <a:p>
            <a:pPr marL="0" indent="0">
              <a:buNone/>
            </a:pPr>
            <a:r>
              <a:rPr lang="en-US" dirty="0"/>
              <a:t>Make sure members are fed and loved</a:t>
            </a:r>
          </a:p>
          <a:p>
            <a:pPr marL="0" indent="0">
              <a:buNone/>
            </a:pPr>
            <a:r>
              <a:rPr lang="en-US" dirty="0"/>
              <a:t>Protect Each other</a:t>
            </a:r>
          </a:p>
          <a:p>
            <a:pPr marL="0" indent="0">
              <a:buNone/>
            </a:pPr>
            <a:r>
              <a:rPr lang="en-US" dirty="0"/>
              <a:t>Help each other resist the devil and his schemes</a:t>
            </a:r>
          </a:p>
          <a:p>
            <a:pPr marL="0" indent="0">
              <a:buNone/>
            </a:pPr>
            <a:endParaRPr lang="en-US" b="1" dirty="0"/>
          </a:p>
          <a:p>
            <a:pPr marL="0" indent="0">
              <a:buNone/>
            </a:pPr>
            <a:r>
              <a:rPr lang="en-US" b="1" dirty="0"/>
              <a:t>What can I do?</a:t>
            </a:r>
          </a:p>
          <a:p>
            <a:pPr marL="0" indent="0">
              <a:buNone/>
            </a:pPr>
            <a:r>
              <a:rPr lang="en-US" dirty="0"/>
              <a:t>Be devoted to fellowship</a:t>
            </a:r>
          </a:p>
          <a:p>
            <a:pPr marL="0" indent="0">
              <a:buNone/>
            </a:pPr>
            <a:r>
              <a:rPr lang="en-US" dirty="0"/>
              <a:t>Work to resolve differences in a Christian way</a:t>
            </a:r>
          </a:p>
          <a:p>
            <a:pPr marL="0" indent="0">
              <a:buNone/>
            </a:pPr>
            <a:r>
              <a:rPr lang="en-US" baseline="30000" dirty="0"/>
              <a:t> </a:t>
            </a:r>
            <a:r>
              <a:rPr lang="en-US" i="1" dirty="0"/>
              <a:t>Love must be sincere. Hate what is evil; cling to what is good. </a:t>
            </a:r>
            <a:r>
              <a:rPr lang="en-US" i="1" baseline="30000" dirty="0"/>
              <a:t> </a:t>
            </a:r>
            <a:r>
              <a:rPr lang="en-US" i="1" dirty="0"/>
              <a:t>Be devoted to one another in love. Honor one another above yourselves. Never be lacking in zeal, but keep your spiritual fervor, serving the Lord. Be joyful in hope, patient in affliction, faithful in prayer. </a:t>
            </a:r>
            <a:r>
              <a:rPr lang="en-US" i="1" baseline="30000" dirty="0"/>
              <a:t> </a:t>
            </a:r>
            <a:r>
              <a:rPr lang="en-US" i="1" dirty="0"/>
              <a:t>Share with the Lord’s people who are in need. Practice hospitality.</a:t>
            </a:r>
          </a:p>
          <a:p>
            <a:pPr marL="0" indent="0">
              <a:buNone/>
            </a:pPr>
            <a:r>
              <a:rPr lang="en-US" dirty="0"/>
              <a:t>Romans 12: 9-13</a:t>
            </a:r>
          </a:p>
          <a:p>
            <a:pPr marL="0" indent="0">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635501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60FE-5BF7-9B46-B42F-DA179C528D1F}"/>
              </a:ext>
            </a:extLst>
          </p:cNvPr>
          <p:cNvSpPr>
            <a:spLocks noGrp="1"/>
          </p:cNvSpPr>
          <p:nvPr>
            <p:ph type="ctrTitle"/>
          </p:nvPr>
        </p:nvSpPr>
        <p:spPr/>
        <p:txBody>
          <a:bodyPr/>
          <a:lstStyle/>
          <a:p>
            <a:r>
              <a:rPr lang="en-US" dirty="0"/>
              <a:t>The Church is like a Family</a:t>
            </a:r>
            <a:br>
              <a:rPr lang="en-US" dirty="0"/>
            </a:br>
            <a:endParaRPr lang="en-US" dirty="0"/>
          </a:p>
        </p:txBody>
      </p:sp>
      <p:sp>
        <p:nvSpPr>
          <p:cNvPr id="3" name="Subtitle 2">
            <a:extLst>
              <a:ext uri="{FF2B5EF4-FFF2-40B4-BE49-F238E27FC236}">
                <a16:creationId xmlns:a16="http://schemas.microsoft.com/office/drawing/2014/main" id="{9B86B859-49B2-6F4A-B102-100ABAC50A2F}"/>
              </a:ext>
            </a:extLst>
          </p:cNvPr>
          <p:cNvSpPr>
            <a:spLocks noGrp="1"/>
          </p:cNvSpPr>
          <p:nvPr>
            <p:ph type="subTitle" idx="1"/>
          </p:nvPr>
        </p:nvSpPr>
        <p:spPr/>
        <p:txBody>
          <a:bodyPr/>
          <a:lstStyle/>
          <a:p>
            <a:r>
              <a:rPr lang="en-US" dirty="0"/>
              <a:t>Chip Jones </a:t>
            </a:r>
          </a:p>
          <a:p>
            <a:r>
              <a:rPr lang="en-US" dirty="0"/>
              <a:t>Presented to Central Nov 18 2018</a:t>
            </a:r>
          </a:p>
          <a:p>
            <a:endParaRPr lang="en-US" dirty="0"/>
          </a:p>
        </p:txBody>
      </p:sp>
    </p:spTree>
    <p:extLst>
      <p:ext uri="{BB962C8B-B14F-4D97-AF65-F5344CB8AC3E}">
        <p14:creationId xmlns:p14="http://schemas.microsoft.com/office/powerpoint/2010/main" val="3845110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1185</TotalTime>
  <Words>825</Words>
  <Application>Microsoft Office PowerPoint</Application>
  <PresentationFormat>Widescreen</PresentationFormat>
  <Paragraphs>90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Times New Roman</vt:lpstr>
      <vt:lpstr>Wingdings 3</vt:lpstr>
      <vt:lpstr>Ion</vt:lpstr>
      <vt:lpstr>The Church is like a Family </vt:lpstr>
      <vt:lpstr>Church is like a Building</vt:lpstr>
      <vt:lpstr>Church is like a Body</vt:lpstr>
      <vt:lpstr>Church is like a Marriage</vt:lpstr>
      <vt:lpstr>The Church is like a Family</vt:lpstr>
      <vt:lpstr>The Church is like a Family</vt:lpstr>
      <vt:lpstr>The Church is like a Family</vt:lpstr>
      <vt:lpstr>Learn to Work Together, Better</vt:lpstr>
      <vt:lpstr>The Church is like a Family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Foundations Rollout</dc:title>
  <dc:creator>Microsoft Office User</dc:creator>
  <cp:lastModifiedBy>AV Team</cp:lastModifiedBy>
  <cp:revision>65</cp:revision>
  <cp:lastPrinted>2018-11-18T15:04:32Z</cp:lastPrinted>
  <dcterms:created xsi:type="dcterms:W3CDTF">2018-10-18T14:59:46Z</dcterms:created>
  <dcterms:modified xsi:type="dcterms:W3CDTF">2018-11-18T15:05:42Z</dcterms:modified>
</cp:coreProperties>
</file>