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5" r:id="rId26"/>
    <p:sldId id="290" r:id="rId27"/>
    <p:sldId id="289" r:id="rId28"/>
    <p:sldId id="291" r:id="rId29"/>
    <p:sldId id="288" r:id="rId30"/>
    <p:sldId id="287" r:id="rId31"/>
    <p:sldId id="282" r:id="rId32"/>
    <p:sldId id="283" r:id="rId33"/>
    <p:sldId id="284"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182" y="-26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79892-2A8A-4D79-9223-A5479C910F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F239C0-D975-425C-8FCF-64CD42836B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C98838-1615-4BFB-9256-A525B76D4716}" type="datetimeFigureOut">
              <a:rPr lang="en-US" smtClean="0"/>
              <a:t>11/11/2018</a:t>
            </a:fld>
            <a:endParaRPr lang="en-US"/>
          </a:p>
        </p:txBody>
      </p:sp>
      <p:sp>
        <p:nvSpPr>
          <p:cNvPr id="4" name="Footer Placeholder 3">
            <a:extLst>
              <a:ext uri="{FF2B5EF4-FFF2-40B4-BE49-F238E27FC236}">
                <a16:creationId xmlns:a16="http://schemas.microsoft.com/office/drawing/2014/main" id="{1D1C0056-658F-4F36-924B-9A3CD93DD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CD3D2AA2-3128-4DF1-9404-67638445F6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7681CC-512B-4CF7-A2CE-B522DE301E5D}" type="slidenum">
              <a:rPr lang="en-US" smtClean="0"/>
              <a:t>‹#›</a:t>
            </a:fld>
            <a:endParaRPr lang="en-US"/>
          </a:p>
        </p:txBody>
      </p:sp>
      <p:sp>
        <p:nvSpPr>
          <p:cNvPr id="6" name="TextBox 5" descr="Box1">
            <a:extLst>
              <a:ext uri="{FF2B5EF4-FFF2-40B4-BE49-F238E27FC236}">
                <a16:creationId xmlns:a16="http://schemas.microsoft.com/office/drawing/2014/main" id="{1BCABAAA-BDB8-4897-806B-32CB7B3FDDA9}"/>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1CCC4672-A2ED-42C3-81F5-914B894E02E0}"/>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46CA332D-0328-4D00-A018-3C91796CC2D9}"/>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7CA8DF68-496B-4C53-8480-69F07538724D}"/>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3ADC520B-E5EE-4ABD-AE9C-F2CD6CAC7488}"/>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18A13E3D-7705-401C-BC3D-52500491B2F3}"/>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DE51342D-BF7D-4414-A9F8-F024F4622DC0}"/>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28944223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32A96-813E-458B-B231-D42C5ED083A5}" type="datetimeFigureOut">
              <a:rPr lang="en-US" smtClean="0"/>
              <a:pPr/>
              <a:t>11/11/2018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BDC6E-560C-42D1-B398-8F6223B81C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1</a:t>
            </a:fld>
            <a:endParaRPr lang="en-US"/>
          </a:p>
        </p:txBody>
      </p:sp>
    </p:spTree>
    <p:extLst>
      <p:ext uri="{BB962C8B-B14F-4D97-AF65-F5344CB8AC3E}">
        <p14:creationId xmlns:p14="http://schemas.microsoft.com/office/powerpoint/2010/main" val="328128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10</a:t>
            </a:fld>
            <a:endParaRPr lang="en-US"/>
          </a:p>
        </p:txBody>
      </p:sp>
    </p:spTree>
    <p:extLst>
      <p:ext uri="{BB962C8B-B14F-4D97-AF65-F5344CB8AC3E}">
        <p14:creationId xmlns:p14="http://schemas.microsoft.com/office/powerpoint/2010/main" val="272385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0055B-2ED6-4D11-84DB-F2A80C230837}" type="slidenum">
              <a:rPr lang="en-US"/>
              <a:pPr/>
              <a:t>11</a:t>
            </a:fld>
            <a:endParaRPr lang="en-US" dirty="0"/>
          </a:p>
        </p:txBody>
      </p:sp>
      <p:sp>
        <p:nvSpPr>
          <p:cNvPr id="128002" name="Rectangle 2"/>
          <p:cNvSpPr>
            <a:spLocks noGrp="1" noRot="1" noChangeAspect="1" noChangeArrowheads="1" noTextEdit="1"/>
          </p:cNvSpPr>
          <p:nvPr>
            <p:ph type="sldImg"/>
          </p:nvPr>
        </p:nvSpPr>
        <p:spPr>
          <a:xfrm>
            <a:off x="1143000" y="685800"/>
            <a:ext cx="4573588" cy="3429000"/>
          </a:xfrm>
          <a:ln/>
        </p:spPr>
      </p:sp>
      <p:sp>
        <p:nvSpPr>
          <p:cNvPr id="128003" name="Rectangle 3"/>
          <p:cNvSpPr>
            <a:spLocks noGrp="1" noChangeArrowheads="1"/>
          </p:cNvSpPr>
          <p:nvPr>
            <p:ph type="body" idx="1"/>
          </p:nvPr>
        </p:nvSpPr>
        <p:spPr>
          <a:xfrm>
            <a:off x="914400" y="4344108"/>
            <a:ext cx="5029200" cy="4114643"/>
          </a:xfr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BD128-60DB-4132-AA42-351F9DFF7708}" type="slidenum">
              <a:rPr lang="en-US"/>
              <a:pPr/>
              <a:t>12</a:t>
            </a:fld>
            <a:endParaRPr lang="en-US" dirty="0"/>
          </a:p>
        </p:txBody>
      </p:sp>
      <p:sp>
        <p:nvSpPr>
          <p:cNvPr id="130050" name="Rectangle 2"/>
          <p:cNvSpPr>
            <a:spLocks noGrp="1" noRot="1" noChangeAspect="1" noChangeArrowheads="1" noTextEdit="1"/>
          </p:cNvSpPr>
          <p:nvPr>
            <p:ph type="sldImg"/>
          </p:nvPr>
        </p:nvSpPr>
        <p:spPr>
          <a:xfrm>
            <a:off x="1143000" y="685800"/>
            <a:ext cx="4573588" cy="3429000"/>
          </a:xfrm>
          <a:ln/>
        </p:spPr>
      </p:sp>
      <p:sp>
        <p:nvSpPr>
          <p:cNvPr id="130051" name="Rectangle 3"/>
          <p:cNvSpPr>
            <a:spLocks noGrp="1" noChangeArrowheads="1"/>
          </p:cNvSpPr>
          <p:nvPr>
            <p:ph type="body" idx="1"/>
          </p:nvPr>
        </p:nvSpPr>
        <p:spPr>
          <a:xfrm>
            <a:off x="914400" y="4344108"/>
            <a:ext cx="5029200" cy="4114643"/>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13</a:t>
            </a:fld>
            <a:endParaRPr lang="en-US"/>
          </a:p>
        </p:txBody>
      </p:sp>
    </p:spTree>
    <p:extLst>
      <p:ext uri="{BB962C8B-B14F-4D97-AF65-F5344CB8AC3E}">
        <p14:creationId xmlns:p14="http://schemas.microsoft.com/office/powerpoint/2010/main" val="4067854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14</a:t>
            </a:fld>
            <a:endParaRPr lang="en-US"/>
          </a:p>
        </p:txBody>
      </p:sp>
    </p:spTree>
    <p:extLst>
      <p:ext uri="{BB962C8B-B14F-4D97-AF65-F5344CB8AC3E}">
        <p14:creationId xmlns:p14="http://schemas.microsoft.com/office/powerpoint/2010/main" val="1187883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15</a:t>
            </a:fld>
            <a:endParaRPr lang="en-US"/>
          </a:p>
        </p:txBody>
      </p:sp>
    </p:spTree>
    <p:extLst>
      <p:ext uri="{BB962C8B-B14F-4D97-AF65-F5344CB8AC3E}">
        <p14:creationId xmlns:p14="http://schemas.microsoft.com/office/powerpoint/2010/main" val="3032467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16</a:t>
            </a:fld>
            <a:endParaRPr lang="en-US"/>
          </a:p>
        </p:txBody>
      </p:sp>
    </p:spTree>
    <p:extLst>
      <p:ext uri="{BB962C8B-B14F-4D97-AF65-F5344CB8AC3E}">
        <p14:creationId xmlns:p14="http://schemas.microsoft.com/office/powerpoint/2010/main" val="1225154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17</a:t>
            </a:fld>
            <a:endParaRPr lang="en-US"/>
          </a:p>
        </p:txBody>
      </p:sp>
    </p:spTree>
    <p:extLst>
      <p:ext uri="{BB962C8B-B14F-4D97-AF65-F5344CB8AC3E}">
        <p14:creationId xmlns:p14="http://schemas.microsoft.com/office/powerpoint/2010/main" val="11890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18</a:t>
            </a:fld>
            <a:endParaRPr lang="en-US"/>
          </a:p>
        </p:txBody>
      </p:sp>
    </p:spTree>
    <p:extLst>
      <p:ext uri="{BB962C8B-B14F-4D97-AF65-F5344CB8AC3E}">
        <p14:creationId xmlns:p14="http://schemas.microsoft.com/office/powerpoint/2010/main" val="316464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19</a:t>
            </a:fld>
            <a:endParaRPr lang="en-US"/>
          </a:p>
        </p:txBody>
      </p:sp>
    </p:spTree>
    <p:extLst>
      <p:ext uri="{BB962C8B-B14F-4D97-AF65-F5344CB8AC3E}">
        <p14:creationId xmlns:p14="http://schemas.microsoft.com/office/powerpoint/2010/main" val="137305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a:t>
            </a:fld>
            <a:endParaRPr lang="en-US"/>
          </a:p>
        </p:txBody>
      </p:sp>
    </p:spTree>
    <p:extLst>
      <p:ext uri="{BB962C8B-B14F-4D97-AF65-F5344CB8AC3E}">
        <p14:creationId xmlns:p14="http://schemas.microsoft.com/office/powerpoint/2010/main" val="190967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20</a:t>
            </a:fld>
            <a:endParaRPr lang="en-US"/>
          </a:p>
        </p:txBody>
      </p:sp>
    </p:spTree>
    <p:extLst>
      <p:ext uri="{BB962C8B-B14F-4D97-AF65-F5344CB8AC3E}">
        <p14:creationId xmlns:p14="http://schemas.microsoft.com/office/powerpoint/2010/main" val="387942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21</a:t>
            </a:fld>
            <a:endParaRPr lang="en-US"/>
          </a:p>
        </p:txBody>
      </p:sp>
    </p:spTree>
    <p:extLst>
      <p:ext uri="{BB962C8B-B14F-4D97-AF65-F5344CB8AC3E}">
        <p14:creationId xmlns:p14="http://schemas.microsoft.com/office/powerpoint/2010/main" val="299993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22</a:t>
            </a:fld>
            <a:endParaRPr lang="en-US"/>
          </a:p>
        </p:txBody>
      </p:sp>
    </p:spTree>
    <p:extLst>
      <p:ext uri="{BB962C8B-B14F-4D97-AF65-F5344CB8AC3E}">
        <p14:creationId xmlns:p14="http://schemas.microsoft.com/office/powerpoint/2010/main" val="4174061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23</a:t>
            </a:fld>
            <a:endParaRPr lang="en-US"/>
          </a:p>
        </p:txBody>
      </p:sp>
    </p:spTree>
    <p:extLst>
      <p:ext uri="{BB962C8B-B14F-4D97-AF65-F5344CB8AC3E}">
        <p14:creationId xmlns:p14="http://schemas.microsoft.com/office/powerpoint/2010/main" val="309338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24</a:t>
            </a:fld>
            <a:endParaRPr lang="en-US"/>
          </a:p>
        </p:txBody>
      </p:sp>
    </p:spTree>
    <p:extLst>
      <p:ext uri="{BB962C8B-B14F-4D97-AF65-F5344CB8AC3E}">
        <p14:creationId xmlns:p14="http://schemas.microsoft.com/office/powerpoint/2010/main" val="475239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25</a:t>
            </a:fld>
            <a:endParaRPr lang="en-US"/>
          </a:p>
        </p:txBody>
      </p:sp>
    </p:spTree>
    <p:extLst>
      <p:ext uri="{BB962C8B-B14F-4D97-AF65-F5344CB8AC3E}">
        <p14:creationId xmlns:p14="http://schemas.microsoft.com/office/powerpoint/2010/main" val="352670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26</a:t>
            </a:fld>
            <a:endParaRPr lang="en-US"/>
          </a:p>
        </p:txBody>
      </p:sp>
    </p:spTree>
    <p:extLst>
      <p:ext uri="{BB962C8B-B14F-4D97-AF65-F5344CB8AC3E}">
        <p14:creationId xmlns:p14="http://schemas.microsoft.com/office/powerpoint/2010/main" val="2408847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27</a:t>
            </a:fld>
            <a:endParaRPr lang="en-US"/>
          </a:p>
        </p:txBody>
      </p:sp>
    </p:spTree>
    <p:extLst>
      <p:ext uri="{BB962C8B-B14F-4D97-AF65-F5344CB8AC3E}">
        <p14:creationId xmlns:p14="http://schemas.microsoft.com/office/powerpoint/2010/main" val="1410635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CE48DF-96C0-4656-9608-D8FF946E51D9}" type="slidenum">
              <a:rPr lang="en-US" smtClean="0"/>
              <a:pPr/>
              <a:t>28</a:t>
            </a:fld>
            <a:endParaRPr lang="en-US" dirty="0"/>
          </a:p>
        </p:txBody>
      </p:sp>
    </p:spTree>
    <p:extLst>
      <p:ext uri="{BB962C8B-B14F-4D97-AF65-F5344CB8AC3E}">
        <p14:creationId xmlns:p14="http://schemas.microsoft.com/office/powerpoint/2010/main" val="1669399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29</a:t>
            </a:fld>
            <a:endParaRPr lang="en-US"/>
          </a:p>
        </p:txBody>
      </p:sp>
    </p:spTree>
    <p:extLst>
      <p:ext uri="{BB962C8B-B14F-4D97-AF65-F5344CB8AC3E}">
        <p14:creationId xmlns:p14="http://schemas.microsoft.com/office/powerpoint/2010/main" val="40327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CE48DF-96C0-4656-9608-D8FF946E51D9}" type="slidenum">
              <a:rPr lang="en-US" smtClean="0"/>
              <a:pPr/>
              <a:t>3</a:t>
            </a:fld>
            <a:endParaRPr lang="en-US" dirty="0"/>
          </a:p>
        </p:txBody>
      </p:sp>
    </p:spTree>
    <p:extLst>
      <p:ext uri="{BB962C8B-B14F-4D97-AF65-F5344CB8AC3E}">
        <p14:creationId xmlns:p14="http://schemas.microsoft.com/office/powerpoint/2010/main" val="2706905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30</a:t>
            </a:fld>
            <a:endParaRPr lang="en-US"/>
          </a:p>
        </p:txBody>
      </p:sp>
    </p:spTree>
    <p:extLst>
      <p:ext uri="{BB962C8B-B14F-4D97-AF65-F5344CB8AC3E}">
        <p14:creationId xmlns:p14="http://schemas.microsoft.com/office/powerpoint/2010/main" val="1702549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31</a:t>
            </a:fld>
            <a:endParaRPr lang="en-US"/>
          </a:p>
        </p:txBody>
      </p:sp>
    </p:spTree>
    <p:extLst>
      <p:ext uri="{BB962C8B-B14F-4D97-AF65-F5344CB8AC3E}">
        <p14:creationId xmlns:p14="http://schemas.microsoft.com/office/powerpoint/2010/main" val="2241178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32</a:t>
            </a:fld>
            <a:endParaRPr lang="en-US"/>
          </a:p>
        </p:txBody>
      </p:sp>
    </p:spTree>
    <p:extLst>
      <p:ext uri="{BB962C8B-B14F-4D97-AF65-F5344CB8AC3E}">
        <p14:creationId xmlns:p14="http://schemas.microsoft.com/office/powerpoint/2010/main" val="2788214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33</a:t>
            </a:fld>
            <a:endParaRPr lang="en-US"/>
          </a:p>
        </p:txBody>
      </p:sp>
    </p:spTree>
    <p:extLst>
      <p:ext uri="{BB962C8B-B14F-4D97-AF65-F5344CB8AC3E}">
        <p14:creationId xmlns:p14="http://schemas.microsoft.com/office/powerpoint/2010/main" val="432745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34</a:t>
            </a:fld>
            <a:endParaRPr lang="en-US"/>
          </a:p>
        </p:txBody>
      </p:sp>
    </p:spTree>
    <p:extLst>
      <p:ext uri="{BB962C8B-B14F-4D97-AF65-F5344CB8AC3E}">
        <p14:creationId xmlns:p14="http://schemas.microsoft.com/office/powerpoint/2010/main" val="26757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CE48DF-96C0-4656-9608-D8FF946E51D9}" type="slidenum">
              <a:rPr lang="en-US" smtClean="0"/>
              <a:pPr/>
              <a:t>4</a:t>
            </a:fld>
            <a:endParaRPr lang="en-US" dirty="0"/>
          </a:p>
        </p:txBody>
      </p:sp>
    </p:spTree>
    <p:extLst>
      <p:ext uri="{BB962C8B-B14F-4D97-AF65-F5344CB8AC3E}">
        <p14:creationId xmlns:p14="http://schemas.microsoft.com/office/powerpoint/2010/main" val="101628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CE48DF-96C0-4656-9608-D8FF946E51D9}" type="slidenum">
              <a:rPr lang="en-US" smtClean="0"/>
              <a:pPr/>
              <a:t>5</a:t>
            </a:fld>
            <a:endParaRPr lang="en-US" dirty="0"/>
          </a:p>
        </p:txBody>
      </p:sp>
    </p:spTree>
    <p:extLst>
      <p:ext uri="{BB962C8B-B14F-4D97-AF65-F5344CB8AC3E}">
        <p14:creationId xmlns:p14="http://schemas.microsoft.com/office/powerpoint/2010/main" val="166939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6</a:t>
            </a:fld>
            <a:endParaRPr lang="en-US"/>
          </a:p>
        </p:txBody>
      </p:sp>
    </p:spTree>
    <p:extLst>
      <p:ext uri="{BB962C8B-B14F-4D97-AF65-F5344CB8AC3E}">
        <p14:creationId xmlns:p14="http://schemas.microsoft.com/office/powerpoint/2010/main" val="416035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7</a:t>
            </a:fld>
            <a:endParaRPr lang="en-US"/>
          </a:p>
        </p:txBody>
      </p:sp>
    </p:spTree>
    <p:extLst>
      <p:ext uri="{BB962C8B-B14F-4D97-AF65-F5344CB8AC3E}">
        <p14:creationId xmlns:p14="http://schemas.microsoft.com/office/powerpoint/2010/main" val="328135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8</a:t>
            </a:fld>
            <a:endParaRPr lang="en-US"/>
          </a:p>
        </p:txBody>
      </p:sp>
    </p:spTree>
    <p:extLst>
      <p:ext uri="{BB962C8B-B14F-4D97-AF65-F5344CB8AC3E}">
        <p14:creationId xmlns:p14="http://schemas.microsoft.com/office/powerpoint/2010/main" val="55535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BDC6E-560C-42D1-B398-8F6223B81C8B}" type="slidenum">
              <a:rPr lang="en-US" smtClean="0"/>
              <a:pPr/>
              <a:t>9</a:t>
            </a:fld>
            <a:endParaRPr lang="en-US"/>
          </a:p>
        </p:txBody>
      </p:sp>
    </p:spTree>
    <p:extLst>
      <p:ext uri="{BB962C8B-B14F-4D97-AF65-F5344CB8AC3E}">
        <p14:creationId xmlns:p14="http://schemas.microsoft.com/office/powerpoint/2010/main" val="339137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5"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2">
            <p:tnLst>
              <p:par>
                <p:cTn presetID="5"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3">
            <p:tnLst>
              <p:par>
                <p:cTn presetID="5"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4">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5">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D5321-5543-4DF9-AEB4-3CA0A463E1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F07A39-508F-4EC4-86EB-EB1A24026B8C}"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0CD5321-5543-4DF9-AEB4-3CA0A463E1C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3F07A39-508F-4EC4-86EB-EB1A24026B8C}" type="datetimeFigureOut">
              <a:rPr lang="en-US" smtClean="0"/>
              <a:pPr/>
              <a:t>11/11/2018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CD5321-5543-4DF9-AEB4-3CA0A463E1C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8077200" cy="1828800"/>
          </a:xfrm>
        </p:spPr>
        <p:txBody>
          <a:bodyPr>
            <a:normAutofit fontScale="90000"/>
          </a:bodyPr>
          <a:lstStyle/>
          <a:p>
            <a:r>
              <a:rPr lang="en-US" dirty="0">
                <a:solidFill>
                  <a:schemeClr val="tx2"/>
                </a:solidFill>
                <a:effectLst>
                  <a:outerShdw blurRad="38100" dist="38100" dir="2700000" algn="tl">
                    <a:srgbClr val="000000">
                      <a:alpha val="43137"/>
                    </a:srgbClr>
                  </a:outerShdw>
                </a:effectLst>
                <a:latin typeface="Bradley Hand ITC" panose="03070402050302030203" pitchFamily="66" charset="0"/>
              </a:rPr>
              <a:t>Worship, Assemblies (Gatherings) and Congregational Unity</a:t>
            </a:r>
            <a:endParaRPr lang="en-US" dirty="0">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33400" y="3228536"/>
            <a:ext cx="8153400" cy="2867464"/>
          </a:xfrm>
        </p:spPr>
        <p:txBody>
          <a:bodyPr>
            <a:normAutofit/>
          </a:bodyPr>
          <a:lstStyle/>
          <a:p>
            <a:pPr>
              <a:lnSpc>
                <a:spcPct val="90000"/>
              </a:lnSpc>
              <a:spcBef>
                <a:spcPts val="0"/>
              </a:spcBef>
              <a:spcAft>
                <a:spcPts val="1200"/>
              </a:spcAft>
            </a:pPr>
            <a:r>
              <a:rPr lang="en-US" dirty="0"/>
              <a:t>Part 1, True Worship, </a:t>
            </a:r>
            <a:r>
              <a:rPr lang="en-US" sz="2800" dirty="0"/>
              <a:t>Ed Smith</a:t>
            </a:r>
            <a:br>
              <a:rPr lang="en-US" dirty="0"/>
            </a:br>
            <a:r>
              <a:rPr lang="en-US" i="1" u="sng" dirty="0"/>
              <a:t>Part 2,</a:t>
            </a:r>
            <a:r>
              <a:rPr lang="en-US" dirty="0"/>
              <a:t> Insights from Church Assemblies Recorded in the New Testament, </a:t>
            </a:r>
            <a:r>
              <a:rPr lang="en-US" sz="2800" dirty="0"/>
              <a:t>Richard Brown</a:t>
            </a:r>
            <a:br>
              <a:rPr lang="en-US" dirty="0"/>
            </a:br>
            <a:r>
              <a:rPr lang="en-US" dirty="0"/>
              <a:t>Part 3, We Are Family, </a:t>
            </a:r>
            <a:r>
              <a:rPr lang="en-US" sz="2800" dirty="0"/>
              <a:t>Chip Jones</a:t>
            </a:r>
            <a:endParaRPr lang="en-US" dirty="0"/>
          </a:p>
          <a:p>
            <a:pPr algn="ctr">
              <a:spcBef>
                <a:spcPts val="1200"/>
              </a:spcBef>
              <a:spcAft>
                <a:spcPts val="600"/>
              </a:spcAft>
            </a:pPr>
            <a:r>
              <a:rPr lang="en-US" sz="2800" dirty="0"/>
              <a:t>Central Church of Christ</a:t>
            </a:r>
          </a:p>
          <a:p>
            <a:pPr algn="ctr">
              <a:spcBef>
                <a:spcPts val="0"/>
              </a:spcBef>
              <a:spcAft>
                <a:spcPts val="600"/>
              </a:spcAft>
            </a:pPr>
            <a:r>
              <a:rPr lang="en-US" sz="2800" dirty="0"/>
              <a:t>November 4, 11 and 18, 2018 </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8EB303-2478-4B60-8A13-5A4D7AC949E9}"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dirty="0"/>
              <a:t>Tradition vs. Biblical Teachings</a:t>
            </a:r>
          </a:p>
        </p:txBody>
      </p:sp>
      <p:sp>
        <p:nvSpPr>
          <p:cNvPr id="3" name="Content Placeholder 2"/>
          <p:cNvSpPr>
            <a:spLocks noGrp="1"/>
          </p:cNvSpPr>
          <p:nvPr>
            <p:ph idx="1"/>
          </p:nvPr>
        </p:nvSpPr>
        <p:spPr>
          <a:xfrm>
            <a:off x="457200" y="1295400"/>
            <a:ext cx="8229600" cy="4389120"/>
          </a:xfrm>
        </p:spPr>
        <p:txBody>
          <a:bodyPr>
            <a:normAutofit/>
          </a:bodyPr>
          <a:lstStyle/>
          <a:p>
            <a:pPr>
              <a:spcBef>
                <a:spcPts val="1200"/>
              </a:spcBef>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EB303-2478-4B60-8A13-5A4D7AC949E9}"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Rectangle 6"/>
          <p:cNvSpPr>
            <a:spLocks noChangeArrowheads="1"/>
          </p:cNvSpPr>
          <p:nvPr/>
        </p:nvSpPr>
        <p:spPr bwMode="auto">
          <a:xfrm>
            <a:off x="1524000" y="1219200"/>
            <a:ext cx="5943600" cy="2163669"/>
          </a:xfrm>
          <a:prstGeom prst="rect">
            <a:avLst/>
          </a:prstGeom>
          <a:noFill/>
          <a:ln w="9525">
            <a:noFill/>
            <a:prstDash val="solid"/>
            <a:miter lim="800000"/>
            <a:headEnd/>
            <a:tailEnd/>
          </a:ln>
          <a:effectLst/>
          <a:extLst>
            <a:ext uri="{91240B29-F687-4F45-9708-019B960494DF}">
              <a14:hiddenLine xmlns:a14="http://schemas.microsoft.com/office/drawing/2010/main" w="9525">
                <a:solidFill>
                  <a:schemeClr val="tx1"/>
                </a:solidFill>
                <a:prstDash val="solid"/>
                <a:miter lim="800000"/>
                <a:headEnd/>
                <a:tailEnd/>
              </a14:hiddenLine>
            </a:ext>
          </a:extLst>
        </p:spPr>
        <p:txBody>
          <a:bodyPr wrap="square">
            <a:spAutoFit/>
          </a:bodyPr>
          <a:lstStyle/>
          <a:p>
            <a:pPr algn="ctr">
              <a:lnSpc>
                <a:spcPct val="90000"/>
              </a:lnSpc>
              <a:spcAft>
                <a:spcPts val="600"/>
              </a:spcAft>
            </a:pPr>
            <a:r>
              <a:rPr kumimoji="0" lang="en-US" sz="2400" b="1" dirty="0">
                <a:latin typeface="Times New Roman" pitchFamily="18" charset="0"/>
              </a:rPr>
              <a:t>Heavenly -- God’s Realm</a:t>
            </a:r>
          </a:p>
          <a:p>
            <a:pPr algn="ctr">
              <a:lnSpc>
                <a:spcPct val="90000"/>
              </a:lnSpc>
            </a:pPr>
            <a:r>
              <a:rPr lang="en-US" sz="2400" b="1" dirty="0">
                <a:latin typeface="Times New Roman" pitchFamily="18" charset="0"/>
              </a:rPr>
              <a:t>E</a:t>
            </a:r>
            <a:r>
              <a:rPr kumimoji="0" lang="en-US" sz="2400" b="1" dirty="0">
                <a:latin typeface="Times New Roman" pitchFamily="18" charset="0"/>
              </a:rPr>
              <a:t>ternal &amp; </a:t>
            </a:r>
            <a:r>
              <a:rPr lang="en-US" sz="2400" b="1" dirty="0">
                <a:latin typeface="Times New Roman" pitchFamily="18" charset="0"/>
              </a:rPr>
              <a:t>Spiritual </a:t>
            </a:r>
            <a:r>
              <a:rPr kumimoji="0" lang="en-US" sz="2400" b="1" dirty="0">
                <a:latin typeface="Times New Roman" pitchFamily="18" charset="0"/>
              </a:rPr>
              <a:t>Matters</a:t>
            </a:r>
          </a:p>
          <a:p>
            <a:pPr algn="ctr">
              <a:lnSpc>
                <a:spcPct val="90000"/>
              </a:lnSpc>
            </a:pPr>
            <a:r>
              <a:rPr lang="en-US" sz="2400" b="1" dirty="0">
                <a:latin typeface="Times New Roman" pitchFamily="18" charset="0"/>
              </a:rPr>
              <a:t>H</a:t>
            </a:r>
            <a:r>
              <a:rPr kumimoji="0" lang="en-US" sz="2400" b="1" dirty="0">
                <a:latin typeface="Times New Roman" pitchFamily="18" charset="0"/>
              </a:rPr>
              <a:t>igher Calling – Holy days</a:t>
            </a:r>
          </a:p>
          <a:p>
            <a:pPr algn="ctr">
              <a:lnSpc>
                <a:spcPct val="90000"/>
              </a:lnSpc>
            </a:pPr>
            <a:r>
              <a:rPr lang="en-US" sz="2400" b="1" dirty="0">
                <a:latin typeface="Times New Roman" pitchFamily="18" charset="0"/>
              </a:rPr>
              <a:t>Domain of the C</a:t>
            </a:r>
            <a:r>
              <a:rPr kumimoji="0" lang="en-US" sz="2400" b="1" dirty="0">
                <a:latin typeface="Times New Roman" pitchFamily="18" charset="0"/>
              </a:rPr>
              <a:t>lergy </a:t>
            </a:r>
            <a:r>
              <a:rPr lang="en-US" sz="2400" b="1" dirty="0">
                <a:latin typeface="Times New Roman" pitchFamily="18" charset="0"/>
              </a:rPr>
              <a:t>W</a:t>
            </a:r>
            <a:r>
              <a:rPr kumimoji="0" lang="en-US" sz="2400" b="1" dirty="0">
                <a:latin typeface="Times New Roman" pitchFamily="18" charset="0"/>
              </a:rPr>
              <a:t>ork</a:t>
            </a:r>
          </a:p>
          <a:p>
            <a:pPr algn="ctr">
              <a:lnSpc>
                <a:spcPct val="90000"/>
              </a:lnSpc>
            </a:pPr>
            <a:r>
              <a:rPr lang="en-US" sz="2400" b="1" dirty="0">
                <a:latin typeface="Times New Roman" pitchFamily="18" charset="0"/>
              </a:rPr>
              <a:t>Christian Art and Music</a:t>
            </a:r>
          </a:p>
          <a:p>
            <a:pPr algn="ctr">
              <a:lnSpc>
                <a:spcPct val="90000"/>
              </a:lnSpc>
            </a:pPr>
            <a:r>
              <a:rPr lang="en-US" sz="2400" b="1" dirty="0">
                <a:latin typeface="Times New Roman" pitchFamily="18" charset="0"/>
              </a:rPr>
              <a:t>All things good and right </a:t>
            </a:r>
            <a:r>
              <a:rPr kumimoji="0" lang="en-US" sz="2400" b="1" dirty="0">
                <a:latin typeface="Times New Roman" pitchFamily="18" charset="0"/>
              </a:rPr>
              <a:t>    </a:t>
            </a:r>
          </a:p>
        </p:txBody>
      </p:sp>
      <p:sp>
        <p:nvSpPr>
          <p:cNvPr id="126980" name="Rectangle 4"/>
          <p:cNvSpPr>
            <a:spLocks noGrp="1" noChangeArrowheads="1"/>
          </p:cNvSpPr>
          <p:nvPr>
            <p:ph type="title"/>
          </p:nvPr>
        </p:nvSpPr>
        <p:spPr>
          <a:xfrm>
            <a:off x="406400" y="-457200"/>
            <a:ext cx="7772400" cy="381000"/>
          </a:xfrm>
        </p:spPr>
        <p:txBody>
          <a:bodyPr/>
          <a:lstStyle/>
          <a:p>
            <a:r>
              <a:rPr lang="en-US" sz="900" dirty="0"/>
              <a:t>Sacred Vs. Secular circle</a:t>
            </a:r>
          </a:p>
        </p:txBody>
      </p:sp>
      <p:sp>
        <p:nvSpPr>
          <p:cNvPr id="10" name="Footer Placeholder 9"/>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12"/>
          </p:nvPr>
        </p:nvSpPr>
        <p:spPr/>
        <p:txBody>
          <a:bodyPr/>
          <a:lstStyle/>
          <a:p>
            <a:fld id="{80599505-7E81-4C92-955D-B4536239E513}" type="slidenum">
              <a:rPr lang="en-US"/>
              <a:pPr/>
              <a:t>11</a:t>
            </a:fld>
            <a:endParaRPr lang="en-US" dirty="0"/>
          </a:p>
        </p:txBody>
      </p:sp>
      <p:sp>
        <p:nvSpPr>
          <p:cNvPr id="126978" name="Rectangle 2"/>
          <p:cNvSpPr>
            <a:spLocks noChangeArrowheads="1"/>
          </p:cNvSpPr>
          <p:nvPr/>
        </p:nvSpPr>
        <p:spPr bwMode="auto">
          <a:xfrm>
            <a:off x="1828800" y="3962400"/>
            <a:ext cx="5486400" cy="2982355"/>
          </a:xfrm>
          <a:prstGeom prst="rect">
            <a:avLst/>
          </a:prstGeom>
          <a:noFill/>
          <a:ln w="9525">
            <a:noFill/>
            <a:prstDash val="solid"/>
            <a:miter lim="800000"/>
            <a:headEnd/>
            <a:tailEnd/>
          </a:ln>
          <a:effectLst/>
          <a:extLst>
            <a:ext uri="{91240B29-F687-4F45-9708-019B960494DF}">
              <a14:hiddenLine xmlns:a14="http://schemas.microsoft.com/office/drawing/2010/main" w="9525">
                <a:solidFill>
                  <a:schemeClr val="tx1"/>
                </a:solidFill>
                <a:prstDash val="solid"/>
                <a:miter lim="800000"/>
                <a:headEnd/>
                <a:tailEnd/>
              </a14:hiddenLine>
            </a:ext>
          </a:extLst>
        </p:spPr>
        <p:txBody>
          <a:bodyPr wrap="square">
            <a:spAutoFit/>
          </a:bodyPr>
          <a:lstStyle/>
          <a:p>
            <a:pPr algn="ctr">
              <a:spcBef>
                <a:spcPct val="50000"/>
              </a:spcBef>
            </a:pPr>
            <a:r>
              <a:rPr kumimoji="0" lang="en-US" sz="2400" b="1" dirty="0">
                <a:latin typeface="Times New Roman" pitchFamily="18" charset="0"/>
              </a:rPr>
              <a:t>Man’s realm – Matters of This Life -- Monday </a:t>
            </a:r>
            <a:r>
              <a:rPr lang="en-US" sz="2400" b="1" dirty="0">
                <a:latin typeface="Times New Roman" pitchFamily="18" charset="0"/>
              </a:rPr>
              <a:t>thru Friday Employment – School   -- Electronic Media –Government – Arts – Music – </a:t>
            </a:r>
          </a:p>
          <a:p>
            <a:pPr algn="ctr">
              <a:lnSpc>
                <a:spcPct val="90000"/>
              </a:lnSpc>
            </a:pPr>
            <a:r>
              <a:rPr kumimoji="0" lang="en-US" sz="2400" b="1" dirty="0">
                <a:latin typeface="Times New Roman" pitchFamily="18" charset="0"/>
              </a:rPr>
              <a:t>Routine things of daily life --</a:t>
            </a:r>
          </a:p>
          <a:p>
            <a:pPr algn="ctr">
              <a:lnSpc>
                <a:spcPct val="90000"/>
              </a:lnSpc>
            </a:pPr>
            <a:r>
              <a:rPr kumimoji="0" lang="en-US" sz="2400" b="1" dirty="0">
                <a:latin typeface="Times New Roman" pitchFamily="18" charset="0"/>
              </a:rPr>
              <a:t> Death and decay – </a:t>
            </a:r>
          </a:p>
          <a:p>
            <a:pPr algn="ctr">
              <a:lnSpc>
                <a:spcPct val="90000"/>
              </a:lnSpc>
            </a:pPr>
            <a:r>
              <a:rPr lang="en-US" sz="2400" b="1" dirty="0">
                <a:latin typeface="Times New Roman" pitchFamily="18" charset="0"/>
              </a:rPr>
              <a:t>Laity</a:t>
            </a:r>
            <a:endParaRPr kumimoji="0" lang="en-US" sz="2400" b="1" dirty="0">
              <a:latin typeface="Times New Roman" pitchFamily="18" charset="0"/>
            </a:endParaRPr>
          </a:p>
          <a:p>
            <a:pPr algn="ctr">
              <a:spcBef>
                <a:spcPct val="50000"/>
              </a:spcBef>
            </a:pPr>
            <a:endParaRPr kumimoji="0" lang="en-US" dirty="0">
              <a:latin typeface="Times New Roman" pitchFamily="18" charset="0"/>
            </a:endParaRPr>
          </a:p>
        </p:txBody>
      </p:sp>
      <p:sp>
        <p:nvSpPr>
          <p:cNvPr id="126979" name="Line 3"/>
          <p:cNvSpPr>
            <a:spLocks noChangeShapeType="1"/>
          </p:cNvSpPr>
          <p:nvPr/>
        </p:nvSpPr>
        <p:spPr bwMode="auto">
          <a:xfrm flipV="1">
            <a:off x="1524000" y="3352800"/>
            <a:ext cx="5943600" cy="76200"/>
          </a:xfrm>
          <a:prstGeom prst="line">
            <a:avLst/>
          </a:prstGeom>
          <a:noFill/>
          <a:ln w="28575">
            <a:solidFill>
              <a:schemeClr val="accent1">
                <a:lumMod val="75000"/>
              </a:schemeClr>
            </a:solidFill>
            <a:prstDash val="solid"/>
            <a:round/>
            <a:headEnd/>
            <a:tailEnd/>
          </a:ln>
          <a:effectLst/>
        </p:spPr>
        <p:txBody>
          <a:bodyPr/>
          <a:lstStyle/>
          <a:p>
            <a:endParaRPr lang="en-US" dirty="0"/>
          </a:p>
        </p:txBody>
      </p:sp>
      <p:sp>
        <p:nvSpPr>
          <p:cNvPr id="126981" name="Oval 5"/>
          <p:cNvSpPr>
            <a:spLocks noChangeArrowheads="1"/>
          </p:cNvSpPr>
          <p:nvPr/>
        </p:nvSpPr>
        <p:spPr bwMode="auto">
          <a:xfrm>
            <a:off x="1524000" y="685800"/>
            <a:ext cx="5943600" cy="5867400"/>
          </a:xfrm>
          <a:prstGeom prst="ellipse">
            <a:avLst/>
          </a:prstGeom>
          <a:noFill/>
          <a:ln w="28575">
            <a:solidFill>
              <a:schemeClr val="accent1">
                <a:lumMod val="75000"/>
              </a:schemeClr>
            </a:solidFill>
            <a:round/>
            <a:headEnd/>
            <a:tailEnd/>
          </a:ln>
          <a:effectLst/>
        </p:spPr>
        <p:txBody>
          <a:bodyPr wrap="none" anchor="ctr"/>
          <a:lstStyle/>
          <a:p>
            <a:endParaRPr kumimoji="0" lang="en-US" dirty="0">
              <a:latin typeface="Times New Roman" pitchFamily="18" charset="0"/>
            </a:endParaRPr>
          </a:p>
        </p:txBody>
      </p:sp>
      <p:sp>
        <p:nvSpPr>
          <p:cNvPr id="11" name="TextBox 10"/>
          <p:cNvSpPr txBox="1"/>
          <p:nvPr/>
        </p:nvSpPr>
        <p:spPr>
          <a:xfrm>
            <a:off x="304800" y="493693"/>
            <a:ext cx="2590800" cy="954107"/>
          </a:xfrm>
          <a:prstGeom prst="rect">
            <a:avLst/>
          </a:prstGeom>
          <a:noFill/>
        </p:spPr>
        <p:txBody>
          <a:bodyPr wrap="square" rtlCol="0">
            <a:spAutoFit/>
          </a:bodyPr>
          <a:lstStyle/>
          <a:p>
            <a:r>
              <a:rPr lang="en-US" sz="2800" dirty="0">
                <a:latin typeface="Britannic Bold" pitchFamily="34" charset="0"/>
              </a:rPr>
              <a:t>Traditional -- Two Domains  </a:t>
            </a:r>
          </a:p>
        </p:txBody>
      </p:sp>
      <p:sp>
        <p:nvSpPr>
          <p:cNvPr id="12" name="TextBox 11"/>
          <p:cNvSpPr txBox="1"/>
          <p:nvPr/>
        </p:nvSpPr>
        <p:spPr>
          <a:xfrm>
            <a:off x="6858000" y="443805"/>
            <a:ext cx="2286000" cy="1384995"/>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r>
              <a:rPr lang="en-US" sz="2800" dirty="0">
                <a:latin typeface="Britannic Bold" pitchFamily="34" charset="0"/>
              </a:rPr>
              <a:t>Where is the  whole-life worship?   </a:t>
            </a:r>
          </a:p>
        </p:txBody>
      </p:sp>
      <p:sp>
        <p:nvSpPr>
          <p:cNvPr id="14" name="TextBox 13"/>
          <p:cNvSpPr txBox="1"/>
          <p:nvPr/>
        </p:nvSpPr>
        <p:spPr>
          <a:xfrm>
            <a:off x="3505200" y="762000"/>
            <a:ext cx="1981200" cy="800219"/>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kumimoji="0" lang="en-US" sz="2800" b="1" dirty="0">
                <a:latin typeface="Times New Roman" pitchFamily="18" charset="0"/>
              </a:rPr>
              <a:t>SACRED</a:t>
            </a:r>
            <a:endParaRPr kumimoji="0" lang="en-US" b="1" dirty="0">
              <a:latin typeface="Times New Roman" pitchFamily="18" charset="0"/>
            </a:endParaRPr>
          </a:p>
          <a:p>
            <a:pPr algn="ctr"/>
            <a:endParaRPr lang="en-US" dirty="0"/>
          </a:p>
        </p:txBody>
      </p:sp>
      <p:sp>
        <p:nvSpPr>
          <p:cNvPr id="15" name="TextBox 14"/>
          <p:cNvSpPr txBox="1"/>
          <p:nvPr/>
        </p:nvSpPr>
        <p:spPr>
          <a:xfrm>
            <a:off x="3429000" y="3505200"/>
            <a:ext cx="2286000" cy="523220"/>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spcBef>
                <a:spcPct val="50000"/>
              </a:spcBef>
            </a:pPr>
            <a:r>
              <a:rPr kumimoji="0" lang="en-US" sz="2800" b="1" dirty="0">
                <a:latin typeface="Times New Roman" pitchFamily="18" charset="0"/>
              </a:rPr>
              <a:t>SECULAR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2698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69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autoUpdateAnimBg="0"/>
      <p:bldP spid="126978" grpId="0" autoUpdateAnimBg="0"/>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Oval 2"/>
          <p:cNvSpPr>
            <a:spLocks noChangeArrowheads="1"/>
          </p:cNvSpPr>
          <p:nvPr/>
        </p:nvSpPr>
        <p:spPr bwMode="auto">
          <a:xfrm>
            <a:off x="1981200" y="914400"/>
            <a:ext cx="5334000" cy="5105400"/>
          </a:xfrm>
          <a:prstGeom prst="ellipse">
            <a:avLst/>
          </a:prstGeom>
          <a:noFill/>
          <a:ln w="28575">
            <a:noFill/>
            <a:prstDash val="solid"/>
            <a:round/>
            <a:headEnd/>
            <a:tailEnd/>
          </a:ln>
          <a:effectLst/>
          <a:extLst>
            <a:ext uri="{91240B29-F687-4F45-9708-019B960494DF}">
              <a14:hiddenLine xmlns:a14="http://schemas.microsoft.com/office/drawing/2010/main" w="28575">
                <a:solidFill>
                  <a:schemeClr val="accent1">
                    <a:lumMod val="75000"/>
                  </a:schemeClr>
                </a:solidFill>
                <a:prstDash val="solid"/>
                <a:round/>
                <a:headEnd/>
                <a:tailEnd/>
              </a14:hiddenLine>
            </a:ext>
          </a:extLst>
        </p:spPr>
        <p:txBody>
          <a:bodyPr wrap="none" anchor="ctr"/>
          <a:lstStyle/>
          <a:p>
            <a:pPr algn="ctr" eaLnBrk="0" hangingPunct="0"/>
            <a:endParaRPr kumimoji="0" lang="en-US" sz="2400" dirty="0">
              <a:latin typeface="Times New Roman" pitchFamily="18" charset="0"/>
            </a:endParaRPr>
          </a:p>
        </p:txBody>
      </p:sp>
      <p:sp>
        <p:nvSpPr>
          <p:cNvPr id="9" name="Footer Placeholder 8"/>
          <p:cNvSpPr>
            <a:spLocks noGrp="1"/>
          </p:cNvSpPr>
          <p:nvPr>
            <p:ph type="ftr" sz="quarter" idx="11"/>
          </p:nvPr>
        </p:nvSpPr>
        <p:spPr/>
        <p:txBody>
          <a:bodyPr/>
          <a:lstStyle/>
          <a:p>
            <a:endParaRPr lang="en-US" dirty="0"/>
          </a:p>
        </p:txBody>
      </p:sp>
      <p:sp>
        <p:nvSpPr>
          <p:cNvPr id="8" name="Slide Number Placeholder 3"/>
          <p:cNvSpPr>
            <a:spLocks noGrp="1"/>
          </p:cNvSpPr>
          <p:nvPr>
            <p:ph type="sldNum" sz="quarter" idx="12"/>
          </p:nvPr>
        </p:nvSpPr>
        <p:spPr/>
        <p:txBody>
          <a:bodyPr/>
          <a:lstStyle/>
          <a:p>
            <a:fld id="{BEA71425-30AA-47BD-B541-A91555DBAD5B}" type="slidenum">
              <a:rPr lang="en-US"/>
              <a:pPr/>
              <a:t>12</a:t>
            </a:fld>
            <a:endParaRPr lang="en-US" dirty="0"/>
          </a:p>
        </p:txBody>
      </p:sp>
      <p:sp>
        <p:nvSpPr>
          <p:cNvPr id="129027" name="Text Box 3"/>
          <p:cNvSpPr txBox="1">
            <a:spLocks noChangeArrowheads="1"/>
          </p:cNvSpPr>
          <p:nvPr/>
        </p:nvSpPr>
        <p:spPr bwMode="auto">
          <a:xfrm>
            <a:off x="7451725" y="2286000"/>
            <a:ext cx="1692275" cy="3046988"/>
          </a:xfrm>
          <a:prstGeom prst="rect">
            <a:avLst/>
          </a:prstGeom>
          <a:noFill/>
          <a:ln w="9525">
            <a:noFill/>
            <a:prstDash val="solid"/>
            <a:miter lim="800000"/>
            <a:headEnd/>
            <a:tailEnd/>
          </a:ln>
          <a:effectLst/>
          <a:extLst>
            <a:ext uri="{91240B29-F687-4F45-9708-019B960494DF}">
              <a14:hiddenLine xmlns:a14="http://schemas.microsoft.com/office/drawing/2010/main" w="9525">
                <a:solidFill>
                  <a:schemeClr val="tx1"/>
                </a:solidFill>
                <a:prstDash val="solid"/>
                <a:miter lim="800000"/>
                <a:headEnd/>
                <a:tailEnd/>
              </a14:hiddenLine>
            </a:ext>
          </a:extLst>
        </p:spPr>
        <p:txBody>
          <a:bodyPr wrap="square">
            <a:spAutoFit/>
          </a:bodyPr>
          <a:lstStyle/>
          <a:p>
            <a:pPr algn="ctr" eaLnBrk="0" hangingPunct="0"/>
            <a:r>
              <a:rPr kumimoji="0" lang="en-US" sz="2400" b="1" i="1" dirty="0">
                <a:latin typeface="Times New Roman" pitchFamily="18" charset="0"/>
              </a:rPr>
              <a:t>In</a:t>
            </a:r>
          </a:p>
          <a:p>
            <a:pPr algn="ctr" eaLnBrk="0" hangingPunct="0"/>
            <a:r>
              <a:rPr kumimoji="0" lang="en-US" sz="2400" b="1" i="1" dirty="0">
                <a:latin typeface="Times New Roman" pitchFamily="18" charset="0"/>
              </a:rPr>
              <a:t>Harmony </a:t>
            </a:r>
          </a:p>
          <a:p>
            <a:pPr algn="ctr" eaLnBrk="0" hangingPunct="0"/>
            <a:r>
              <a:rPr kumimoji="0" lang="en-US" sz="2400" b="1" i="1" dirty="0">
                <a:latin typeface="Times New Roman" pitchFamily="18" charset="0"/>
              </a:rPr>
              <a:t>With  God’s </a:t>
            </a:r>
          </a:p>
          <a:p>
            <a:pPr algn="ctr" eaLnBrk="0" hangingPunct="0"/>
            <a:r>
              <a:rPr kumimoji="0" lang="en-US" sz="2400" b="1" i="1" dirty="0">
                <a:latin typeface="Times New Roman" pitchFamily="18" charset="0"/>
              </a:rPr>
              <a:t>Design and Will</a:t>
            </a:r>
          </a:p>
          <a:p>
            <a:pPr algn="ctr" eaLnBrk="0" hangingPunct="0"/>
            <a:endParaRPr kumimoji="0" lang="en-US" sz="2400" b="1" i="1" dirty="0">
              <a:latin typeface="Times New Roman" pitchFamily="18" charset="0"/>
            </a:endParaRPr>
          </a:p>
          <a:p>
            <a:pPr algn="ctr" eaLnBrk="0" hangingPunct="0"/>
            <a:r>
              <a:rPr lang="en-US" sz="2400" b="1" i="1" dirty="0">
                <a:latin typeface="Times New Roman" pitchFamily="18" charset="0"/>
              </a:rPr>
              <a:t>RIGHT/</a:t>
            </a:r>
          </a:p>
          <a:p>
            <a:pPr algn="ctr" eaLnBrk="0" hangingPunct="0"/>
            <a:r>
              <a:rPr kumimoji="0" lang="en-US" sz="2400" b="1" i="1" dirty="0">
                <a:latin typeface="Times New Roman" pitchFamily="18" charset="0"/>
              </a:rPr>
              <a:t>GOOD</a:t>
            </a:r>
            <a:endParaRPr kumimoji="0" lang="en-US" sz="2400" b="1" dirty="0">
              <a:latin typeface="Times New Roman" pitchFamily="18" charset="0"/>
            </a:endParaRPr>
          </a:p>
        </p:txBody>
      </p:sp>
      <p:sp>
        <p:nvSpPr>
          <p:cNvPr id="129028" name="Text Box 4"/>
          <p:cNvSpPr txBox="1">
            <a:spLocks noChangeArrowheads="1"/>
          </p:cNvSpPr>
          <p:nvPr/>
        </p:nvSpPr>
        <p:spPr bwMode="auto">
          <a:xfrm>
            <a:off x="152400" y="2362200"/>
            <a:ext cx="1627054" cy="3046988"/>
          </a:xfrm>
          <a:prstGeom prst="rect">
            <a:avLst/>
          </a:prstGeom>
          <a:noFill/>
          <a:ln w="9525">
            <a:noFill/>
            <a:prstDash val="solid"/>
            <a:miter lim="800000"/>
            <a:headEnd/>
            <a:tailEnd/>
          </a:ln>
          <a:effectLst/>
          <a:extLst>
            <a:ext uri="{91240B29-F687-4F45-9708-019B960494DF}">
              <a14:hiddenLine xmlns:a14="http://schemas.microsoft.com/office/drawing/2010/main" w="9525">
                <a:solidFill>
                  <a:schemeClr val="tx1"/>
                </a:solidFill>
                <a:prstDash val="solid"/>
                <a:miter lim="800000"/>
                <a:headEnd/>
                <a:tailEnd/>
              </a14:hiddenLine>
            </a:ext>
          </a:extLst>
        </p:spPr>
        <p:txBody>
          <a:bodyPr wrap="square">
            <a:spAutoFit/>
          </a:bodyPr>
          <a:lstStyle/>
          <a:p>
            <a:pPr algn="ctr" eaLnBrk="0" hangingPunct="0"/>
            <a:r>
              <a:rPr kumimoji="0" lang="en-US" sz="2400" b="1" i="1" dirty="0">
                <a:latin typeface="Times New Roman" pitchFamily="18" charset="0"/>
              </a:rPr>
              <a:t>Not  in</a:t>
            </a:r>
          </a:p>
          <a:p>
            <a:pPr algn="ctr" eaLnBrk="0" hangingPunct="0"/>
            <a:r>
              <a:rPr kumimoji="0" lang="en-US" sz="2400" b="1" i="1" dirty="0">
                <a:latin typeface="Times New Roman" pitchFamily="18" charset="0"/>
              </a:rPr>
              <a:t>Harmony </a:t>
            </a:r>
          </a:p>
          <a:p>
            <a:pPr algn="ctr" eaLnBrk="0" hangingPunct="0"/>
            <a:r>
              <a:rPr kumimoji="0" lang="en-US" sz="2400" b="1" i="1" dirty="0">
                <a:latin typeface="Times New Roman" pitchFamily="18" charset="0"/>
              </a:rPr>
              <a:t>with God’s </a:t>
            </a:r>
          </a:p>
          <a:p>
            <a:pPr algn="ctr" eaLnBrk="0" hangingPunct="0"/>
            <a:r>
              <a:rPr kumimoji="0" lang="en-US" sz="2400" b="1" i="1" dirty="0">
                <a:latin typeface="Times New Roman" pitchFamily="18" charset="0"/>
              </a:rPr>
              <a:t>Design and Will </a:t>
            </a:r>
          </a:p>
          <a:p>
            <a:pPr algn="ctr" eaLnBrk="0" hangingPunct="0"/>
            <a:endParaRPr kumimoji="0" lang="en-US" sz="2400" b="1" i="1" dirty="0">
              <a:latin typeface="Times New Roman" pitchFamily="18" charset="0"/>
            </a:endParaRPr>
          </a:p>
          <a:p>
            <a:pPr algn="ctr" eaLnBrk="0" hangingPunct="0"/>
            <a:r>
              <a:rPr lang="en-US" sz="2400" b="1" i="1" dirty="0">
                <a:latin typeface="Times New Roman" pitchFamily="18" charset="0"/>
              </a:rPr>
              <a:t>BAD</a:t>
            </a:r>
            <a:r>
              <a:rPr kumimoji="0" lang="en-US" sz="2400" b="1" i="1" dirty="0">
                <a:latin typeface="Times New Roman" pitchFamily="18" charset="0"/>
              </a:rPr>
              <a:t>/</a:t>
            </a:r>
          </a:p>
          <a:p>
            <a:pPr algn="ctr" eaLnBrk="0" hangingPunct="0"/>
            <a:r>
              <a:rPr kumimoji="0" lang="en-US" sz="2400" b="1" i="1" dirty="0">
                <a:latin typeface="Times New Roman" pitchFamily="18" charset="0"/>
              </a:rPr>
              <a:t>EVIL</a:t>
            </a:r>
          </a:p>
        </p:txBody>
      </p:sp>
      <p:sp>
        <p:nvSpPr>
          <p:cNvPr id="129029" name="Line 5"/>
          <p:cNvSpPr>
            <a:spLocks noChangeShapeType="1"/>
          </p:cNvSpPr>
          <p:nvPr/>
        </p:nvSpPr>
        <p:spPr bwMode="auto">
          <a:xfrm flipV="1">
            <a:off x="4648200" y="914400"/>
            <a:ext cx="0" cy="5105400"/>
          </a:xfrm>
          <a:prstGeom prst="line">
            <a:avLst/>
          </a:prstGeom>
          <a:noFill/>
          <a:ln w="28575">
            <a:solidFill>
              <a:schemeClr val="accent1">
                <a:lumMod val="75000"/>
              </a:schemeClr>
            </a:solidFill>
            <a:prstDash val="dash"/>
            <a:round/>
            <a:headEnd/>
            <a:tailEnd/>
          </a:ln>
          <a:effectLst/>
        </p:spPr>
        <p:txBody>
          <a:bodyPr wrap="none" anchor="ctr"/>
          <a:lstStyle/>
          <a:p>
            <a:endParaRPr lang="en-US" dirty="0"/>
          </a:p>
        </p:txBody>
      </p:sp>
      <p:sp>
        <p:nvSpPr>
          <p:cNvPr id="11" name="TextBox 10"/>
          <p:cNvSpPr txBox="1"/>
          <p:nvPr/>
        </p:nvSpPr>
        <p:spPr>
          <a:xfrm>
            <a:off x="609600" y="381000"/>
            <a:ext cx="2667000" cy="954107"/>
          </a:xfrm>
          <a:prstGeom prst="rect">
            <a:avLst/>
          </a:prstGeom>
          <a:noFill/>
        </p:spPr>
        <p:txBody>
          <a:bodyPr wrap="square" rtlCol="0">
            <a:spAutoFit/>
          </a:bodyPr>
          <a:lstStyle/>
          <a:p>
            <a:r>
              <a:rPr lang="en-US" sz="2800" b="1" dirty="0">
                <a:latin typeface="Britannic Bold" pitchFamily="34" charset="0"/>
              </a:rPr>
              <a:t>Biblical Perspective</a:t>
            </a:r>
            <a:endParaRPr lang="en-US" b="1" dirty="0">
              <a:latin typeface="Britannic Bold" pitchFamily="34" charset="0"/>
            </a:endParaRPr>
          </a:p>
        </p:txBody>
      </p:sp>
      <p:sp>
        <p:nvSpPr>
          <p:cNvPr id="12" name="TextBox 11"/>
          <p:cNvSpPr txBox="1"/>
          <p:nvPr/>
        </p:nvSpPr>
        <p:spPr>
          <a:xfrm>
            <a:off x="7239000" y="748605"/>
            <a:ext cx="1600200" cy="1384995"/>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r>
              <a:rPr lang="en-US" sz="2800" b="1" dirty="0">
                <a:latin typeface="Britannic Bold" pitchFamily="34" charset="0"/>
              </a:rPr>
              <a:t>Whole Life  Worship</a:t>
            </a:r>
          </a:p>
        </p:txBody>
      </p:sp>
      <p:sp>
        <p:nvSpPr>
          <p:cNvPr id="13" name="Right Brace 12"/>
          <p:cNvSpPr/>
          <p:nvPr/>
        </p:nvSpPr>
        <p:spPr>
          <a:xfrm>
            <a:off x="5334000" y="1676400"/>
            <a:ext cx="914400" cy="3276600"/>
          </a:xfrm>
          <a:prstGeom prst="rightBrac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Arrow Connector 14"/>
          <p:cNvCxnSpPr/>
          <p:nvPr/>
        </p:nvCxnSpPr>
        <p:spPr>
          <a:xfrm flipV="1">
            <a:off x="6096000" y="3276600"/>
            <a:ext cx="1371600"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rot="10800000">
            <a:off x="3124201" y="1676400"/>
            <a:ext cx="914400" cy="3276600"/>
          </a:xfrm>
          <a:prstGeom prst="rightBrac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Straight Arrow Connector 30"/>
          <p:cNvCxnSpPr/>
          <p:nvPr/>
        </p:nvCxnSpPr>
        <p:spPr>
          <a:xfrm flipH="1">
            <a:off x="1828800" y="3314700"/>
            <a:ext cx="1600200" cy="38100"/>
          </a:xfrm>
          <a:prstGeom prst="straightConnector1">
            <a:avLst/>
          </a:prstGeom>
          <a:ln w="28575">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14600" y="2362200"/>
            <a:ext cx="184731" cy="369332"/>
          </a:xfrm>
          <a:prstGeom prst="rect">
            <a:avLst/>
          </a:prstGeom>
          <a:noFill/>
        </p:spPr>
        <p:txBody>
          <a:bodyPr wrap="none" rtlCol="0">
            <a:spAutoFit/>
          </a:bodyPr>
          <a:lstStyle/>
          <a:p>
            <a:endParaRPr lang="en-US" dirty="0"/>
          </a:p>
        </p:txBody>
      </p:sp>
      <p:sp>
        <p:nvSpPr>
          <p:cNvPr id="38" name="TextBox 37"/>
          <p:cNvSpPr txBox="1"/>
          <p:nvPr/>
        </p:nvSpPr>
        <p:spPr>
          <a:xfrm>
            <a:off x="3581400" y="1640681"/>
            <a:ext cx="2209800" cy="3693319"/>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eaLnBrk="0" hangingPunct="0"/>
            <a:r>
              <a:rPr kumimoji="0" lang="en-US" sz="2400" b="1" dirty="0">
                <a:latin typeface="Times New Roman" pitchFamily="18" charset="0"/>
              </a:rPr>
              <a:t>Arts School</a:t>
            </a:r>
          </a:p>
          <a:p>
            <a:pPr algn="ctr" eaLnBrk="0" hangingPunct="0"/>
            <a:r>
              <a:rPr kumimoji="0" lang="en-US" sz="2400" b="1" dirty="0">
                <a:latin typeface="Times New Roman" pitchFamily="18" charset="0"/>
              </a:rPr>
              <a:t>&amp; Music</a:t>
            </a:r>
          </a:p>
          <a:p>
            <a:pPr algn="ctr" eaLnBrk="0" hangingPunct="0"/>
            <a:r>
              <a:rPr kumimoji="0" lang="en-US" sz="2400" b="1" dirty="0">
                <a:latin typeface="Times New Roman" pitchFamily="18" charset="0"/>
              </a:rPr>
              <a:t>Home/Family</a:t>
            </a:r>
          </a:p>
          <a:p>
            <a:pPr algn="ctr" eaLnBrk="0" hangingPunct="0"/>
            <a:r>
              <a:rPr lang="en-US" sz="2400" b="1" dirty="0">
                <a:latin typeface="Times New Roman" pitchFamily="18" charset="0"/>
              </a:rPr>
              <a:t>Shopping</a:t>
            </a:r>
            <a:endParaRPr kumimoji="0" lang="en-US" sz="2400" b="1" dirty="0">
              <a:latin typeface="Times New Roman" pitchFamily="18" charset="0"/>
            </a:endParaRPr>
          </a:p>
          <a:p>
            <a:pPr algn="ctr" eaLnBrk="0" hangingPunct="0"/>
            <a:r>
              <a:rPr kumimoji="0" lang="en-US" sz="2400" b="1" dirty="0">
                <a:latin typeface="Times New Roman" pitchFamily="18" charset="0"/>
              </a:rPr>
              <a:t>Business/Job</a:t>
            </a:r>
          </a:p>
          <a:p>
            <a:pPr algn="ctr" eaLnBrk="0" hangingPunct="0"/>
            <a:r>
              <a:rPr kumimoji="0" lang="en-US" sz="2400" b="1" dirty="0">
                <a:latin typeface="Times New Roman" pitchFamily="18" charset="0"/>
              </a:rPr>
              <a:t>Government</a:t>
            </a:r>
          </a:p>
          <a:p>
            <a:pPr algn="ctr" eaLnBrk="0" hangingPunct="0"/>
            <a:r>
              <a:rPr kumimoji="0" lang="en-US" sz="2400" b="1" dirty="0">
                <a:latin typeface="Times New Roman" pitchFamily="18" charset="0"/>
              </a:rPr>
              <a:t>Hobbies</a:t>
            </a:r>
          </a:p>
          <a:p>
            <a:pPr algn="ctr" eaLnBrk="0" hangingPunct="0"/>
            <a:r>
              <a:rPr kumimoji="0" lang="en-US" sz="2400" b="1" dirty="0">
                <a:latin typeface="Times New Roman" pitchFamily="18" charset="0"/>
              </a:rPr>
              <a:t>Medicine</a:t>
            </a:r>
          </a:p>
          <a:p>
            <a:pPr algn="ctr" eaLnBrk="0" hangingPunct="0"/>
            <a:r>
              <a:rPr kumimoji="0" lang="en-US" sz="2400" b="1" dirty="0">
                <a:latin typeface="Times New Roman" pitchFamily="18" charset="0"/>
              </a:rPr>
              <a:t>Sex</a:t>
            </a:r>
            <a:endParaRPr kumimoji="0" lang="en-US" b="1" dirty="0">
              <a:latin typeface="Times New Roman" pitchFamily="18" charset="0"/>
            </a:endParaRPr>
          </a:p>
          <a:p>
            <a:endParaRPr lang="en-US" dirty="0"/>
          </a:p>
        </p:txBody>
      </p:sp>
      <p:sp>
        <p:nvSpPr>
          <p:cNvPr id="39" name="TextBox 38"/>
          <p:cNvSpPr txBox="1"/>
          <p:nvPr/>
        </p:nvSpPr>
        <p:spPr>
          <a:xfrm>
            <a:off x="7239000" y="5638800"/>
            <a:ext cx="1600200" cy="830997"/>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eaLnBrk="0" hangingPunct="0"/>
            <a:r>
              <a:rPr lang="en-US" sz="2400" b="1" i="1" dirty="0">
                <a:latin typeface="Times New Roman" pitchFamily="18" charset="0"/>
              </a:rPr>
              <a:t>Light and Life</a:t>
            </a:r>
          </a:p>
        </p:txBody>
      </p:sp>
      <p:sp>
        <p:nvSpPr>
          <p:cNvPr id="40" name="TextBox 39"/>
          <p:cNvSpPr txBox="1"/>
          <p:nvPr/>
        </p:nvSpPr>
        <p:spPr>
          <a:xfrm>
            <a:off x="304800" y="5562600"/>
            <a:ext cx="2743200" cy="1200329"/>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r>
              <a:rPr lang="en-US" sz="2400" b="1" i="1" dirty="0"/>
              <a:t>All is Meaningless</a:t>
            </a:r>
          </a:p>
          <a:p>
            <a:r>
              <a:rPr lang="en-US" sz="2400" b="1" i="1" dirty="0"/>
              <a:t>Proverbs  11:8</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additive="base">
                                        <p:cTn id="7" dur="500" fill="hold"/>
                                        <p:tgtEl>
                                          <p:spTgt spid="129026"/>
                                        </p:tgtEl>
                                        <p:attrNameLst>
                                          <p:attrName>ppt_x</p:attrName>
                                        </p:attrNameLst>
                                      </p:cBhvr>
                                      <p:tavLst>
                                        <p:tav tm="0">
                                          <p:val>
                                            <p:strVal val="0-#ppt_w/2"/>
                                          </p:val>
                                        </p:tav>
                                        <p:tav tm="100000">
                                          <p:val>
                                            <p:strVal val="#ppt_x"/>
                                          </p:val>
                                        </p:tav>
                                      </p:tavLst>
                                    </p:anim>
                                    <p:anim calcmode="lin" valueType="num">
                                      <p:cBhvr additive="base">
                                        <p:cTn id="8" dur="500" fill="hold"/>
                                        <p:tgtEl>
                                          <p:spTgt spid="129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9029"/>
                                        </p:tgtEl>
                                        <p:attrNameLst>
                                          <p:attrName>style.visibility</p:attrName>
                                        </p:attrNameLst>
                                      </p:cBhvr>
                                      <p:to>
                                        <p:strVal val="visible"/>
                                      </p:to>
                                    </p:set>
                                    <p:anim calcmode="lin" valueType="num">
                                      <p:cBhvr additive="base">
                                        <p:cTn id="13" dur="500" fill="hold"/>
                                        <p:tgtEl>
                                          <p:spTgt spid="129029"/>
                                        </p:tgtEl>
                                        <p:attrNameLst>
                                          <p:attrName>ppt_x</p:attrName>
                                        </p:attrNameLst>
                                      </p:cBhvr>
                                      <p:tavLst>
                                        <p:tav tm="0">
                                          <p:val>
                                            <p:strVal val="0-#ppt_w/2"/>
                                          </p:val>
                                        </p:tav>
                                        <p:tav tm="100000">
                                          <p:val>
                                            <p:strVal val="#ppt_x"/>
                                          </p:val>
                                        </p:tav>
                                      </p:tavLst>
                                    </p:anim>
                                    <p:anim calcmode="lin" valueType="num">
                                      <p:cBhvr additive="base">
                                        <p:cTn id="14" dur="500" fill="hold"/>
                                        <p:tgtEl>
                                          <p:spTgt spid="1290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heckerboard(across)">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9027"/>
                                        </p:tgtEl>
                                        <p:attrNameLst>
                                          <p:attrName>style.visibility</p:attrName>
                                        </p:attrNameLst>
                                      </p:cBhvr>
                                      <p:to>
                                        <p:strVal val="visible"/>
                                      </p:to>
                                    </p:set>
                                    <p:anim calcmode="lin" valueType="num">
                                      <p:cBhvr additive="base">
                                        <p:cTn id="24" dur="500" fill="hold"/>
                                        <p:tgtEl>
                                          <p:spTgt spid="129027"/>
                                        </p:tgtEl>
                                        <p:attrNameLst>
                                          <p:attrName>ppt_x</p:attrName>
                                        </p:attrNameLst>
                                      </p:cBhvr>
                                      <p:tavLst>
                                        <p:tav tm="0">
                                          <p:val>
                                            <p:strVal val="0-#ppt_w/2"/>
                                          </p:val>
                                        </p:tav>
                                        <p:tav tm="100000">
                                          <p:val>
                                            <p:strVal val="#ppt_x"/>
                                          </p:val>
                                        </p:tav>
                                      </p:tavLst>
                                    </p:anim>
                                    <p:anim calcmode="lin" valueType="num">
                                      <p:cBhvr additive="base">
                                        <p:cTn id="25" dur="500" fill="hold"/>
                                        <p:tgtEl>
                                          <p:spTgt spid="12902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9028"/>
                                        </p:tgtEl>
                                        <p:attrNameLst>
                                          <p:attrName>style.visibility</p:attrName>
                                        </p:attrNameLst>
                                      </p:cBhvr>
                                      <p:to>
                                        <p:strVal val="visible"/>
                                      </p:to>
                                    </p:set>
                                    <p:anim calcmode="lin" valueType="num">
                                      <p:cBhvr additive="base">
                                        <p:cTn id="30" dur="500" fill="hold"/>
                                        <p:tgtEl>
                                          <p:spTgt spid="129028"/>
                                        </p:tgtEl>
                                        <p:attrNameLst>
                                          <p:attrName>ppt_x</p:attrName>
                                        </p:attrNameLst>
                                      </p:cBhvr>
                                      <p:tavLst>
                                        <p:tav tm="0">
                                          <p:val>
                                            <p:strVal val="0-#ppt_w/2"/>
                                          </p:val>
                                        </p:tav>
                                        <p:tav tm="100000">
                                          <p:val>
                                            <p:strVal val="#ppt_x"/>
                                          </p:val>
                                        </p:tav>
                                      </p:tavLst>
                                    </p:anim>
                                    <p:anim calcmode="lin" valueType="num">
                                      <p:cBhvr additive="base">
                                        <p:cTn id="31" dur="500" fill="hold"/>
                                        <p:tgtEl>
                                          <p:spTgt spid="12902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checkerboard(across)">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checkerboard(across)">
                                      <p:cBhvr>
                                        <p:cTn id="4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autoUpdateAnimBg="0"/>
      <p:bldP spid="129027" grpId="0" autoUpdateAnimBg="0"/>
      <p:bldP spid="129028" grpId="0" autoUpdateAnimBg="0"/>
      <p:bldP spid="129029" grpId="0" animBg="1"/>
      <p:bldP spid="12"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591312"/>
          </a:xfrm>
        </p:spPr>
        <p:txBody>
          <a:bodyPr>
            <a:normAutofit fontScale="90000"/>
          </a:bodyPr>
          <a:lstStyle/>
          <a:p>
            <a:pPr algn="ctr"/>
            <a:r>
              <a:rPr lang="en-US" dirty="0"/>
              <a:t>Traditions</a:t>
            </a:r>
          </a:p>
        </p:txBody>
      </p:sp>
      <p:sp>
        <p:nvSpPr>
          <p:cNvPr id="3" name="Content Placeholder 2"/>
          <p:cNvSpPr>
            <a:spLocks noGrp="1"/>
          </p:cNvSpPr>
          <p:nvPr>
            <p:ph idx="1"/>
          </p:nvPr>
        </p:nvSpPr>
        <p:spPr>
          <a:xfrm>
            <a:off x="228600" y="1219200"/>
            <a:ext cx="8686800" cy="5486400"/>
          </a:xfrm>
        </p:spPr>
        <p:txBody>
          <a:bodyPr>
            <a:normAutofit/>
          </a:bodyPr>
          <a:lstStyle/>
          <a:p>
            <a:pPr>
              <a:buClr>
                <a:schemeClr val="tx2"/>
              </a:buClr>
            </a:pPr>
            <a:r>
              <a:rPr lang="en-US" sz="3600" dirty="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EB303-2478-4B60-8A13-5A4D7AC949E9}"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143000"/>
          </a:xfrm>
        </p:spPr>
        <p:txBody>
          <a:bodyPr/>
          <a:lstStyle/>
          <a:p>
            <a:pPr algn="ctr">
              <a:defRPr/>
            </a:pPr>
            <a:r>
              <a:rPr lang="en-US" dirty="0"/>
              <a:t>Questions</a:t>
            </a:r>
          </a:p>
        </p:txBody>
      </p:sp>
      <p:sp>
        <p:nvSpPr>
          <p:cNvPr id="50179" name="Rectangle 3"/>
          <p:cNvSpPr>
            <a:spLocks noGrp="1" noChangeArrowheads="1"/>
          </p:cNvSpPr>
          <p:nvPr>
            <p:ph idx="1"/>
          </p:nvPr>
        </p:nvSpPr>
        <p:spPr>
          <a:xfrm>
            <a:off x="835025" y="1600200"/>
            <a:ext cx="8308975" cy="4876800"/>
          </a:xfrm>
        </p:spPr>
        <p:txBody>
          <a:bodyPr>
            <a:normAutofit/>
          </a:bodyPr>
          <a:lstStyle/>
          <a:p>
            <a:r>
              <a:rPr lang="en-US" dirty="0"/>
              <a:t>Where is our thinking about the Sunday assemblies rooted?</a:t>
            </a:r>
          </a:p>
          <a:p>
            <a:endParaRPr lang="en-US" dirty="0"/>
          </a:p>
          <a:p>
            <a:r>
              <a:rPr lang="en-US" dirty="0"/>
              <a:t>Critical: to know what is Biblical principle and what is tradition</a:t>
            </a:r>
          </a:p>
        </p:txBody>
      </p:sp>
      <p:sp>
        <p:nvSpPr>
          <p:cNvPr id="18434" name="Slide Number Placeholder 3"/>
          <p:cNvSpPr>
            <a:spLocks noGrp="1"/>
          </p:cNvSpPr>
          <p:nvPr>
            <p:ph type="sldNum" sz="quarter" idx="12"/>
          </p:nvPr>
        </p:nvSpPr>
        <p:spPr>
          <a:noFill/>
        </p:spPr>
        <p:txBody>
          <a:bodyPr/>
          <a:lstStyle/>
          <a:p>
            <a:fld id="{B926427E-6462-4B7D-994E-AAA118D19B36}" type="slidenum">
              <a:rPr lang="en-US"/>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wipe(left)">
                                      <p:cBhvr>
                                        <p:cTn id="12"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1676400"/>
            <a:ext cx="8229600" cy="5029200"/>
          </a:xfrm>
        </p:spPr>
        <p:txBody>
          <a:bodyPr>
            <a:normAutofit/>
          </a:bodyPr>
          <a:lstStyle/>
          <a:p>
            <a:endParaRPr lang="en-US" dirty="0"/>
          </a:p>
          <a:p>
            <a:pPr>
              <a:buNone/>
            </a:pPr>
            <a:endParaRPr lang="en-US" dirty="0"/>
          </a:p>
          <a:p>
            <a:endParaRPr lang="en-US" dirty="0"/>
          </a:p>
          <a:p>
            <a:pPr algn="ctr">
              <a:buNone/>
            </a:pPr>
            <a:r>
              <a:rPr lang="en-US" sz="4000" dirty="0"/>
              <a:t>Change Can Be Difficult</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EB303-2478-4B60-8A13-5A4D7AC949E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r>
              <a:rPr lang="en-US" sz="4000" dirty="0"/>
              <a:t>My Journey Into Topic of Assemblies </a:t>
            </a:r>
          </a:p>
        </p:txBody>
      </p:sp>
      <p:sp>
        <p:nvSpPr>
          <p:cNvPr id="3" name="Content Placeholder 2"/>
          <p:cNvSpPr>
            <a:spLocks noGrp="1"/>
          </p:cNvSpPr>
          <p:nvPr>
            <p:ph idx="1"/>
          </p:nvPr>
        </p:nvSpPr>
        <p:spPr>
          <a:xfrm>
            <a:off x="457200" y="1447800"/>
            <a:ext cx="8229600" cy="4876800"/>
          </a:xfrm>
        </p:spPr>
        <p:txBody>
          <a:bodyPr>
            <a:normAutofit/>
          </a:bodyPr>
          <a:lstStyle/>
          <a:p>
            <a:r>
              <a:rPr lang="en-US" sz="2800" b="1" dirty="0"/>
              <a:t>Doing a study several years ago</a:t>
            </a:r>
          </a:p>
          <a:p>
            <a:r>
              <a:rPr lang="en-US" sz="2800" b="1" dirty="0"/>
              <a:t>W. E. Vines, </a:t>
            </a:r>
            <a:r>
              <a:rPr lang="en-US" sz="2800" b="1" i="1" dirty="0"/>
              <a:t>Expository Dictionary of New Testament Words</a:t>
            </a:r>
            <a:endParaRPr lang="en-US" sz="2800" b="1" dirty="0"/>
          </a:p>
          <a:p>
            <a:pPr lvl="1">
              <a:lnSpc>
                <a:spcPct val="90000"/>
              </a:lnSpc>
              <a:buNone/>
            </a:pPr>
            <a:r>
              <a:rPr lang="en-US" sz="2800" b="1" dirty="0"/>
              <a:t>“</a:t>
            </a:r>
            <a:r>
              <a:rPr lang="en-US" sz="2800" b="1" i="1" dirty="0"/>
              <a:t>Worship of God is nowhere defined in Scripture</a:t>
            </a:r>
            <a:r>
              <a:rPr lang="en-US" sz="2800" b="1" dirty="0"/>
              <a:t>. . . . . broadly it may be regarded as the direct acknowledgment to God, of His nature, attributes, ways and claims, whether by the outgoing of the heart in praise and thanksgiving or by deed done in such acknowledgment.”  (Italics added)</a:t>
            </a:r>
          </a:p>
          <a:p>
            <a:pPr lvl="1">
              <a:lnSpc>
                <a:spcPct val="90000"/>
              </a:lnSpc>
              <a:buNone/>
            </a:pPr>
            <a:r>
              <a:rPr lang="en-US" sz="2800" b="1" dirty="0" err="1"/>
              <a:t>Whhhat</a:t>
            </a:r>
            <a:r>
              <a:rPr lang="en-US" sz="2800" b="1" dirty="0"/>
              <a:t>???</a:t>
            </a:r>
            <a:endParaRPr lang="en-US" sz="28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ctr">
              <a:defRPr/>
            </a:pPr>
            <a:r>
              <a:rPr lang="en-US" sz="4900" dirty="0"/>
              <a:t>Questions for the study were:</a:t>
            </a:r>
            <a:br>
              <a:rPr lang="en-US" sz="5400" dirty="0"/>
            </a:br>
            <a:r>
              <a:rPr lang="en-US" dirty="0"/>
              <a:t> </a:t>
            </a:r>
          </a:p>
        </p:txBody>
      </p:sp>
      <p:sp>
        <p:nvSpPr>
          <p:cNvPr id="38915" name="Rectangle 3"/>
          <p:cNvSpPr>
            <a:spLocks noGrp="1" noChangeArrowheads="1"/>
          </p:cNvSpPr>
          <p:nvPr>
            <p:ph idx="1"/>
          </p:nvPr>
        </p:nvSpPr>
        <p:spPr/>
        <p:txBody>
          <a:bodyPr/>
          <a:lstStyle/>
          <a:p>
            <a:r>
              <a:rPr lang="en-US" sz="2800" dirty="0"/>
              <a:t>Why did the Christians gather? </a:t>
            </a:r>
            <a:br>
              <a:rPr lang="en-US" sz="2800" dirty="0"/>
            </a:br>
            <a:endParaRPr lang="en-US" sz="2800" dirty="0"/>
          </a:p>
          <a:p>
            <a:r>
              <a:rPr lang="en-US" sz="2800" dirty="0"/>
              <a:t>Where did they find themselves together (if known)?  </a:t>
            </a:r>
            <a:br>
              <a:rPr lang="en-US" sz="2800" dirty="0"/>
            </a:br>
            <a:endParaRPr lang="en-US" sz="2800" dirty="0"/>
          </a:p>
          <a:p>
            <a:r>
              <a:rPr lang="en-US" sz="2800" dirty="0"/>
              <a:t>What did they do when they gathered or what were they instructed to do? </a:t>
            </a:r>
          </a:p>
        </p:txBody>
      </p:sp>
      <p:sp>
        <p:nvSpPr>
          <p:cNvPr id="20482" name="Slide Number Placeholder 3"/>
          <p:cNvSpPr>
            <a:spLocks noGrp="1"/>
          </p:cNvSpPr>
          <p:nvPr>
            <p:ph type="sldNum" sz="quarter" idx="12"/>
          </p:nvPr>
        </p:nvSpPr>
        <p:spPr>
          <a:noFill/>
        </p:spPr>
        <p:txBody>
          <a:bodyPr/>
          <a:lstStyle/>
          <a:p>
            <a:fld id="{474C587C-A177-478F-8FBB-7B3EC2D254CD}" type="slidenum">
              <a:rPr lang="en-US"/>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a:t>Assemblies/Gatherings</a:t>
            </a:r>
          </a:p>
        </p:txBody>
      </p:sp>
      <p:graphicFrame>
        <p:nvGraphicFramePr>
          <p:cNvPr id="8" name="Content Placeholder 7"/>
          <p:cNvGraphicFramePr>
            <a:graphicFrameLocks noGrp="1"/>
          </p:cNvGraphicFramePr>
          <p:nvPr>
            <p:ph idx="1"/>
          </p:nvPr>
        </p:nvGraphicFramePr>
        <p:xfrm>
          <a:off x="457200" y="1935163"/>
          <a:ext cx="8229600" cy="475488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gridSpan="2">
                  <a:txBody>
                    <a:bodyPr/>
                    <a:lstStyle/>
                    <a:p>
                      <a:pPr algn="ctr"/>
                      <a:r>
                        <a:rPr lang="en-US" sz="3200" dirty="0"/>
                        <a:t>References in New Testament</a:t>
                      </a:r>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r>
                        <a:rPr lang="en-US" sz="2800" dirty="0"/>
                        <a:t>  Acts</a:t>
                      </a:r>
                    </a:p>
                  </a:txBody>
                  <a:tcPr/>
                </a:tc>
                <a:tc>
                  <a:txBody>
                    <a:bodyPr/>
                    <a:lstStyle/>
                    <a:p>
                      <a:pPr algn="ctr"/>
                      <a:r>
                        <a:rPr lang="en-US" sz="2800" b="1" dirty="0"/>
                        <a:t>10</a:t>
                      </a:r>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800" dirty="0"/>
                        <a:t>  New Testament Other that Acts</a:t>
                      </a:r>
                    </a:p>
                  </a:txBody>
                  <a:tcPr/>
                </a:tc>
                <a:tc>
                  <a:txBody>
                    <a:bodyPr/>
                    <a:lstStyle/>
                    <a:p>
                      <a:pPr algn="ctr"/>
                      <a:r>
                        <a:rPr lang="en-US" sz="2800" b="1" dirty="0"/>
                        <a:t>4</a:t>
                      </a:r>
                    </a:p>
                  </a:txBody>
                  <a:tcPr/>
                </a:tc>
                <a:extLst>
                  <a:ext uri="{0D108BD9-81ED-4DB2-BD59-A6C34878D82A}">
                    <a16:rowId xmlns:a16="http://schemas.microsoft.com/office/drawing/2014/main" val="10004"/>
                  </a:ext>
                </a:extLst>
              </a:tr>
              <a:tr h="370840">
                <a:tc>
                  <a:txBody>
                    <a:bodyPr/>
                    <a:lstStyle/>
                    <a:p>
                      <a:endParaRPr lang="en-US" sz="2800" dirty="0"/>
                    </a:p>
                  </a:txBody>
                  <a:tcPr/>
                </a:tc>
                <a:tc>
                  <a:txBody>
                    <a:bodyPr/>
                    <a:lstStyle/>
                    <a:p>
                      <a:endParaRPr lang="en-US"/>
                    </a:p>
                  </a:txBody>
                  <a:tcPr/>
                </a:tc>
                <a:extLst>
                  <a:ext uri="{0D108BD9-81ED-4DB2-BD59-A6C34878D82A}">
                    <a16:rowId xmlns:a16="http://schemas.microsoft.com/office/drawing/2014/main" val="10005"/>
                  </a:ext>
                </a:extLst>
              </a:tr>
              <a:tr h="558800">
                <a:tc>
                  <a:txBody>
                    <a:bodyPr/>
                    <a:lstStyle/>
                    <a:p>
                      <a:r>
                        <a:rPr lang="en-US" sz="2800" dirty="0"/>
                        <a:t>  Strongly Inferred</a:t>
                      </a:r>
                    </a:p>
                  </a:txBody>
                  <a:tcPr/>
                </a:tc>
                <a:tc>
                  <a:txBody>
                    <a:bodyPr/>
                    <a:lstStyle/>
                    <a:p>
                      <a:pPr algn="ctr"/>
                      <a:r>
                        <a:rPr lang="en-US" sz="2800" b="1" dirty="0"/>
                        <a:t>7</a:t>
                      </a:r>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7"/>
                  </a:ext>
                </a:extLst>
              </a:tr>
              <a:tr h="370840">
                <a:tc>
                  <a:txBody>
                    <a:bodyPr/>
                    <a:lstStyle/>
                    <a:p>
                      <a:r>
                        <a:rPr lang="en-US" sz="2800" dirty="0"/>
                        <a:t>  The Eternal</a:t>
                      </a:r>
                      <a:r>
                        <a:rPr lang="en-US" sz="2800" baseline="0" dirty="0"/>
                        <a:t> Gathering</a:t>
                      </a:r>
                      <a:endParaRPr lang="en-US" sz="2800" dirty="0"/>
                    </a:p>
                  </a:txBody>
                  <a:tcPr/>
                </a:tc>
                <a:tc>
                  <a:txBody>
                    <a:bodyPr/>
                    <a:lstStyle/>
                    <a:p>
                      <a:pPr algn="ctr"/>
                      <a:r>
                        <a:rPr lang="en-US" sz="3200" b="0" dirty="0"/>
                        <a:t>1</a:t>
                      </a:r>
                    </a:p>
                  </a:txBody>
                  <a:tcPr/>
                </a:tc>
                <a:extLst>
                  <a:ext uri="{0D108BD9-81ED-4DB2-BD59-A6C34878D82A}">
                    <a16:rowId xmlns:a16="http://schemas.microsoft.com/office/drawing/2014/main" val="10008"/>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9"/>
                  </a:ext>
                </a:extLst>
              </a:tr>
            </a:tbl>
          </a:graphicData>
        </a:graphic>
      </p:graphicFrame>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09600"/>
          </a:xfrm>
        </p:spPr>
        <p:txBody>
          <a:bodyPr>
            <a:noAutofit/>
          </a:bodyPr>
          <a:lstStyle/>
          <a:p>
            <a:r>
              <a:rPr lang="en-US" sz="4400" dirty="0"/>
              <a:t>What About The Gatherings Themselves ?</a:t>
            </a:r>
          </a:p>
        </p:txBody>
      </p:sp>
      <p:sp>
        <p:nvSpPr>
          <p:cNvPr id="3" name="Content Placeholder 2"/>
          <p:cNvSpPr>
            <a:spLocks noGrp="1"/>
          </p:cNvSpPr>
          <p:nvPr>
            <p:ph idx="1"/>
          </p:nvPr>
        </p:nvSpPr>
        <p:spPr/>
        <p:txBody>
          <a:bodyPr/>
          <a:lstStyle/>
          <a:p>
            <a:endParaRPr lang="en-US" dirty="0"/>
          </a:p>
          <a:p>
            <a:r>
              <a:rPr lang="en-US" dirty="0"/>
              <a:t>From the beginning were about unity, edification  (building up) and concern for one another</a:t>
            </a:r>
          </a:p>
          <a:p>
            <a:endParaRPr lang="en-US" dirty="0"/>
          </a:p>
          <a:p>
            <a:r>
              <a:rPr lang="en-US" dirty="0"/>
              <a:t>Love  is the lubrication for unity  ( 1 Corinthians 13)</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en-US" dirty="0"/>
          </a:p>
          <a:p>
            <a:pPr algn="ctr">
              <a:buNone/>
            </a:pPr>
            <a:endParaRPr lang="en-US" dirty="0"/>
          </a:p>
          <a:p>
            <a:pPr algn="ctr">
              <a:buNone/>
            </a:pPr>
            <a:r>
              <a:rPr lang="en-US" sz="3600" dirty="0"/>
              <a:t>Last  Sunday</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EB303-2478-4B60-8A13-5A4D7AC949E9}"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04088"/>
            <a:ext cx="8229600" cy="591312"/>
          </a:xfrm>
        </p:spPr>
        <p:txBody>
          <a:bodyPr>
            <a:normAutofit fontScale="90000"/>
          </a:bodyPr>
          <a:lstStyle/>
          <a:p>
            <a:pPr algn="ctr"/>
            <a:r>
              <a:rPr lang="en-US" dirty="0"/>
              <a:t>1 Corinthians </a:t>
            </a:r>
          </a:p>
        </p:txBody>
      </p:sp>
      <p:sp>
        <p:nvSpPr>
          <p:cNvPr id="3" name="Content Placeholder 2"/>
          <p:cNvSpPr>
            <a:spLocks noGrp="1"/>
          </p:cNvSpPr>
          <p:nvPr>
            <p:ph idx="1"/>
          </p:nvPr>
        </p:nvSpPr>
        <p:spPr/>
        <p:txBody>
          <a:bodyPr>
            <a:normAutofit/>
          </a:bodyPr>
          <a:lstStyle/>
          <a:p>
            <a:r>
              <a:rPr lang="en-US" dirty="0"/>
              <a:t>Good source for insights for the local church</a:t>
            </a:r>
          </a:p>
          <a:p>
            <a:pPr marL="274320" lvl="1" indent="-274320">
              <a:buClr>
                <a:schemeClr val="accent3"/>
              </a:buClr>
              <a:buSzPct val="95000"/>
              <a:buNone/>
            </a:pPr>
            <a:endParaRPr lang="en-US" dirty="0"/>
          </a:p>
          <a:p>
            <a:pPr marL="274320" lvl="1" indent="-274320">
              <a:buClr>
                <a:schemeClr val="accent3"/>
              </a:buClr>
              <a:buSzPct val="95000"/>
            </a:pPr>
            <a:r>
              <a:rPr lang="en-US" sz="2600" dirty="0"/>
              <a:t>What breaks unity and what builds unity</a:t>
            </a:r>
          </a:p>
          <a:p>
            <a:pPr>
              <a:buNone/>
            </a:pPr>
            <a:endParaRPr lang="en-US" dirty="0"/>
          </a:p>
          <a:p>
            <a:r>
              <a:rPr lang="en-US" dirty="0"/>
              <a:t>Unity theme runs through the book</a:t>
            </a:r>
          </a:p>
          <a:p>
            <a:endParaRPr lang="en-US" dirty="0"/>
          </a:p>
          <a:p>
            <a:r>
              <a:rPr lang="en-US" dirty="0"/>
              <a:t>Due to time constraints, will summarize result</a:t>
            </a:r>
          </a:p>
          <a:p>
            <a:endParaRPr lang="en-US" i="1" dirty="0"/>
          </a:p>
          <a:p>
            <a:pPr algn="ctr">
              <a:buNone/>
            </a:pPr>
            <a:r>
              <a:rPr lang="en-US" i="1" dirty="0"/>
              <a:t>Handout available at the exit for more study</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Some Observations</a:t>
            </a:r>
          </a:p>
        </p:txBody>
      </p:sp>
      <p:sp>
        <p:nvSpPr>
          <p:cNvPr id="3" name="Content Placeholder 2"/>
          <p:cNvSpPr>
            <a:spLocks noGrp="1"/>
          </p:cNvSpPr>
          <p:nvPr>
            <p:ph idx="1"/>
          </p:nvPr>
        </p:nvSpPr>
        <p:spPr/>
        <p:txBody>
          <a:bodyPr>
            <a:normAutofit/>
          </a:bodyPr>
          <a:lstStyle/>
          <a:p>
            <a:pPr>
              <a:lnSpc>
                <a:spcPct val="90000"/>
              </a:lnSpc>
              <a:spcBef>
                <a:spcPts val="1200"/>
              </a:spcBef>
            </a:pPr>
            <a:r>
              <a:rPr lang="en-US" dirty="0"/>
              <a:t>At least 16 different purposes recorded</a:t>
            </a:r>
          </a:p>
          <a:p>
            <a:pPr>
              <a:lnSpc>
                <a:spcPct val="90000"/>
              </a:lnSpc>
              <a:spcBef>
                <a:spcPts val="1200"/>
              </a:spcBef>
            </a:pPr>
            <a:r>
              <a:rPr lang="en-US" dirty="0"/>
              <a:t>Variety of circumstances  and  places</a:t>
            </a:r>
          </a:p>
          <a:p>
            <a:pPr>
              <a:lnSpc>
                <a:spcPct val="90000"/>
              </a:lnSpc>
              <a:spcBef>
                <a:spcPts val="1200"/>
              </a:spcBef>
            </a:pPr>
            <a:r>
              <a:rPr lang="en-US" dirty="0"/>
              <a:t>No “five acts of worship” or liturgy found</a:t>
            </a:r>
          </a:p>
          <a:p>
            <a:pPr>
              <a:lnSpc>
                <a:spcPct val="90000"/>
              </a:lnSpc>
              <a:spcBef>
                <a:spcPts val="1200"/>
              </a:spcBef>
            </a:pPr>
            <a:r>
              <a:rPr lang="en-US" dirty="0"/>
              <a:t>The  word “worship” is not used in connection with any church gathering</a:t>
            </a:r>
          </a:p>
          <a:p>
            <a:pPr>
              <a:lnSpc>
                <a:spcPct val="90000"/>
              </a:lnSpc>
              <a:spcBef>
                <a:spcPts val="1200"/>
              </a:spcBef>
            </a:pPr>
            <a:r>
              <a:rPr lang="en-US" dirty="0"/>
              <a:t>No assembly recorded in the New Testament would fit the commonly held concept of “worship.” </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685800"/>
            <a:ext cx="8229600" cy="591312"/>
          </a:xfrm>
        </p:spPr>
        <p:txBody>
          <a:bodyPr>
            <a:normAutofit fontScale="90000"/>
          </a:bodyPr>
          <a:lstStyle/>
          <a:p>
            <a:pPr>
              <a:defRPr/>
            </a:pPr>
            <a:endParaRPr lang="en-US" dirty="0"/>
          </a:p>
        </p:txBody>
      </p:sp>
      <p:sp>
        <p:nvSpPr>
          <p:cNvPr id="48131" name="Rectangle 3"/>
          <p:cNvSpPr>
            <a:spLocks noGrp="1" noChangeArrowheads="1"/>
          </p:cNvSpPr>
          <p:nvPr>
            <p:ph idx="1"/>
          </p:nvPr>
        </p:nvSpPr>
        <p:spPr>
          <a:xfrm>
            <a:off x="523875" y="1571625"/>
            <a:ext cx="8143875" cy="5057775"/>
          </a:xfrm>
        </p:spPr>
        <p:txBody>
          <a:bodyPr>
            <a:normAutofit/>
          </a:bodyPr>
          <a:lstStyle/>
          <a:p>
            <a:pPr>
              <a:lnSpc>
                <a:spcPct val="80000"/>
              </a:lnSpc>
            </a:pPr>
            <a:endParaRPr lang="en-US" sz="2400" dirty="0"/>
          </a:p>
          <a:p>
            <a:pPr>
              <a:lnSpc>
                <a:spcPct val="80000"/>
              </a:lnSpc>
            </a:pPr>
            <a:endParaRPr lang="en-US" sz="2400" dirty="0"/>
          </a:p>
          <a:p>
            <a:pPr algn="ctr">
              <a:lnSpc>
                <a:spcPct val="80000"/>
              </a:lnSpc>
              <a:buNone/>
            </a:pPr>
            <a:r>
              <a:rPr lang="en-US" sz="3600" dirty="0"/>
              <a:t>Observations</a:t>
            </a:r>
          </a:p>
          <a:p>
            <a:pPr algn="ctr">
              <a:lnSpc>
                <a:spcPct val="80000"/>
              </a:lnSpc>
              <a:buNone/>
            </a:pPr>
            <a:endParaRPr lang="en-US" sz="3200" dirty="0"/>
          </a:p>
          <a:p>
            <a:pPr>
              <a:lnSpc>
                <a:spcPct val="80000"/>
              </a:lnSpc>
            </a:pPr>
            <a:r>
              <a:rPr lang="en-US" sz="3200" dirty="0"/>
              <a:t>More like “Close-knit” family taking care of </a:t>
            </a:r>
            <a:r>
              <a:rPr lang="en-US" sz="2800" dirty="0"/>
              <a:t>a variety of “family” matters  than  a classical “worship service”</a:t>
            </a:r>
          </a:p>
          <a:p>
            <a:pPr>
              <a:lnSpc>
                <a:spcPct val="80000"/>
              </a:lnSpc>
            </a:pPr>
            <a:r>
              <a:rPr lang="en-US" sz="2800" dirty="0"/>
              <a:t>An organic, interactive process</a:t>
            </a:r>
          </a:p>
          <a:p>
            <a:pPr lvl="1">
              <a:lnSpc>
                <a:spcPct val="80000"/>
              </a:lnSpc>
            </a:pPr>
            <a:endParaRPr lang="en-US" sz="2400" dirty="0"/>
          </a:p>
        </p:txBody>
      </p:sp>
      <p:sp>
        <p:nvSpPr>
          <p:cNvPr id="33794" name="Slide Number Placeholder 3"/>
          <p:cNvSpPr>
            <a:spLocks noGrp="1"/>
          </p:cNvSpPr>
          <p:nvPr>
            <p:ph type="sldNum" sz="quarter" idx="12"/>
          </p:nvPr>
        </p:nvSpPr>
        <p:spPr>
          <a:noFill/>
        </p:spPr>
        <p:txBody>
          <a:bodyPr/>
          <a:lstStyle/>
          <a:p>
            <a:fld id="{4E51FF0D-C05A-4AF4-BE67-56395FCC07E5}" type="slidenum">
              <a:rPr lang="en-US"/>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Effect transition="in" filter="wipe(left)">
                                      <p:cBhvr>
                                        <p:cTn id="7" dur="500"/>
                                        <p:tgtEl>
                                          <p:spTgt spid="481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4" end="4"/>
                                            </p:txEl>
                                          </p:spTgt>
                                        </p:tgtEl>
                                        <p:attrNameLst>
                                          <p:attrName>style.visibility</p:attrName>
                                        </p:attrNameLst>
                                      </p:cBhvr>
                                      <p:to>
                                        <p:strVal val="visible"/>
                                      </p:to>
                                    </p:set>
                                    <p:animEffect transition="in" filter="wipe(left)">
                                      <p:cBhvr>
                                        <p:cTn id="12" dur="500"/>
                                        <p:tgtEl>
                                          <p:spTgt spid="4813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1">
                                            <p:txEl>
                                              <p:pRg st="5" end="5"/>
                                            </p:txEl>
                                          </p:spTgt>
                                        </p:tgtEl>
                                        <p:attrNameLst>
                                          <p:attrName>style.visibility</p:attrName>
                                        </p:attrNameLst>
                                      </p:cBhvr>
                                      <p:to>
                                        <p:strVal val="visible"/>
                                      </p:to>
                                    </p:set>
                                    <p:animEffect transition="in" filter="wipe(left)">
                                      <p:cBhvr>
                                        <p:cTn id="17"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p:txBody>
          <a:bodyPr/>
          <a:lstStyle/>
          <a:p>
            <a:r>
              <a:rPr lang="en-US" dirty="0"/>
              <a:t>Included disciplinary actions</a:t>
            </a:r>
          </a:p>
          <a:p>
            <a:pPr lvl="1">
              <a:buNone/>
            </a:pPr>
            <a:r>
              <a:rPr lang="en-US" dirty="0"/>
              <a:t>Disassociation  from  an  unrepentant  member after due process</a:t>
            </a:r>
          </a:p>
          <a:p>
            <a:pPr lvl="2">
              <a:buClr>
                <a:schemeClr val="tx2">
                  <a:lumMod val="90000"/>
                </a:schemeClr>
              </a:buClr>
              <a:buSzPct val="90000"/>
              <a:buFont typeface="Wingdings 2" pitchFamily="18" charset="2"/>
              <a:buChar char="P"/>
            </a:pPr>
            <a:r>
              <a:rPr lang="en-US" dirty="0"/>
              <a:t>Matt. 18:15-18</a:t>
            </a:r>
          </a:p>
          <a:p>
            <a:pPr lvl="2">
              <a:buClr>
                <a:schemeClr val="tx2">
                  <a:lumMod val="90000"/>
                </a:schemeClr>
              </a:buClr>
              <a:buSzPct val="90000"/>
              <a:buFont typeface="Wingdings 2" pitchFamily="18" charset="2"/>
              <a:buChar char="P"/>
            </a:pPr>
            <a:r>
              <a:rPr lang="en-US" dirty="0"/>
              <a:t>Corinthians 5</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04088"/>
            <a:ext cx="8229600" cy="667512"/>
          </a:xfrm>
        </p:spPr>
        <p:txBody>
          <a:bodyPr>
            <a:normAutofit fontScale="90000"/>
          </a:bodyPr>
          <a:lstStyle/>
          <a:p>
            <a:pPr>
              <a:defRPr/>
            </a:pPr>
            <a:r>
              <a:rPr lang="en-US" dirty="0"/>
              <a:t>Observations</a:t>
            </a:r>
          </a:p>
        </p:txBody>
      </p:sp>
      <p:sp>
        <p:nvSpPr>
          <p:cNvPr id="49155" name="Rectangle 3"/>
          <p:cNvSpPr>
            <a:spLocks noGrp="1" noChangeArrowheads="1"/>
          </p:cNvSpPr>
          <p:nvPr>
            <p:ph idx="1"/>
          </p:nvPr>
        </p:nvSpPr>
        <p:spPr>
          <a:xfrm>
            <a:off x="396875" y="1657350"/>
            <a:ext cx="8270875" cy="4518025"/>
          </a:xfrm>
        </p:spPr>
        <p:txBody>
          <a:bodyPr>
            <a:normAutofit/>
          </a:bodyPr>
          <a:lstStyle/>
          <a:p>
            <a:endParaRPr lang="en-US" sz="2400" dirty="0"/>
          </a:p>
          <a:p>
            <a:r>
              <a:rPr lang="en-US" sz="3200" dirty="0"/>
              <a:t>Gatherings were a consistent feature of Christian life</a:t>
            </a:r>
          </a:p>
          <a:p>
            <a:endParaRPr lang="en-US" sz="2400" dirty="0"/>
          </a:p>
          <a:p>
            <a:r>
              <a:rPr lang="en-US" sz="3200" dirty="0"/>
              <a:t>Were eager to come together. </a:t>
            </a:r>
            <a:endParaRPr lang="en-US" sz="2800" dirty="0"/>
          </a:p>
        </p:txBody>
      </p:sp>
      <p:sp>
        <p:nvSpPr>
          <p:cNvPr id="34818" name="Slide Number Placeholder 3"/>
          <p:cNvSpPr>
            <a:spLocks noGrp="1"/>
          </p:cNvSpPr>
          <p:nvPr>
            <p:ph type="sldNum" sz="quarter" idx="12"/>
          </p:nvPr>
        </p:nvSpPr>
        <p:spPr>
          <a:noFill/>
        </p:spPr>
        <p:txBody>
          <a:bodyPr/>
          <a:lstStyle/>
          <a:p>
            <a:fld id="{22E81D8F-8FEA-4B28-9968-A535710AA586}" type="slidenum">
              <a:rPr lang="en-US"/>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wipe(left)">
                                      <p:cBhvr>
                                        <p:cTn id="7" dur="500"/>
                                        <p:tgtEl>
                                          <p:spTgt spid="491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3" end="3"/>
                                            </p:txEl>
                                          </p:spTgt>
                                        </p:tgtEl>
                                        <p:attrNameLst>
                                          <p:attrName>style.visibility</p:attrName>
                                        </p:attrNameLst>
                                      </p:cBhvr>
                                      <p:to>
                                        <p:strVal val="visible"/>
                                      </p:to>
                                    </p:set>
                                    <p:animEffect transition="in" filter="wipe(left)">
                                      <p:cBhvr>
                                        <p:cTn id="1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Corinthians 14, What’s the Message?</a:t>
            </a:r>
          </a:p>
        </p:txBody>
      </p:sp>
      <p:sp>
        <p:nvSpPr>
          <p:cNvPr id="3" name="Content Placeholder 2"/>
          <p:cNvSpPr>
            <a:spLocks noGrp="1"/>
          </p:cNvSpPr>
          <p:nvPr>
            <p:ph idx="1"/>
          </p:nvPr>
        </p:nvSpPr>
        <p:spPr/>
        <p:txBody>
          <a:bodyPr>
            <a:normAutofit fontScale="92500" lnSpcReduction="10000"/>
          </a:bodyPr>
          <a:lstStyle/>
          <a:p>
            <a:r>
              <a:rPr lang="en-US" dirty="0"/>
              <a:t>When gifts compete</a:t>
            </a:r>
          </a:p>
          <a:p>
            <a:pPr lvl="1"/>
            <a:r>
              <a:rPr lang="en-US" dirty="0"/>
              <a:t>Destroys unity and defeats the primary purposes</a:t>
            </a:r>
          </a:p>
          <a:p>
            <a:r>
              <a:rPr lang="en-US" dirty="0"/>
              <a:t>The assemblies/gatherings are to:</a:t>
            </a:r>
          </a:p>
          <a:p>
            <a:pPr lvl="1">
              <a:buClr>
                <a:schemeClr val="tx2"/>
              </a:buClr>
              <a:buSzPct val="95000"/>
              <a:buFont typeface="Wingdings 2" pitchFamily="18" charset="2"/>
              <a:buChar char="P"/>
            </a:pPr>
            <a:r>
              <a:rPr lang="en-US" sz="2600" dirty="0"/>
              <a:t>Strengthen</a:t>
            </a:r>
          </a:p>
          <a:p>
            <a:pPr lvl="1">
              <a:buClr>
                <a:schemeClr val="tx2"/>
              </a:buClr>
              <a:buSzPct val="95000"/>
              <a:buFont typeface="Wingdings 2" pitchFamily="18" charset="2"/>
              <a:buChar char="P"/>
            </a:pPr>
            <a:r>
              <a:rPr lang="en-US" sz="2600" dirty="0"/>
              <a:t>Encourage</a:t>
            </a:r>
          </a:p>
          <a:p>
            <a:pPr lvl="1">
              <a:buClr>
                <a:schemeClr val="tx2"/>
              </a:buClr>
              <a:buSzPct val="95000"/>
              <a:buFont typeface="Wingdings 2" pitchFamily="18" charset="2"/>
              <a:buChar char="P"/>
            </a:pPr>
            <a:r>
              <a:rPr lang="en-US" sz="2600" dirty="0"/>
              <a:t>Comfort </a:t>
            </a:r>
          </a:p>
          <a:p>
            <a:pPr lvl="1">
              <a:buClr>
                <a:schemeClr val="tx2"/>
              </a:buClr>
              <a:buSzPct val="95000"/>
              <a:buFont typeface="Wingdings 2" pitchFamily="18" charset="2"/>
              <a:buChar char="P"/>
            </a:pPr>
            <a:r>
              <a:rPr lang="en-US" sz="2600" dirty="0"/>
              <a:t>Edify/build up </a:t>
            </a:r>
          </a:p>
          <a:p>
            <a:endParaRPr lang="en-US" dirty="0"/>
          </a:p>
          <a:p>
            <a:pPr>
              <a:spcAft>
                <a:spcPts val="600"/>
              </a:spcAft>
            </a:pPr>
            <a:r>
              <a:rPr lang="en-US" dirty="0"/>
              <a:t>There will be prayers, praise, singing , thanksgivings, </a:t>
            </a:r>
            <a:r>
              <a:rPr lang="en-US" dirty="0" err="1"/>
              <a:t>amens</a:t>
            </a:r>
            <a:r>
              <a:rPr lang="en-US" dirty="0"/>
              <a:t>, prophesy that convicted visitors and unbelievers that God is among us , and weighing what was said</a:t>
            </a:r>
          </a:p>
          <a:p>
            <a:pPr>
              <a:buNone/>
            </a:pPr>
            <a:endParaRPr lang="en-US" i="1"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EB303-2478-4B60-8A13-5A4D7AC949E9}" type="slidenum">
              <a:rPr lang="en-US" smtClean="0"/>
              <a:pPr/>
              <a:t>25</a:t>
            </a:fld>
            <a:endParaRPr lang="en-US"/>
          </a:p>
        </p:txBody>
      </p:sp>
      <p:sp>
        <p:nvSpPr>
          <p:cNvPr id="7" name="TextBox 6"/>
          <p:cNvSpPr txBox="1"/>
          <p:nvPr/>
        </p:nvSpPr>
        <p:spPr>
          <a:xfrm>
            <a:off x="5029200" y="3230940"/>
            <a:ext cx="3886200" cy="1569660"/>
          </a:xfrm>
          <a:prstGeom prst="rect">
            <a:avLst/>
          </a:prstGeom>
          <a:noFill/>
        </p:spPr>
        <p:txBody>
          <a:bodyPr wrap="square" rtlCol="0">
            <a:spAutoFit/>
          </a:bodyPr>
          <a:lstStyle/>
          <a:p>
            <a:pPr marL="0" lvl="1">
              <a:buFont typeface="Wingdings" pitchFamily="2" charset="2"/>
              <a:buChar char="ü"/>
            </a:pPr>
            <a:r>
              <a:rPr lang="en-US" sz="2400" dirty="0"/>
              <a:t>Instruct</a:t>
            </a:r>
          </a:p>
          <a:p>
            <a:pPr marL="231775" indent="-231775">
              <a:buFont typeface="Wingdings" pitchFamily="2" charset="2"/>
              <a:buChar char="ü"/>
            </a:pPr>
            <a:r>
              <a:rPr lang="en-US" sz="2400" dirty="0"/>
              <a:t>Convict visitor and unbeliever that God is  among 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tmplLst>
          <p:tmpl lvl="1">
            <p:tnLst>
              <p:par>
                <p:cTn presetID="5"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2">
            <p:tnLst>
              <p:par>
                <p:cTn presetID="5"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3">
            <p:tnLst>
              <p:par>
                <p:cTn presetID="5"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4">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5">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 What? </a:t>
            </a:r>
            <a:r>
              <a:rPr lang="en-US" sz="3600" dirty="0"/>
              <a:t>(Continued)</a:t>
            </a:r>
          </a:p>
        </p:txBody>
      </p:sp>
      <p:sp>
        <p:nvSpPr>
          <p:cNvPr id="3" name="Content Placeholder 2"/>
          <p:cNvSpPr>
            <a:spLocks noGrp="1"/>
          </p:cNvSpPr>
          <p:nvPr>
            <p:ph idx="1"/>
          </p:nvPr>
        </p:nvSpPr>
        <p:spPr>
          <a:xfrm>
            <a:off x="457200" y="1935480"/>
            <a:ext cx="8229600" cy="4617720"/>
          </a:xfrm>
        </p:spPr>
        <p:txBody>
          <a:bodyPr>
            <a:normAutofit/>
          </a:bodyPr>
          <a:lstStyle/>
          <a:p>
            <a:r>
              <a:rPr lang="en-US" dirty="0"/>
              <a:t>Change is difficult, but the status quo will ultimately lead to frustration of several and stagnation and decline for the church. </a:t>
            </a:r>
          </a:p>
          <a:p>
            <a:r>
              <a:rPr lang="en-US" dirty="0"/>
              <a:t>That calls for change</a:t>
            </a:r>
          </a:p>
          <a:p>
            <a:pPr lvl="1">
              <a:buClr>
                <a:schemeClr val="tx2"/>
              </a:buClr>
              <a:buSzPct val="90000"/>
              <a:buFont typeface="Wingdings 2" pitchFamily="18" charset="2"/>
              <a:buChar char="P"/>
            </a:pPr>
            <a:r>
              <a:rPr lang="en-US" dirty="0"/>
              <a:t>Progressive, well planned and well implemented, </a:t>
            </a:r>
          </a:p>
          <a:p>
            <a:pPr lvl="1">
              <a:buClr>
                <a:schemeClr val="tx2"/>
              </a:buClr>
              <a:buSzPct val="90000"/>
              <a:buFont typeface="Wingdings 2" pitchFamily="18" charset="2"/>
              <a:buChar char="P"/>
            </a:pPr>
            <a:r>
              <a:rPr lang="en-US" dirty="0"/>
              <a:t>Done in a fitting and orderly way</a:t>
            </a:r>
          </a:p>
          <a:p>
            <a:pPr lvl="1">
              <a:buClr>
                <a:schemeClr val="tx2"/>
              </a:buClr>
              <a:buSzPct val="90000"/>
              <a:buFont typeface="Wingdings 2" pitchFamily="18" charset="2"/>
              <a:buChar char="P"/>
            </a:pPr>
            <a:r>
              <a:rPr lang="en-US" dirty="0"/>
              <a:t>Supported with prayer, communication , understanding, patience and the aid of the Holy Spirit</a:t>
            </a:r>
          </a:p>
          <a:p>
            <a:pPr lvl="1">
              <a:buClr>
                <a:schemeClr val="tx2"/>
              </a:buClr>
              <a:buSzPct val="90000"/>
              <a:buFont typeface="Wingdings 2" pitchFamily="18" charset="2"/>
              <a:buChar char="P"/>
            </a:pPr>
            <a:r>
              <a:rPr lang="en-US" dirty="0"/>
              <a:t>Aided by the Holy</a:t>
            </a:r>
          </a:p>
          <a:p>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a:t>So what?</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The assemblies are an important part of building up /strengthening the church </a:t>
            </a:r>
          </a:p>
          <a:p>
            <a:r>
              <a:rPr lang="en-US" dirty="0"/>
              <a:t>It is best if we don’t narrow the Biblical cope to what is referred to as a “worship service” and  a liturgy.  </a:t>
            </a:r>
          </a:p>
          <a:p>
            <a:r>
              <a:rPr lang="en-US" dirty="0"/>
              <a:t>We  should use the flexibility and variety permitted in the scriptures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440C-A616-4B43-B4DA-21359170D76A}"/>
              </a:ext>
            </a:extLst>
          </p:cNvPr>
          <p:cNvSpPr>
            <a:spLocks noGrp="1"/>
          </p:cNvSpPr>
          <p:nvPr>
            <p:ph type="title"/>
          </p:nvPr>
        </p:nvSpPr>
        <p:spPr>
          <a:xfrm>
            <a:off x="628650" y="365126"/>
            <a:ext cx="7886700" cy="1090188"/>
          </a:xfrm>
        </p:spPr>
        <p:txBody>
          <a:bodyPr>
            <a:normAutofit fontScale="90000"/>
          </a:bodyPr>
          <a:lstStyle/>
          <a:p>
            <a:pPr algn="ctr"/>
            <a:r>
              <a:rPr lang="en-US" sz="7200" b="1" dirty="0">
                <a:effectLst>
                  <a:glow rad="101600">
                    <a:schemeClr val="accent1">
                      <a:satMod val="175000"/>
                      <a:alpha val="40000"/>
                    </a:schemeClr>
                  </a:glow>
                </a:effectLst>
                <a:latin typeface="Bradley Hand ITC" panose="03070402050302030203" pitchFamily="66" charset="0"/>
              </a:rPr>
              <a:t>WORSHIP</a:t>
            </a:r>
            <a:endParaRPr lang="en-US" sz="7200" dirty="0"/>
          </a:p>
        </p:txBody>
      </p:sp>
      <p:sp>
        <p:nvSpPr>
          <p:cNvPr id="3" name="Content Placeholder 2">
            <a:extLst>
              <a:ext uri="{FF2B5EF4-FFF2-40B4-BE49-F238E27FC236}">
                <a16:creationId xmlns:a16="http://schemas.microsoft.com/office/drawing/2014/main" id="{556FB3FF-3652-40E2-9C67-1A85BA73589A}"/>
              </a:ext>
            </a:extLst>
          </p:cNvPr>
          <p:cNvSpPr>
            <a:spLocks noGrp="1"/>
          </p:cNvSpPr>
          <p:nvPr>
            <p:ph idx="1"/>
          </p:nvPr>
        </p:nvSpPr>
        <p:spPr>
          <a:xfrm>
            <a:off x="628650" y="1596981"/>
            <a:ext cx="7886700" cy="4579983"/>
          </a:xfrm>
        </p:spPr>
        <p:txBody>
          <a:bodyPr>
            <a:normAutofit/>
          </a:bodyPr>
          <a:lstStyle/>
          <a:p>
            <a:pPr marL="0" indent="0" algn="ctr">
              <a:buNone/>
            </a:pPr>
            <a:endParaRPr lang="en-US" sz="6000" dirty="0">
              <a:latin typeface="Bradley Hand ITC" panose="03070402050302030203" pitchFamily="66" charset="0"/>
              <a:cs typeface="Aldhabi" panose="020B0604020202020204" pitchFamily="2" charset="-78"/>
            </a:endParaRPr>
          </a:p>
          <a:p>
            <a:pPr marL="0" indent="0" algn="ctr">
              <a:buNone/>
            </a:pPr>
            <a:endParaRPr lang="en-US" sz="6000" dirty="0">
              <a:latin typeface="Bradley Hand ITC" panose="03070402050302030203" pitchFamily="66" charset="0"/>
              <a:cs typeface="Aldhabi" panose="020B0604020202020204" pitchFamily="2" charset="-78"/>
            </a:endParaRPr>
          </a:p>
        </p:txBody>
      </p:sp>
      <p:pic>
        <p:nvPicPr>
          <p:cNvPr id="5" name="Picture 4">
            <a:extLst>
              <a:ext uri="{FF2B5EF4-FFF2-40B4-BE49-F238E27FC236}">
                <a16:creationId xmlns:a16="http://schemas.microsoft.com/office/drawing/2014/main" id="{D74194D1-078B-4CE3-9394-D32149072341}"/>
              </a:ext>
            </a:extLst>
          </p:cNvPr>
          <p:cNvPicPr>
            <a:picLocks noChangeAspect="1"/>
          </p:cNvPicPr>
          <p:nvPr/>
        </p:nvPicPr>
        <p:blipFill rotWithShape="1">
          <a:blip r:embed="rId3" cstate="print">
            <a:alphaModFix amt="50000"/>
          </a:blip>
          <a:srcRect l="6209" t="38480" r="6977" b="-14340"/>
          <a:stretch/>
        </p:blipFill>
        <p:spPr>
          <a:xfrm>
            <a:off x="842210" y="1455314"/>
            <a:ext cx="7371111" cy="6116560"/>
          </a:xfrm>
          <a:prstGeom prst="rect">
            <a:avLst/>
          </a:prstGeom>
          <a:ln>
            <a:noFill/>
          </a:ln>
          <a:effectLst>
            <a:softEdge rad="112500"/>
          </a:effectLst>
        </p:spPr>
      </p:pic>
      <p:sp>
        <p:nvSpPr>
          <p:cNvPr id="6" name="Rectangle 5">
            <a:extLst>
              <a:ext uri="{FF2B5EF4-FFF2-40B4-BE49-F238E27FC236}">
                <a16:creationId xmlns:a16="http://schemas.microsoft.com/office/drawing/2014/main" id="{1201EBED-5E22-4FED-91C0-B38688548D2C}"/>
              </a:ext>
            </a:extLst>
          </p:cNvPr>
          <p:cNvSpPr/>
          <p:nvPr/>
        </p:nvSpPr>
        <p:spPr>
          <a:xfrm>
            <a:off x="1215190" y="2069432"/>
            <a:ext cx="6617369" cy="4154984"/>
          </a:xfrm>
          <a:prstGeom prst="rect">
            <a:avLst/>
          </a:prstGeom>
        </p:spPr>
        <p:txBody>
          <a:bodyPr wrap="square">
            <a:spAutoFit/>
          </a:bodyPr>
          <a:lstStyle/>
          <a:p>
            <a:pPr algn="ctr"/>
            <a:r>
              <a:rPr lang="en-US" sz="6600" b="1" dirty="0">
                <a:solidFill>
                  <a:schemeClr val="tx2">
                    <a:lumMod val="20000"/>
                    <a:lumOff val="80000"/>
                  </a:schemeClr>
                </a:solidFill>
                <a:effectLst>
                  <a:glow rad="101600">
                    <a:schemeClr val="accent1">
                      <a:satMod val="175000"/>
                      <a:alpha val="40000"/>
                    </a:schemeClr>
                  </a:glow>
                </a:effectLst>
                <a:latin typeface="Bradley Hand ITC" panose="03070402050302030203" pitchFamily="66" charset="0"/>
                <a:cs typeface="Aparajita" panose="020B0502040204020203" pitchFamily="18" charset="0"/>
              </a:rPr>
              <a:t>Our personal worship </a:t>
            </a:r>
          </a:p>
          <a:p>
            <a:pPr algn="ctr"/>
            <a:r>
              <a:rPr lang="en-US" sz="6600" b="1" dirty="0">
                <a:solidFill>
                  <a:schemeClr val="tx2">
                    <a:lumMod val="20000"/>
                    <a:lumOff val="80000"/>
                  </a:schemeClr>
                </a:solidFill>
                <a:effectLst>
                  <a:glow rad="101600">
                    <a:schemeClr val="accent1">
                      <a:satMod val="175000"/>
                      <a:alpha val="40000"/>
                    </a:schemeClr>
                  </a:glow>
                </a:effectLst>
                <a:latin typeface="Bradley Hand ITC" panose="03070402050302030203" pitchFamily="66" charset="0"/>
                <a:cs typeface="Aparajita" panose="020B0502040204020203" pitchFamily="18" charset="0"/>
              </a:rPr>
              <a:t>and our assembly times together </a:t>
            </a:r>
          </a:p>
        </p:txBody>
      </p:sp>
    </p:spTree>
    <p:extLst>
      <p:ext uri="{BB962C8B-B14F-4D97-AF65-F5344CB8AC3E}">
        <p14:creationId xmlns:p14="http://schemas.microsoft.com/office/powerpoint/2010/main" val="864755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5400" dirty="0"/>
          </a:p>
          <a:p>
            <a:pPr algn="ctr">
              <a:buNone/>
            </a:pPr>
            <a:r>
              <a:rPr lang="en-US" sz="5400" dirty="0"/>
              <a:t>The 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BED9-1799-49F9-AADE-709AC2E19995}"/>
              </a:ext>
            </a:extLst>
          </p:cNvPr>
          <p:cNvSpPr>
            <a:spLocks noGrp="1"/>
          </p:cNvSpPr>
          <p:nvPr>
            <p:ph type="title"/>
          </p:nvPr>
        </p:nvSpPr>
        <p:spPr>
          <a:xfrm>
            <a:off x="284118" y="365126"/>
            <a:ext cx="8231233" cy="1325563"/>
          </a:xfrm>
        </p:spPr>
        <p:txBody>
          <a:bodyPr>
            <a:normAutofit/>
          </a:bodyPr>
          <a:lstStyle/>
          <a:p>
            <a:pPr algn="ctr"/>
            <a:r>
              <a:rPr lang="en-US" sz="6000" b="1" dirty="0">
                <a:solidFill>
                  <a:schemeClr val="tx2"/>
                </a:solidFill>
                <a:effectLst>
                  <a:glow rad="63500">
                    <a:schemeClr val="accent1">
                      <a:satMod val="175000"/>
                      <a:alpha val="40000"/>
                    </a:schemeClr>
                  </a:glow>
                </a:effectLst>
                <a:latin typeface="Bradley Hand ITC" panose="03070402050302030203" pitchFamily="66" charset="0"/>
              </a:rPr>
              <a:t>Our Whole Life Worship</a:t>
            </a:r>
          </a:p>
        </p:txBody>
      </p:sp>
      <p:sp>
        <p:nvSpPr>
          <p:cNvPr id="3" name="Content Placeholder 2">
            <a:extLst>
              <a:ext uri="{FF2B5EF4-FFF2-40B4-BE49-F238E27FC236}">
                <a16:creationId xmlns:a16="http://schemas.microsoft.com/office/drawing/2014/main" id="{8A7C7943-ADE8-4C87-BCD1-D4C1E29064F4}"/>
              </a:ext>
            </a:extLst>
          </p:cNvPr>
          <p:cNvSpPr>
            <a:spLocks noGrp="1"/>
          </p:cNvSpPr>
          <p:nvPr>
            <p:ph idx="1"/>
          </p:nvPr>
        </p:nvSpPr>
        <p:spPr/>
        <p:txBody>
          <a:bodyPr>
            <a:normAutofit/>
          </a:bodyPr>
          <a:lstStyle/>
          <a:p>
            <a:r>
              <a:rPr lang="en-US" b="1" dirty="0"/>
              <a:t>Rom.  12: 1-2   </a:t>
            </a:r>
            <a:r>
              <a:rPr lang="en-US" dirty="0"/>
              <a:t>God expects us to be transformed into his likeness, to be different from those around us. </a:t>
            </a:r>
          </a:p>
          <a:p>
            <a:endParaRPr lang="en-US" dirty="0"/>
          </a:p>
          <a:p>
            <a:r>
              <a:rPr lang="en-US" dirty="0"/>
              <a:t>It  requires a daily sacrifice of self, replacing self with Christ. </a:t>
            </a:r>
          </a:p>
          <a:p>
            <a:endParaRPr lang="en-US" dirty="0"/>
          </a:p>
          <a:p>
            <a:pPr marL="0" indent="0">
              <a:buNone/>
            </a:pPr>
            <a:r>
              <a:rPr lang="en-US" dirty="0"/>
              <a:t> So, the next time someone asks about where you worship;</a:t>
            </a:r>
          </a:p>
          <a:p>
            <a:pPr marL="0" indent="0">
              <a:buNone/>
            </a:pPr>
            <a:r>
              <a:rPr lang="en-US" dirty="0"/>
              <a:t>    what will you say? </a:t>
            </a:r>
          </a:p>
          <a:p>
            <a:pPr marL="0" indent="0">
              <a:buNone/>
            </a:pPr>
            <a:endParaRPr lang="en-US" dirty="0"/>
          </a:p>
        </p:txBody>
      </p:sp>
    </p:spTree>
    <p:extLst>
      <p:ext uri="{BB962C8B-B14F-4D97-AF65-F5344CB8AC3E}">
        <p14:creationId xmlns:p14="http://schemas.microsoft.com/office/powerpoint/2010/main" val="4092593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Picking Up in Chapter 11</a:t>
            </a:r>
          </a:p>
        </p:txBody>
      </p:sp>
      <p:sp>
        <p:nvSpPr>
          <p:cNvPr id="3" name="Content Placeholder 2"/>
          <p:cNvSpPr>
            <a:spLocks noGrp="1"/>
          </p:cNvSpPr>
          <p:nvPr>
            <p:ph idx="1"/>
          </p:nvPr>
        </p:nvSpPr>
        <p:spPr>
          <a:xfrm>
            <a:off x="304800" y="1600200"/>
            <a:ext cx="8610600" cy="4724400"/>
          </a:xfrm>
        </p:spPr>
        <p:txBody>
          <a:bodyPr>
            <a:normAutofit/>
          </a:bodyPr>
          <a:lstStyle/>
          <a:p>
            <a:r>
              <a:rPr lang="en-US" dirty="0"/>
              <a:t>Chapter 11: Abuse and misuse of the Lord’s supper</a:t>
            </a:r>
          </a:p>
          <a:p>
            <a:r>
              <a:rPr lang="en-US" dirty="0"/>
              <a:t>Chapter 12: </a:t>
            </a:r>
          </a:p>
          <a:p>
            <a:pPr lvl="1"/>
            <a:r>
              <a:rPr lang="en-US" dirty="0"/>
              <a:t>Verse 18-20  “. . . many parts, but one body.”</a:t>
            </a:r>
          </a:p>
          <a:p>
            <a:pPr lvl="1"/>
            <a:r>
              <a:rPr lang="en-US" dirty="0"/>
              <a:t>Verse 24b-26 “. . . no division in the body . . . .” </a:t>
            </a:r>
          </a:p>
          <a:p>
            <a:r>
              <a:rPr lang="en-US" dirty="0"/>
              <a:t>Chapter 13</a:t>
            </a:r>
          </a:p>
          <a:p>
            <a:pPr lvl="1"/>
            <a:r>
              <a:rPr lang="en-US" dirty="0"/>
              <a:t>Love is the lubricant of unity (other focused)</a:t>
            </a:r>
          </a:p>
          <a:p>
            <a:r>
              <a:rPr lang="en-US" dirty="0"/>
              <a:t>Chapter 14</a:t>
            </a:r>
          </a:p>
          <a:p>
            <a:pPr lvl="1"/>
            <a:r>
              <a:rPr lang="en-US" dirty="0"/>
              <a:t>Focus on two gifts (prophesy and “tongues”)</a:t>
            </a:r>
          </a:p>
          <a:p>
            <a:pPr lvl="1"/>
            <a:r>
              <a:rPr lang="en-US" dirty="0"/>
              <a:t>Pattern: Purpose, evaluation, constraints</a:t>
            </a:r>
          </a:p>
          <a:p>
            <a:pPr lvl="1">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Corinthians 14</a:t>
            </a:r>
          </a:p>
        </p:txBody>
      </p:sp>
      <p:sp>
        <p:nvSpPr>
          <p:cNvPr id="3" name="Content Placeholder 2"/>
          <p:cNvSpPr>
            <a:spLocks noGrp="1"/>
          </p:cNvSpPr>
          <p:nvPr>
            <p:ph idx="1"/>
          </p:nvPr>
        </p:nvSpPr>
        <p:spPr/>
        <p:txBody>
          <a:bodyPr>
            <a:normAutofit fontScale="92500"/>
          </a:bodyPr>
          <a:lstStyle/>
          <a:p>
            <a:pPr marL="347663" indent="-347663"/>
            <a:r>
              <a:rPr lang="en-US" dirty="0"/>
              <a:t>Disunity created by those with the gifts of tongues wanting to be  preeminent  in the assembly at the expense of prophesy (teaching the word of God).  Defeated the purpose:</a:t>
            </a:r>
          </a:p>
          <a:p>
            <a:r>
              <a:rPr lang="en-US" dirty="0"/>
              <a:t>Vs 3 –strengthening, encouragement and comfort</a:t>
            </a:r>
          </a:p>
          <a:p>
            <a:r>
              <a:rPr lang="en-US" dirty="0"/>
              <a:t>Vs  4 – edifies the church</a:t>
            </a:r>
          </a:p>
          <a:p>
            <a:r>
              <a:rPr lang="en-US" dirty="0"/>
              <a:t>Vs  5 -- so the church may be edified</a:t>
            </a:r>
          </a:p>
          <a:p>
            <a:r>
              <a:rPr lang="en-US" dirty="0"/>
              <a:t>Vs 12 -- Try to excel in gifts that build the church up (edify)</a:t>
            </a:r>
          </a:p>
          <a:p>
            <a:r>
              <a:rPr lang="en-US" dirty="0"/>
              <a:t>Vs 17 -- If another can’t understand you thanks-</a:t>
            </a:r>
            <a:r>
              <a:rPr lang="en-US" dirty="0" err="1"/>
              <a:t>givings</a:t>
            </a:r>
            <a:r>
              <a:rPr lang="en-US" dirty="0"/>
              <a:t>, he/she is not edified</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14</a:t>
            </a:r>
          </a:p>
        </p:txBody>
      </p:sp>
      <p:sp>
        <p:nvSpPr>
          <p:cNvPr id="3" name="Content Placeholder 2"/>
          <p:cNvSpPr>
            <a:spLocks noGrp="1"/>
          </p:cNvSpPr>
          <p:nvPr>
            <p:ph idx="1"/>
          </p:nvPr>
        </p:nvSpPr>
        <p:spPr/>
        <p:txBody>
          <a:bodyPr>
            <a:normAutofit fontScale="92500" lnSpcReduction="10000"/>
          </a:bodyPr>
          <a:lstStyle/>
          <a:p>
            <a:r>
              <a:rPr lang="en-US" dirty="0"/>
              <a:t>Vs 19 – Speak intelligible words to instruct others</a:t>
            </a:r>
          </a:p>
          <a:p>
            <a:r>
              <a:rPr lang="en-US" dirty="0"/>
              <a:t>Vs 24-25 – the unbeliever will not be convicted if cannot understand what is being said </a:t>
            </a:r>
          </a:p>
          <a:p>
            <a:r>
              <a:rPr lang="en-US" dirty="0"/>
              <a:t>Vs 26 –strengthening of the church</a:t>
            </a:r>
          </a:p>
          <a:p>
            <a:r>
              <a:rPr lang="en-US" dirty="0"/>
              <a:t>Vs 31 – instructed and encouraged</a:t>
            </a:r>
          </a:p>
          <a:p>
            <a:r>
              <a:rPr lang="en-US" dirty="0"/>
              <a:t>No tongues without and interpreter </a:t>
            </a:r>
          </a:p>
          <a:p>
            <a:pPr lvl="1"/>
            <a:r>
              <a:rPr lang="en-US" dirty="0"/>
              <a:t>Why? The church is not built up (edified)</a:t>
            </a:r>
          </a:p>
          <a:p>
            <a:r>
              <a:rPr lang="en-US" dirty="0"/>
              <a:t>Prophesies are to be weighed carefully  -- so that everyone may be instructed and encouraged</a:t>
            </a:r>
          </a:p>
          <a:p>
            <a:r>
              <a:rPr lang="en-US" dirty="0"/>
              <a:t>God is not a God of disorder, but of peace.</a:t>
            </a:r>
          </a:p>
          <a:p>
            <a:r>
              <a:rPr lang="en-US" dirty="0"/>
              <a:t>All is to be done in a fitting and orderly way </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Corinthians 14 </a:t>
            </a:r>
          </a:p>
        </p:txBody>
      </p:sp>
      <p:sp>
        <p:nvSpPr>
          <p:cNvPr id="3" name="Content Placeholder 2"/>
          <p:cNvSpPr>
            <a:spLocks noGrp="1"/>
          </p:cNvSpPr>
          <p:nvPr>
            <p:ph idx="1"/>
          </p:nvPr>
        </p:nvSpPr>
        <p:spPr/>
        <p:txBody>
          <a:bodyPr/>
          <a:lstStyle/>
          <a:p>
            <a:r>
              <a:rPr lang="en-US" dirty="0"/>
              <a:t>No tongues without and interpreter </a:t>
            </a:r>
          </a:p>
          <a:p>
            <a:pPr lvl="1"/>
            <a:r>
              <a:rPr lang="en-US" dirty="0"/>
              <a:t>Why? The church is not built up (edified)</a:t>
            </a:r>
          </a:p>
          <a:p>
            <a:r>
              <a:rPr lang="en-US" dirty="0"/>
              <a:t>Prophesies are to be weighed carefully  -- so that everyone may be instructed and encouraged</a:t>
            </a:r>
          </a:p>
          <a:p>
            <a:r>
              <a:rPr lang="en-US" dirty="0"/>
              <a:t>God is not a God of disorder, but of peace.</a:t>
            </a:r>
          </a:p>
          <a:p>
            <a:r>
              <a:rPr lang="en-US" dirty="0"/>
              <a:t>All is to be done in a fitting and orderly way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EB303-2478-4B60-8A13-5A4D7AC949E9}"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04088"/>
            <a:ext cx="8229600" cy="667512"/>
          </a:xfrm>
        </p:spPr>
        <p:txBody>
          <a:bodyPr>
            <a:normAutofit fontScale="90000"/>
          </a:bodyPr>
          <a:lstStyle/>
          <a:p>
            <a:pPr>
              <a:defRPr/>
            </a:pPr>
            <a:r>
              <a:rPr lang="en-US" dirty="0"/>
              <a:t>Conclusions</a:t>
            </a:r>
          </a:p>
        </p:txBody>
      </p:sp>
      <p:sp>
        <p:nvSpPr>
          <p:cNvPr id="54275" name="Rectangle 3"/>
          <p:cNvSpPr>
            <a:spLocks noGrp="1" noChangeArrowheads="1"/>
          </p:cNvSpPr>
          <p:nvPr>
            <p:ph idx="1"/>
          </p:nvPr>
        </p:nvSpPr>
        <p:spPr>
          <a:xfrm>
            <a:off x="439738" y="1587500"/>
            <a:ext cx="8228012" cy="4672013"/>
          </a:xfrm>
        </p:spPr>
        <p:txBody>
          <a:bodyPr/>
          <a:lstStyle/>
          <a:p>
            <a:pPr>
              <a:lnSpc>
                <a:spcPct val="80000"/>
              </a:lnSpc>
            </a:pPr>
            <a:r>
              <a:rPr lang="en-US" sz="2400" dirty="0"/>
              <a:t>These texts cause us to again ask, “Are our concepts really rooted in scripture?”</a:t>
            </a:r>
          </a:p>
          <a:p>
            <a:pPr>
              <a:lnSpc>
                <a:spcPct val="80000"/>
              </a:lnSpc>
            </a:pPr>
            <a:r>
              <a:rPr lang="en-US" sz="2400" dirty="0"/>
              <a:t>We are not after a “magical” pattern, but using the texts to examine concepts and attitudes</a:t>
            </a:r>
          </a:p>
          <a:p>
            <a:pPr>
              <a:lnSpc>
                <a:spcPct val="80000"/>
              </a:lnSpc>
            </a:pPr>
            <a:r>
              <a:rPr lang="en-US" sz="2400" i="1" dirty="0"/>
              <a:t>Bottom line: </a:t>
            </a:r>
            <a:r>
              <a:rPr lang="en-US" sz="2400" dirty="0"/>
              <a:t>Again, we see “whole-life” worship being practiced.  The strong sense of a bond in Christ Jesus and commitment to the community of believers led the early church to gather for a variety of purposes and under a variety of circumstances.  Neglecting gatherings indicated disregard or lack of concern for the church community and the Spirit’s purposes through and in that community.  </a:t>
            </a:r>
          </a:p>
          <a:p>
            <a:pPr algn="ctr">
              <a:lnSpc>
                <a:spcPct val="80000"/>
              </a:lnSpc>
            </a:pPr>
            <a:endParaRPr lang="en-US" sz="2400" dirty="0"/>
          </a:p>
        </p:txBody>
      </p:sp>
      <p:sp>
        <p:nvSpPr>
          <p:cNvPr id="35842" name="Slide Number Placeholder 3"/>
          <p:cNvSpPr>
            <a:spLocks noGrp="1"/>
          </p:cNvSpPr>
          <p:nvPr>
            <p:ph type="sldNum" sz="quarter" idx="12"/>
          </p:nvPr>
        </p:nvSpPr>
        <p:spPr>
          <a:noFill/>
        </p:spPr>
        <p:txBody>
          <a:bodyPr/>
          <a:lstStyle/>
          <a:p>
            <a:fld id="{826BA888-30B5-4354-A943-33061E268959}" type="slidenum">
              <a:rPr lang="en-US"/>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left)">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wipe(left)">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wipe(left)">
                                      <p:cBhvr>
                                        <p:cTn id="17"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75" grpId="1" uiExpand="1" build="p">
        <p:tmplLst>
          <p:tmpl lvl="1">
            <p:tnLst>
              <p:par>
                <p:cTn presetID="5" presetClass="entr" presetSubtype="10" fill="hold" nodeType="click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checkerboard(across)">
                      <p:cBhvr>
                        <p:cTn dur="500"/>
                        <p:tgtEl>
                          <p:spTgt spid="54275"/>
                        </p:tgtEl>
                      </p:cBhvr>
                    </p:animEffect>
                  </p:childTnLst>
                </p:cTn>
              </p:par>
            </p:tnLst>
          </p:tmpl>
          <p:tmpl lvl="2">
            <p:tnLst>
              <p:par>
                <p:cTn presetID="5" presetClass="entr" presetSubtype="10" fill="hold" nodeType="click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checkerboard(across)">
                      <p:cBhvr>
                        <p:cTn dur="500"/>
                        <p:tgtEl>
                          <p:spTgt spid="54275"/>
                        </p:tgtEl>
                      </p:cBhvr>
                    </p:animEffect>
                  </p:childTnLst>
                </p:cTn>
              </p:par>
            </p:tnLst>
          </p:tmpl>
          <p:tmpl lvl="3">
            <p:tnLst>
              <p:par>
                <p:cTn presetID="5" presetClass="entr" presetSubtype="10" fill="hold" nodeType="click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checkerboard(across)">
                      <p:cBhvr>
                        <p:cTn dur="500"/>
                        <p:tgtEl>
                          <p:spTgt spid="54275"/>
                        </p:tgtEl>
                      </p:cBhvr>
                    </p:animEffect>
                  </p:childTnLst>
                </p:cTn>
              </p:par>
            </p:tnLst>
          </p:tmpl>
          <p:tmpl lvl="4">
            <p:tnLst>
              <p:par>
                <p:cTn presetID="5" presetClass="entr" presetSubtype="1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checkerboard(across)">
                      <p:cBhvr>
                        <p:cTn dur="500"/>
                        <p:tgtEl>
                          <p:spTgt spid="54275"/>
                        </p:tgtEl>
                      </p:cBhvr>
                    </p:animEffect>
                  </p:childTnLst>
                </p:cTn>
              </p:par>
            </p:tnLst>
          </p:tmpl>
          <p:tmpl lvl="5">
            <p:tnLst>
              <p:par>
                <p:cTn presetID="5" presetClass="entr" presetSubtype="1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checkerboard(across)">
                      <p:cBhvr>
                        <p:cTn dur="500"/>
                        <p:tgtEl>
                          <p:spTgt spid="54275"/>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098B-AA0C-483D-848A-C18018B0FA52}"/>
              </a:ext>
            </a:extLst>
          </p:cNvPr>
          <p:cNvSpPr>
            <a:spLocks noGrp="1"/>
          </p:cNvSpPr>
          <p:nvPr>
            <p:ph type="title"/>
          </p:nvPr>
        </p:nvSpPr>
        <p:spPr/>
        <p:txBody>
          <a:bodyPr/>
          <a:lstStyle/>
          <a:p>
            <a:pPr algn="ctr"/>
            <a:r>
              <a:rPr lang="en-US" b="1" dirty="0">
                <a:solidFill>
                  <a:schemeClr val="tx2"/>
                </a:solidFill>
                <a:effectLst>
                  <a:glow rad="63500">
                    <a:schemeClr val="accent1">
                      <a:satMod val="175000"/>
                      <a:alpha val="40000"/>
                    </a:schemeClr>
                  </a:glow>
                </a:effectLst>
                <a:latin typeface="Bradley Hand ITC" panose="03070402050302030203" pitchFamily="66" charset="0"/>
              </a:rPr>
              <a:t>Our Whole Life Worship</a:t>
            </a:r>
            <a:endParaRPr lang="en-US" dirty="0"/>
          </a:p>
        </p:txBody>
      </p:sp>
      <p:sp>
        <p:nvSpPr>
          <p:cNvPr id="3" name="Content Placeholder 2">
            <a:extLst>
              <a:ext uri="{FF2B5EF4-FFF2-40B4-BE49-F238E27FC236}">
                <a16:creationId xmlns:a16="http://schemas.microsoft.com/office/drawing/2014/main" id="{D12327F8-4E85-4281-BA39-7570C2FC30C3}"/>
              </a:ext>
            </a:extLst>
          </p:cNvPr>
          <p:cNvSpPr>
            <a:spLocks noGrp="1"/>
          </p:cNvSpPr>
          <p:nvPr>
            <p:ph idx="1"/>
          </p:nvPr>
        </p:nvSpPr>
        <p:spPr>
          <a:xfrm>
            <a:off x="401683" y="1825625"/>
            <a:ext cx="8113667" cy="4351338"/>
          </a:xfrm>
        </p:spPr>
        <p:txBody>
          <a:bodyPr>
            <a:normAutofit/>
          </a:bodyPr>
          <a:lstStyle/>
          <a:p>
            <a:pPr marL="0" indent="0">
              <a:buNone/>
            </a:pPr>
            <a:r>
              <a:rPr lang="en-US" sz="4000" dirty="0"/>
              <a:t>Hopefully the answer will be…</a:t>
            </a:r>
          </a:p>
          <a:p>
            <a:pPr marL="0" indent="0">
              <a:buNone/>
            </a:pPr>
            <a:endParaRPr lang="en-US" sz="4000" dirty="0"/>
          </a:p>
          <a:p>
            <a:pPr marL="0" indent="0">
              <a:buNone/>
            </a:pPr>
            <a:r>
              <a:rPr lang="en-US" sz="3600" dirty="0"/>
              <a:t>“I </a:t>
            </a:r>
            <a:r>
              <a:rPr lang="en-US" sz="3600" b="1" i="1" dirty="0">
                <a:ln>
                  <a:solidFill>
                    <a:srgbClr val="00B0F0"/>
                  </a:solidFill>
                </a:ln>
                <a:latin typeface="Bradley Hand ITC" panose="03070402050302030203" pitchFamily="66" charset="0"/>
              </a:rPr>
              <a:t>worship </a:t>
            </a:r>
            <a:r>
              <a:rPr lang="en-US" sz="3600" dirty="0"/>
              <a:t>God by the way I live everyday, 24-7-365, but I get to </a:t>
            </a:r>
            <a:r>
              <a:rPr lang="en-US" sz="3600" b="1" i="1" dirty="0">
                <a:ln>
                  <a:solidFill>
                    <a:srgbClr val="00B0F0"/>
                  </a:solidFill>
                </a:ln>
                <a:latin typeface="Bradley Hand ITC" panose="03070402050302030203" pitchFamily="66" charset="0"/>
              </a:rPr>
              <a:t>assemble,</a:t>
            </a:r>
            <a:r>
              <a:rPr lang="en-US" sz="3600" dirty="0"/>
              <a:t> collectively, with other worshippers at the Central Church of Christ at 407 East Clinton Avenue in Huntsville”.</a:t>
            </a:r>
          </a:p>
        </p:txBody>
      </p:sp>
    </p:spTree>
    <p:extLst>
      <p:ext uri="{BB962C8B-B14F-4D97-AF65-F5344CB8AC3E}">
        <p14:creationId xmlns:p14="http://schemas.microsoft.com/office/powerpoint/2010/main" val="383368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440C-A616-4B43-B4DA-21359170D76A}"/>
              </a:ext>
            </a:extLst>
          </p:cNvPr>
          <p:cNvSpPr>
            <a:spLocks noGrp="1"/>
          </p:cNvSpPr>
          <p:nvPr>
            <p:ph type="title"/>
          </p:nvPr>
        </p:nvSpPr>
        <p:spPr>
          <a:xfrm>
            <a:off x="628650" y="365126"/>
            <a:ext cx="7886700" cy="1090188"/>
          </a:xfrm>
        </p:spPr>
        <p:txBody>
          <a:bodyPr>
            <a:normAutofit fontScale="90000"/>
          </a:bodyPr>
          <a:lstStyle/>
          <a:p>
            <a:pPr algn="ctr"/>
            <a:r>
              <a:rPr lang="en-US" sz="7200" b="1" dirty="0">
                <a:effectLst>
                  <a:glow rad="101600">
                    <a:schemeClr val="accent1">
                      <a:satMod val="175000"/>
                      <a:alpha val="40000"/>
                    </a:schemeClr>
                  </a:glow>
                </a:effectLst>
                <a:latin typeface="Bradley Hand ITC" panose="03070402050302030203" pitchFamily="66" charset="0"/>
              </a:rPr>
              <a:t>WORSHIP</a:t>
            </a:r>
            <a:endParaRPr lang="en-US" sz="7200" dirty="0"/>
          </a:p>
        </p:txBody>
      </p:sp>
      <p:sp>
        <p:nvSpPr>
          <p:cNvPr id="3" name="Content Placeholder 2">
            <a:extLst>
              <a:ext uri="{FF2B5EF4-FFF2-40B4-BE49-F238E27FC236}">
                <a16:creationId xmlns:a16="http://schemas.microsoft.com/office/drawing/2014/main" id="{556FB3FF-3652-40E2-9C67-1A85BA73589A}"/>
              </a:ext>
            </a:extLst>
          </p:cNvPr>
          <p:cNvSpPr>
            <a:spLocks noGrp="1"/>
          </p:cNvSpPr>
          <p:nvPr>
            <p:ph idx="1"/>
          </p:nvPr>
        </p:nvSpPr>
        <p:spPr>
          <a:xfrm>
            <a:off x="628650" y="1596981"/>
            <a:ext cx="7886700" cy="4579983"/>
          </a:xfrm>
        </p:spPr>
        <p:txBody>
          <a:bodyPr>
            <a:normAutofit/>
          </a:bodyPr>
          <a:lstStyle/>
          <a:p>
            <a:pPr marL="0" indent="0" algn="ctr">
              <a:buNone/>
            </a:pPr>
            <a:endParaRPr lang="en-US" sz="6000" dirty="0">
              <a:latin typeface="Bradley Hand ITC" panose="03070402050302030203" pitchFamily="66" charset="0"/>
              <a:cs typeface="Aldhabi" panose="020B0604020202020204" pitchFamily="2" charset="-78"/>
            </a:endParaRPr>
          </a:p>
          <a:p>
            <a:pPr marL="0" indent="0" algn="ctr">
              <a:buNone/>
            </a:pPr>
            <a:endParaRPr lang="en-US" sz="6000" dirty="0">
              <a:latin typeface="Bradley Hand ITC" panose="03070402050302030203" pitchFamily="66" charset="0"/>
              <a:cs typeface="Aldhabi" panose="020B0604020202020204" pitchFamily="2" charset="-78"/>
            </a:endParaRPr>
          </a:p>
        </p:txBody>
      </p:sp>
      <p:pic>
        <p:nvPicPr>
          <p:cNvPr id="5" name="Picture 4">
            <a:extLst>
              <a:ext uri="{FF2B5EF4-FFF2-40B4-BE49-F238E27FC236}">
                <a16:creationId xmlns:a16="http://schemas.microsoft.com/office/drawing/2014/main" id="{D74194D1-078B-4CE3-9394-D32149072341}"/>
              </a:ext>
            </a:extLst>
          </p:cNvPr>
          <p:cNvPicPr>
            <a:picLocks noChangeAspect="1"/>
          </p:cNvPicPr>
          <p:nvPr/>
        </p:nvPicPr>
        <p:blipFill rotWithShape="1">
          <a:blip r:embed="rId3" cstate="print">
            <a:alphaModFix amt="50000"/>
          </a:blip>
          <a:srcRect l="6209" t="38480" r="6977" b="-14340"/>
          <a:stretch/>
        </p:blipFill>
        <p:spPr>
          <a:xfrm>
            <a:off x="842210" y="1455314"/>
            <a:ext cx="7371111" cy="6116560"/>
          </a:xfrm>
          <a:prstGeom prst="rect">
            <a:avLst/>
          </a:prstGeom>
          <a:ln>
            <a:noFill/>
          </a:ln>
          <a:effectLst>
            <a:softEdge rad="112500"/>
          </a:effectLst>
        </p:spPr>
      </p:pic>
      <p:sp>
        <p:nvSpPr>
          <p:cNvPr id="6" name="Rectangle 5">
            <a:extLst>
              <a:ext uri="{FF2B5EF4-FFF2-40B4-BE49-F238E27FC236}">
                <a16:creationId xmlns:a16="http://schemas.microsoft.com/office/drawing/2014/main" id="{1201EBED-5E22-4FED-91C0-B38688548D2C}"/>
              </a:ext>
            </a:extLst>
          </p:cNvPr>
          <p:cNvSpPr/>
          <p:nvPr/>
        </p:nvSpPr>
        <p:spPr>
          <a:xfrm>
            <a:off x="1215190" y="2069432"/>
            <a:ext cx="6617369" cy="4154984"/>
          </a:xfrm>
          <a:prstGeom prst="rect">
            <a:avLst/>
          </a:prstGeom>
        </p:spPr>
        <p:txBody>
          <a:bodyPr wrap="square">
            <a:spAutoFit/>
          </a:bodyPr>
          <a:lstStyle/>
          <a:p>
            <a:pPr algn="ctr"/>
            <a:r>
              <a:rPr lang="en-US" sz="6600" b="1" dirty="0">
                <a:solidFill>
                  <a:schemeClr val="tx2">
                    <a:lumMod val="20000"/>
                    <a:lumOff val="80000"/>
                  </a:schemeClr>
                </a:solidFill>
                <a:effectLst>
                  <a:glow rad="101600">
                    <a:schemeClr val="accent1">
                      <a:satMod val="175000"/>
                      <a:alpha val="40000"/>
                    </a:schemeClr>
                  </a:glow>
                </a:effectLst>
                <a:latin typeface="Bradley Hand ITC" panose="03070402050302030203" pitchFamily="66" charset="0"/>
                <a:cs typeface="Aparajita" panose="020B0502040204020203" pitchFamily="18" charset="0"/>
              </a:rPr>
              <a:t>Our personal worship </a:t>
            </a:r>
          </a:p>
          <a:p>
            <a:pPr algn="ctr"/>
            <a:r>
              <a:rPr lang="en-US" sz="6600" b="1" dirty="0">
                <a:solidFill>
                  <a:schemeClr val="tx2">
                    <a:lumMod val="20000"/>
                    <a:lumOff val="80000"/>
                  </a:schemeClr>
                </a:solidFill>
                <a:effectLst>
                  <a:glow rad="101600">
                    <a:schemeClr val="accent1">
                      <a:satMod val="175000"/>
                      <a:alpha val="40000"/>
                    </a:schemeClr>
                  </a:glow>
                </a:effectLst>
                <a:latin typeface="Bradley Hand ITC" panose="03070402050302030203" pitchFamily="66" charset="0"/>
                <a:cs typeface="Aparajita" panose="020B0502040204020203" pitchFamily="18" charset="0"/>
              </a:rPr>
              <a:t>and our assembly times together </a:t>
            </a:r>
          </a:p>
        </p:txBody>
      </p:sp>
    </p:spTree>
    <p:extLst>
      <p:ext uri="{BB962C8B-B14F-4D97-AF65-F5344CB8AC3E}">
        <p14:creationId xmlns:p14="http://schemas.microsoft.com/office/powerpoint/2010/main" val="86475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Continuing from Last Sunday</a:t>
            </a:r>
          </a:p>
        </p:txBody>
      </p:sp>
      <p:sp>
        <p:nvSpPr>
          <p:cNvPr id="3" name="Content Placeholder 2"/>
          <p:cNvSpPr>
            <a:spLocks noGrp="1"/>
          </p:cNvSpPr>
          <p:nvPr>
            <p:ph idx="1"/>
          </p:nvPr>
        </p:nvSpPr>
        <p:spPr/>
        <p:txBody>
          <a:bodyPr>
            <a:normAutofit/>
          </a:bodyPr>
          <a:lstStyle/>
          <a:p>
            <a:pPr algn="ctr">
              <a:buNone/>
            </a:pPr>
            <a:endParaRPr lang="en-US" sz="3600" dirty="0"/>
          </a:p>
          <a:p>
            <a:pPr algn="ctr">
              <a:buNone/>
            </a:pPr>
            <a:r>
              <a:rPr lang="en-US" sz="3600" dirty="0"/>
              <a:t>Today:  Church Assemblies (Gatherings)</a:t>
            </a:r>
          </a:p>
          <a:p>
            <a:pPr marL="465138" indent="-465138" algn="ctr">
              <a:buFont typeface="+mj-lt"/>
              <a:buAutoNum type="arabicPeriod"/>
            </a:pPr>
            <a:r>
              <a:rPr lang="en-US" sz="3600" dirty="0"/>
              <a:t>Call to be unified</a:t>
            </a:r>
          </a:p>
          <a:p>
            <a:pPr marL="465138" indent="-465138" algn="ctr">
              <a:buFont typeface="+mj-lt"/>
              <a:buAutoNum type="arabicPeriod"/>
            </a:pPr>
            <a:r>
              <a:rPr lang="en-US" sz="3600" dirty="0"/>
              <a:t>Biblical principles  and tradition</a:t>
            </a:r>
          </a:p>
          <a:p>
            <a:pPr marL="465138" indent="-465138" algn="ctr">
              <a:buFont typeface="+mj-lt"/>
              <a:buAutoNum type="arabicPeriod"/>
            </a:pPr>
            <a:r>
              <a:rPr lang="en-US" sz="3600" dirty="0"/>
              <a:t>Result of Biblical Studies</a:t>
            </a:r>
          </a:p>
          <a:p>
            <a:pPr marL="465138" indent="-465138" algn="ctr">
              <a:buFont typeface="+mj-lt"/>
              <a:buAutoNum type="arabicPeriod"/>
            </a:pPr>
            <a:r>
              <a:rPr lang="en-US" sz="3600" dirty="0"/>
              <a:t>Concluding Remarks</a:t>
            </a:r>
          </a:p>
          <a:p>
            <a:pPr algn="ctr">
              <a:buNone/>
            </a:pPr>
            <a:endParaRPr lang="en-US" sz="3600" dirty="0"/>
          </a:p>
          <a:p>
            <a:pPr algn="ctr">
              <a:buNone/>
            </a:pPr>
            <a:endParaRPr lang="en-US" sz="36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EB303-2478-4B60-8A13-5A4D7AC949E9}"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EB303-2478-4B60-8A13-5A4D7AC949E9}" type="slidenum">
              <a:rPr lang="en-US" smtClean="0"/>
              <a:pPr/>
              <a:t>7</a:t>
            </a:fld>
            <a:endParaRPr lang="en-US" dirty="0"/>
          </a:p>
        </p:txBody>
      </p:sp>
      <p:sp>
        <p:nvSpPr>
          <p:cNvPr id="6" name="Content Placeholder 5"/>
          <p:cNvSpPr>
            <a:spLocks noGrp="1"/>
          </p:cNvSpPr>
          <p:nvPr>
            <p:ph idx="1"/>
          </p:nvPr>
        </p:nvSpPr>
        <p:spPr/>
        <p:txBody>
          <a:bodyPr>
            <a:normAutofit/>
          </a:bodyPr>
          <a:lstStyle/>
          <a:p>
            <a:pPr algn="ctr">
              <a:buNone/>
            </a:pPr>
            <a:endParaRPr lang="en-US" sz="3200" dirty="0"/>
          </a:p>
          <a:p>
            <a:pPr algn="ctr">
              <a:buNone/>
            </a:pPr>
            <a:endParaRPr lang="en-US" sz="3200" dirty="0"/>
          </a:p>
          <a:p>
            <a:pPr algn="ctr">
              <a:buNone/>
            </a:pPr>
            <a:r>
              <a:rPr lang="en-US" sz="3200" dirty="0"/>
              <a:t>Why Is This Topic Important?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rmAutofit/>
          </a:bodyPr>
          <a:lstStyle/>
          <a:p>
            <a:pPr algn="ctr"/>
            <a:r>
              <a:rPr lang="en-US" sz="3200" dirty="0"/>
              <a:t>Please Stand And Read Aloud In Unison</a:t>
            </a:r>
          </a:p>
        </p:txBody>
      </p:sp>
      <p:sp>
        <p:nvSpPr>
          <p:cNvPr id="3" name="Content Placeholder 2"/>
          <p:cNvSpPr>
            <a:spLocks noGrp="1"/>
          </p:cNvSpPr>
          <p:nvPr>
            <p:ph idx="1"/>
          </p:nvPr>
        </p:nvSpPr>
        <p:spPr>
          <a:xfrm>
            <a:off x="304800" y="1143000"/>
            <a:ext cx="8534400" cy="5486400"/>
          </a:xfrm>
        </p:spPr>
        <p:txBody>
          <a:bodyPr>
            <a:normAutofit/>
          </a:bodyPr>
          <a:lstStyle/>
          <a:p>
            <a:pPr>
              <a:spcBef>
                <a:spcPts val="400"/>
              </a:spcBef>
              <a:spcAft>
                <a:spcPts val="600"/>
              </a:spcAft>
            </a:pPr>
            <a:r>
              <a:rPr lang="en-US" b="1" dirty="0"/>
              <a:t>Matthew 5:9</a:t>
            </a:r>
            <a:r>
              <a:rPr lang="en-US" b="1" baseline="30000" dirty="0"/>
              <a:t> </a:t>
            </a:r>
            <a:r>
              <a:rPr lang="en-US" b="1" dirty="0"/>
              <a:t> </a:t>
            </a:r>
          </a:p>
          <a:p>
            <a:pPr marL="739775" lvl="2" indent="-241300">
              <a:spcBef>
                <a:spcPts val="400"/>
              </a:spcBef>
              <a:spcAft>
                <a:spcPts val="600"/>
              </a:spcAft>
              <a:buNone/>
            </a:pPr>
            <a:r>
              <a:rPr lang="en-US" sz="2600" baseline="30000" dirty="0"/>
              <a:t>9  </a:t>
            </a:r>
            <a:r>
              <a:rPr lang="en-US" sz="2600" dirty="0"/>
              <a:t>Blessed are the peacemakers, for they will be called sons of God. </a:t>
            </a:r>
            <a:br>
              <a:rPr lang="en-US" sz="2600" dirty="0"/>
            </a:br>
            <a:endParaRPr lang="en-US" sz="2600" dirty="0"/>
          </a:p>
          <a:p>
            <a:pPr>
              <a:spcBef>
                <a:spcPts val="400"/>
              </a:spcBef>
            </a:pPr>
            <a:r>
              <a:rPr lang="en-US" b="1" dirty="0"/>
              <a:t>1 Corinthians 1:10 </a:t>
            </a:r>
          </a:p>
          <a:p>
            <a:pPr lvl="1">
              <a:spcBef>
                <a:spcPts val="400"/>
              </a:spcBef>
              <a:buNone/>
            </a:pPr>
            <a:r>
              <a:rPr lang="en-US" baseline="30000" dirty="0"/>
              <a:t>10 </a:t>
            </a:r>
            <a:r>
              <a:rPr lang="en-US" dirty="0"/>
              <a:t> I appeal to you, brothers, </a:t>
            </a:r>
            <a:r>
              <a:rPr lang="en-US" i="1" dirty="0"/>
              <a:t>in the name of our Lord Jesus Christ, that all of you agree with one another so that there may be no divisions among you and that you may be perfectly united in mind and thought.</a:t>
            </a:r>
            <a:r>
              <a:rPr lang="en-US" dirty="0"/>
              <a:t>  (Italics added)</a:t>
            </a:r>
          </a:p>
          <a:p>
            <a:pPr>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EB303-2478-4B60-8A13-5A4D7AC949E9}"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Please Stand And Read Aloud In Unison</a:t>
            </a:r>
          </a:p>
        </p:txBody>
      </p:sp>
      <p:sp>
        <p:nvSpPr>
          <p:cNvPr id="3" name="Content Placeholder 2"/>
          <p:cNvSpPr>
            <a:spLocks noGrp="1"/>
          </p:cNvSpPr>
          <p:nvPr>
            <p:ph idx="1"/>
          </p:nvPr>
        </p:nvSpPr>
        <p:spPr/>
        <p:txBody>
          <a:bodyPr>
            <a:normAutofit fontScale="92500" lnSpcReduction="10000"/>
          </a:bodyPr>
          <a:lstStyle/>
          <a:p>
            <a:r>
              <a:rPr lang="en-US" b="1" dirty="0"/>
              <a:t>Ephesians 4:1-6 (NIV) </a:t>
            </a:r>
            <a:br>
              <a:rPr lang="en-US" dirty="0"/>
            </a:br>
            <a:r>
              <a:rPr lang="en-US" baseline="30000" dirty="0"/>
              <a:t>1 </a:t>
            </a:r>
            <a:r>
              <a:rPr lang="en-US" dirty="0"/>
              <a:t> </a:t>
            </a:r>
            <a:r>
              <a:rPr lang="en-US" sz="2400" dirty="0"/>
              <a:t>As a prisoner for the Lord, then, I urge you to live a life worthy of the calling you have received. </a:t>
            </a:r>
            <a:r>
              <a:rPr lang="en-US" sz="2400" baseline="30000" dirty="0"/>
              <a:t>2 </a:t>
            </a:r>
            <a:r>
              <a:rPr lang="en-US" sz="2400" dirty="0"/>
              <a:t> Be completely humble and gentle; be patient, bearing with one another in love. </a:t>
            </a:r>
            <a:r>
              <a:rPr lang="en-US" sz="2400" baseline="30000" dirty="0"/>
              <a:t>3 </a:t>
            </a:r>
            <a:r>
              <a:rPr lang="en-US" sz="2400" dirty="0"/>
              <a:t> </a:t>
            </a:r>
            <a:r>
              <a:rPr lang="en-US" sz="2400" i="1" dirty="0"/>
              <a:t>Make every effort to keep the unity of the Spirit through the bond of peace. </a:t>
            </a:r>
            <a:r>
              <a:rPr lang="en-US" sz="2400" i="1" baseline="30000" dirty="0"/>
              <a:t>4 </a:t>
            </a:r>
            <a:r>
              <a:rPr lang="en-US" sz="2400" dirty="0"/>
              <a:t> There is one body and one Spirit-- just as you were called to one hope when you were called-- </a:t>
            </a:r>
            <a:r>
              <a:rPr lang="en-US" sz="2400" baseline="30000" dirty="0"/>
              <a:t>5 </a:t>
            </a:r>
            <a:r>
              <a:rPr lang="en-US" sz="2400" dirty="0"/>
              <a:t> one Lord, one faith, one baptism; </a:t>
            </a:r>
            <a:r>
              <a:rPr lang="en-US" sz="2400" baseline="30000" dirty="0"/>
              <a:t>6 </a:t>
            </a:r>
            <a:r>
              <a:rPr lang="en-US" sz="2400" dirty="0"/>
              <a:t> one God and Father of all, who is over all and through all and in all. (Italics added.)</a:t>
            </a:r>
          </a:p>
          <a:p>
            <a:pPr>
              <a:buNone/>
            </a:pPr>
            <a:r>
              <a:rPr lang="en-US" sz="2400" dirty="0"/>
              <a:t>---------------------------------------</a:t>
            </a:r>
          </a:p>
          <a:p>
            <a:r>
              <a:rPr lang="en-US" sz="2400" dirty="0"/>
              <a:t>Unity is not optional</a:t>
            </a:r>
          </a:p>
          <a:p>
            <a:r>
              <a:rPr lang="en-US" sz="2400" dirty="0"/>
              <a:t>For the Spirit to work freely among us we must make every effort to keep the unity of the Spirit.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EB303-2478-4B60-8A13-5A4D7AC949E9}"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240</TotalTime>
  <Words>1350</Words>
  <Application>Microsoft Office PowerPoint</Application>
  <PresentationFormat>On-screen Show (4:3)</PresentationFormat>
  <Paragraphs>279</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Aldhabi</vt:lpstr>
      <vt:lpstr>Aparajita</vt:lpstr>
      <vt:lpstr>Bradley Hand ITC</vt:lpstr>
      <vt:lpstr>Britannic Bold</vt:lpstr>
      <vt:lpstr>Calibri</vt:lpstr>
      <vt:lpstr>Constantia</vt:lpstr>
      <vt:lpstr>Times New Roman</vt:lpstr>
      <vt:lpstr>Wingdings</vt:lpstr>
      <vt:lpstr>Wingdings 2</vt:lpstr>
      <vt:lpstr>Flow</vt:lpstr>
      <vt:lpstr>Worship, Assemblies (Gatherings) and Congregational Unity</vt:lpstr>
      <vt:lpstr>PowerPoint Presentation</vt:lpstr>
      <vt:lpstr>Our Whole Life Worship</vt:lpstr>
      <vt:lpstr>Our Whole Life Worship</vt:lpstr>
      <vt:lpstr>WORSHIP</vt:lpstr>
      <vt:lpstr>Continuing from Last Sunday</vt:lpstr>
      <vt:lpstr>PowerPoint Presentation</vt:lpstr>
      <vt:lpstr>Please Stand And Read Aloud In Unison</vt:lpstr>
      <vt:lpstr>Please Stand And Read Aloud In Unison</vt:lpstr>
      <vt:lpstr>Tradition vs. Biblical Teachings</vt:lpstr>
      <vt:lpstr>Sacred Vs. Secular circle</vt:lpstr>
      <vt:lpstr>PowerPoint Presentation</vt:lpstr>
      <vt:lpstr>Traditions</vt:lpstr>
      <vt:lpstr>Questions</vt:lpstr>
      <vt:lpstr>PowerPoint Presentation</vt:lpstr>
      <vt:lpstr>My Journey Into Topic of Assemblies </vt:lpstr>
      <vt:lpstr>Questions for the study were:  </vt:lpstr>
      <vt:lpstr>Assemblies/Gatherings</vt:lpstr>
      <vt:lpstr>What About The Gatherings Themselves ?</vt:lpstr>
      <vt:lpstr>1 Corinthians </vt:lpstr>
      <vt:lpstr>Some Observations</vt:lpstr>
      <vt:lpstr>PowerPoint Presentation</vt:lpstr>
      <vt:lpstr>Observations</vt:lpstr>
      <vt:lpstr>Observations</vt:lpstr>
      <vt:lpstr>1 Corinthians 14, What’s the Message?</vt:lpstr>
      <vt:lpstr>So What? (Continued)</vt:lpstr>
      <vt:lpstr>So what?</vt:lpstr>
      <vt:lpstr>WORSHIP</vt:lpstr>
      <vt:lpstr>PowerPoint Presentation</vt:lpstr>
      <vt:lpstr>Picking Up in Chapter 11</vt:lpstr>
      <vt:lpstr>1 Corinthians 14</vt:lpstr>
      <vt:lpstr>1 Corinthians 14</vt:lpstr>
      <vt:lpstr>1 Corinthians 14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RLB</dc:creator>
  <cp:lastModifiedBy>AV Team</cp:lastModifiedBy>
  <cp:revision>28</cp:revision>
  <cp:lastPrinted>2018-11-11T14:51:38Z</cp:lastPrinted>
  <dcterms:created xsi:type="dcterms:W3CDTF">2018-11-11T10:18:28Z</dcterms:created>
  <dcterms:modified xsi:type="dcterms:W3CDTF">2018-11-11T14:53:19Z</dcterms:modified>
</cp:coreProperties>
</file>