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2" r:id="rId9"/>
    <p:sldId id="263" r:id="rId10"/>
    <p:sldId id="261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85A6C3D-4948-48DC-80EA-4A1788DC23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5BDE70-378A-4672-8D89-FC710E79DF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4DD95-C5DB-4E99-9B13-B2C4318B84E7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1AA770-FF9A-4EF2-896A-872CCB4B914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663408D3-AD45-4DF3-9777-3826780F8D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30D4C-6337-450B-84AE-8BF13C9BC15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B7951694-39E8-4C34-84D3-7E9E88F7EB6C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08C42667-4302-4A6A-AFD1-0D2FA4FB11D9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07603FAD-DEA1-470E-B515-2030BD75F749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F26B6FE2-B9F7-4683-B337-B050AE76B22E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7ACDDC91-173F-4E0B-9359-00381287AFED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5F82BB75-09CE-416C-8527-DEA0A7E9451C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15C9CF60-5280-4FC0-9FF5-B0AA2AAAB0E0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735579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095B9-B8EA-4D76-B5ED-CC470EA0AFC1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B69E-165E-43E5-B7B7-4500D18B9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39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0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71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93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8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9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6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03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469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5B69E-165E-43E5-B7B7-4500D18B98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8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0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0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11248-16E9-4BDE-8633-72E236C5A542}" type="datetimeFigureOut">
              <a:rPr lang="en-US" smtClean="0"/>
              <a:t>9/30/2018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E7FA-D360-4735-B6B5-C7467F652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1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0829" y="1565662"/>
            <a:ext cx="3626565" cy="358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0" y="241294"/>
            <a:ext cx="12192000" cy="1938992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The Lampstand </a:t>
            </a:r>
          </a:p>
          <a:p>
            <a:pPr algn="ctr"/>
            <a:r>
              <a:rPr lang="en-US" sz="6000" kern="1400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Showcard Gothic" panose="04020904020102020604" pitchFamily="82" charset="0"/>
                <a:ea typeface="Times New Roman" panose="02020603050405020304" pitchFamily="18" charset="0"/>
              </a:rPr>
              <a:t>at Central</a:t>
            </a:r>
            <a:endParaRPr lang="en-US" sz="6000" kern="1400" dirty="0"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111" y="4249403"/>
            <a:ext cx="12192000" cy="230832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Laodicea 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Beggars buying Gold</a:t>
            </a:r>
          </a:p>
          <a:p>
            <a:pPr algn="ctr"/>
            <a:r>
              <a:rPr lang="en-US" sz="4800" b="1" kern="14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bg1"/>
                  </a:outerShdw>
                </a:effectLst>
                <a:latin typeface="Papyrus" panose="03070502060502030205" pitchFamily="66" charset="0"/>
                <a:ea typeface="Times New Roman" panose="02020603050405020304" pitchFamily="18" charset="0"/>
              </a:rPr>
              <a:t>Revelation 3:15-18a</a:t>
            </a:r>
          </a:p>
        </p:txBody>
      </p:sp>
    </p:spTree>
    <p:extLst>
      <p:ext uri="{BB962C8B-B14F-4D97-AF65-F5344CB8AC3E}">
        <p14:creationId xmlns:p14="http://schemas.microsoft.com/office/powerpoint/2010/main" val="272749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2388"/>
            <a:ext cx="12192000" cy="625049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34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everything you do, I know your works and how you spend your energy. You’re not a boiling pot of water and you’re not a refreshing cup of cold water. Oh that’s what I’d want – cold or hot! In your circumstance you are tepid – not hot tea, not iced tea. I’m about ready to spew you out of my mouth!</a:t>
            </a:r>
          </a:p>
          <a:p>
            <a:pPr algn="ctr">
              <a:lnSpc>
                <a:spcPct val="107000"/>
              </a:lnSpc>
            </a:pPr>
            <a:r>
              <a:rPr lang="en-US" sz="34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you say, “I’m loaded! I’ve become wealthy! I don’t need anyone or anything!”  You don’t have a clue.  You (and I mean you!) are </a:t>
            </a:r>
            <a:r>
              <a:rPr lang="en-US" sz="3400" b="1" i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34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wretched one:    You need mercy, you’re beggarly poor, you are blind and can’t see a thing; </a:t>
            </a:r>
          </a:p>
          <a:p>
            <a:pPr algn="ctr">
              <a:lnSpc>
                <a:spcPct val="107000"/>
              </a:lnSpc>
            </a:pPr>
            <a:r>
              <a:rPr lang="en-US" sz="34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you’re walking around in your underwear. </a:t>
            </a:r>
          </a:p>
          <a:p>
            <a:pPr algn="ctr">
              <a:lnSpc>
                <a:spcPct val="107000"/>
              </a:lnSpc>
            </a:pPr>
            <a:r>
              <a:rPr lang="en-US" sz="34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Here’s what you need to do.  Purchase from me….</a:t>
            </a:r>
          </a:p>
        </p:txBody>
      </p:sp>
    </p:spTree>
    <p:extLst>
      <p:ext uri="{BB962C8B-B14F-4D97-AF65-F5344CB8AC3E}">
        <p14:creationId xmlns:p14="http://schemas.microsoft.com/office/powerpoint/2010/main" val="155114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58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446028"/>
            <a:ext cx="259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– </a:t>
            </a:r>
            <a:r>
              <a:rPr lang="en-US" dirty="0" err="1"/>
              <a:t>Hierapollis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0383">
            <a:off x="7877671" y="832865"/>
            <a:ext cx="4041623" cy="303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089">
            <a:off x="381769" y="554192"/>
            <a:ext cx="4918841" cy="368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6" y="357122"/>
            <a:ext cx="4526761" cy="3395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45440" y="3427781"/>
            <a:ext cx="3961771" cy="297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7429" y="3566624"/>
            <a:ext cx="3961771" cy="297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981851" y="4832289"/>
            <a:ext cx="2400938" cy="70788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empus Sans ITC" panose="04020404030D07020202" pitchFamily="82" charset="0"/>
              </a:rPr>
              <a:t>Hierapolis</a:t>
            </a:r>
          </a:p>
        </p:txBody>
      </p:sp>
    </p:spTree>
    <p:extLst>
      <p:ext uri="{BB962C8B-B14F-4D97-AF65-F5344CB8AC3E}">
        <p14:creationId xmlns:p14="http://schemas.microsoft.com/office/powerpoint/2010/main" val="38161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92859" y="118853"/>
            <a:ext cx="3479180" cy="4743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70" y="1778987"/>
            <a:ext cx="3208556" cy="2981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4505092" y="118853"/>
            <a:ext cx="2879313" cy="1660134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Laodicea’s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condition</a:t>
            </a:r>
            <a:endParaRPr lang="en-US" sz="48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4385"/>
            <a:ext cx="4192859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“I know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your deeds”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564945"/>
            <a:ext cx="4192859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Neither cold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nor hot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3648" y="573432"/>
            <a:ext cx="4441669" cy="75097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are lukewarm</a:t>
            </a:r>
          </a:p>
        </p:txBody>
      </p:sp>
      <p:sp>
        <p:nvSpPr>
          <p:cNvPr id="6" name="Rectangle 5"/>
          <p:cNvSpPr/>
          <p:nvPr/>
        </p:nvSpPr>
        <p:spPr>
          <a:xfrm rot="20490666">
            <a:off x="6294473" y="4074456"/>
            <a:ext cx="5358809" cy="1409617"/>
          </a:xfrm>
          <a:prstGeom prst="rect">
            <a:avLst/>
          </a:prstGeom>
          <a:solidFill>
            <a:srgbClr val="7030A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I’m about to spit you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out of my mouth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6" b="10602"/>
          <a:stretch/>
        </p:blipFill>
        <p:spPr>
          <a:xfrm>
            <a:off x="-24598" y="3850629"/>
            <a:ext cx="4217457" cy="3144644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3648" y="1324407"/>
            <a:ext cx="4441670" cy="1508003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861733" y="3974562"/>
            <a:ext cx="1208113" cy="887370"/>
          </a:xfrm>
          <a:prstGeom prst="rect">
            <a:avLst/>
          </a:prstGeom>
          <a:solidFill>
            <a:schemeClr val="dk1"/>
          </a:solidFill>
          <a:ln w="12700" cap="flat" cmpd="sng" algn="ctr">
            <a:noFill/>
            <a:prstDash val="solid"/>
            <a:miter lim="800000"/>
          </a:ln>
          <a:effectLst>
            <a:softEdge rad="63500"/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dk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40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1446028"/>
            <a:ext cx="259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Video – You are rich </a:t>
            </a:r>
          </a:p>
        </p:txBody>
      </p:sp>
    </p:spTree>
    <p:extLst>
      <p:ext uri="{BB962C8B-B14F-4D97-AF65-F5344CB8AC3E}">
        <p14:creationId xmlns:p14="http://schemas.microsoft.com/office/powerpoint/2010/main" val="302194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70555" y="0"/>
            <a:ext cx="448627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555" y="3221687"/>
            <a:ext cx="4486275" cy="30003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70556" y="179542"/>
            <a:ext cx="4486275" cy="272690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You say, ‘I am rich;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have acquired wealth and do not need a thing’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81264"/>
            <a:ext cx="4170554" cy="206825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But you do not realize that you are…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-18305" y="2950423"/>
            <a:ext cx="4074156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Wretched… “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wretched one” </a:t>
            </a:r>
            <a:endParaRPr lang="en-US" sz="4000" b="1" dirty="0">
              <a:solidFill>
                <a:srgbClr val="FFFF00"/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01940"/>
            <a:ext cx="4170554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Pitiful – someone in need of mercy</a:t>
            </a:r>
          </a:p>
        </p:txBody>
      </p:sp>
      <p:sp>
        <p:nvSpPr>
          <p:cNvPr id="9" name="Rectangle 8"/>
          <p:cNvSpPr/>
          <p:nvPr/>
        </p:nvSpPr>
        <p:spPr>
          <a:xfrm>
            <a:off x="8656830" y="481264"/>
            <a:ext cx="3553475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Poor</a:t>
            </a:r>
          </a:p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deeply destitute 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56830" y="2756902"/>
            <a:ext cx="3535170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Blind 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can’t see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771534" y="4721874"/>
            <a:ext cx="3438771" cy="1938992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Naked  - </a:t>
            </a:r>
            <a:r>
              <a:rPr lang="en-US" sz="4000" b="1" dirty="0">
                <a:latin typeface="Tempus Sans ITC" panose="04020404030D07020202" pitchFamily="82" charset="0"/>
                <a:ea typeface="Calibri" panose="020F0502020204030204" pitchFamily="34" charset="0"/>
              </a:rPr>
              <a:t>wearing bare minimum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4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3879" y="303780"/>
            <a:ext cx="4839630" cy="4402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3879" y="1110856"/>
            <a:ext cx="4839630" cy="321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3713879" y="303780"/>
            <a:ext cx="4839630" cy="88267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Jesus’ Counsel</a:t>
            </a:r>
            <a:endParaRPr lang="en-US" sz="4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49" y="999419"/>
            <a:ext cx="3715028" cy="75097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advise you.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94" y="2821722"/>
            <a:ext cx="3676185" cy="317009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Papyrus" panose="03070502060502030205" pitchFamily="66" charset="0"/>
                <a:ea typeface="Calibri" panose="020F0502020204030204" pitchFamily="34" charset="0"/>
              </a:rPr>
              <a:t>G</a:t>
            </a:r>
            <a:r>
              <a:rPr lang="en-US" sz="4000" b="1" dirty="0">
                <a:solidFill>
                  <a:srgbClr val="FFFF00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</a:rPr>
              <a:t>etting advice from the one who has every right to command </a:t>
            </a:r>
            <a:endParaRPr lang="en-US" sz="4000" b="1" dirty="0">
              <a:solidFill>
                <a:srgbClr val="FFFF00"/>
              </a:solidFill>
              <a:latin typeface="Papyrus" panose="030705020605020302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92352" y="1039833"/>
            <a:ext cx="3676185" cy="707886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</a:rPr>
              <a:t>Buy from me </a:t>
            </a:r>
            <a:endParaRPr lang="en-US" sz="4000" b="1" dirty="0"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 rot="20578060">
            <a:off x="6678636" y="3671685"/>
            <a:ext cx="5101630" cy="2068259"/>
          </a:xfrm>
          <a:prstGeom prst="rect">
            <a:avLst/>
          </a:prstGeom>
          <a:solidFill>
            <a:srgbClr val="0070C0"/>
          </a:solidFill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He’s telling a beggar – buy gold from me – can’t be done!</a:t>
            </a:r>
          </a:p>
        </p:txBody>
      </p:sp>
    </p:spTree>
    <p:extLst>
      <p:ext uri="{BB962C8B-B14F-4D97-AF65-F5344CB8AC3E}">
        <p14:creationId xmlns:p14="http://schemas.microsoft.com/office/powerpoint/2010/main" val="12757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953" y="956930"/>
            <a:ext cx="10058400" cy="50185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/>
          <p:cNvSpPr/>
          <p:nvPr/>
        </p:nvSpPr>
        <p:spPr>
          <a:xfrm>
            <a:off x="8025777" y="275169"/>
            <a:ext cx="3395481" cy="882678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Isaiah 55:1-8</a:t>
            </a:r>
          </a:p>
        </p:txBody>
      </p:sp>
    </p:spTree>
    <p:extLst>
      <p:ext uri="{BB962C8B-B14F-4D97-AF65-F5344CB8AC3E}">
        <p14:creationId xmlns:p14="http://schemas.microsoft.com/office/powerpoint/2010/main" val="29672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9596"/>
            <a:ext cx="12191999" cy="2068259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opposite of lukewarm isn’t hot or cold – it’s listening to the voice of God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and living our lives centered in him.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3448860"/>
            <a:ext cx="12191999" cy="272690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For you died and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your life is now hidden with Christ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God.  When Christ, </a:t>
            </a:r>
            <a:r>
              <a:rPr lang="en-US" sz="4000" b="1" i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who is your life</a:t>
            </a:r>
            <a:r>
              <a:rPr lang="en-US" sz="4000" b="1" i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appears,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then you also will appear with him in glory.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Col 3:3,4</a:t>
            </a:r>
          </a:p>
        </p:txBody>
      </p:sp>
    </p:spTree>
    <p:extLst>
      <p:ext uri="{BB962C8B-B14F-4D97-AF65-F5344CB8AC3E}">
        <p14:creationId xmlns:p14="http://schemas.microsoft.com/office/powerpoint/2010/main" val="218751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347</Words>
  <Application>Microsoft Office PowerPoint</Application>
  <PresentationFormat>Widescreen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Papyrus</vt:lpstr>
      <vt:lpstr>Showcard Gothic</vt:lpstr>
      <vt:lpstr>Tempus Sans ITC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12</cp:revision>
  <cp:lastPrinted>2018-09-30T13:25:51Z</cp:lastPrinted>
  <dcterms:created xsi:type="dcterms:W3CDTF">2018-09-29T19:19:26Z</dcterms:created>
  <dcterms:modified xsi:type="dcterms:W3CDTF">2018-09-30T17:00:20Z</dcterms:modified>
</cp:coreProperties>
</file>