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B3772C-4FF7-46EC-995D-7F0A8093AA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566CA-7391-4591-8B6B-750ADD9979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CD171-6BFD-4858-8EF8-5DE5AB53FF25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90C15-2C83-4D4E-A7C4-1F065F0609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5572641B-E51A-44D7-92A4-CE3BABA1CC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F1F7B-29AB-45C0-B404-278B2044521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 descr="Box1">
            <a:extLst>
              <a:ext uri="{FF2B5EF4-FFF2-40B4-BE49-F238E27FC236}">
                <a16:creationId xmlns:a16="http://schemas.microsoft.com/office/drawing/2014/main" id="{94EC18D7-6A7B-4F97-8464-457D8DA335E7}"/>
              </a:ext>
            </a:extLst>
          </p:cNvPr>
          <p:cNvSpPr txBox="1"/>
          <p:nvPr/>
        </p:nvSpPr>
        <p:spPr bwMode="black">
          <a:xfrm>
            <a:off x="564039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 descr="Box2">
            <a:extLst>
              <a:ext uri="{FF2B5EF4-FFF2-40B4-BE49-F238E27FC236}">
                <a16:creationId xmlns:a16="http://schemas.microsoft.com/office/drawing/2014/main" id="{C5825E95-C41B-41A8-BFA9-C0DB189AF28A}"/>
              </a:ext>
            </a:extLst>
          </p:cNvPr>
          <p:cNvSpPr txBox="1"/>
          <p:nvPr/>
        </p:nvSpPr>
        <p:spPr bwMode="black">
          <a:xfrm>
            <a:off x="3652825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 descr="Box3">
            <a:extLst>
              <a:ext uri="{FF2B5EF4-FFF2-40B4-BE49-F238E27FC236}">
                <a16:creationId xmlns:a16="http://schemas.microsoft.com/office/drawing/2014/main" id="{3DBC1F5C-8816-4482-83B9-5B85936D7F6B}"/>
              </a:ext>
            </a:extLst>
          </p:cNvPr>
          <p:cNvSpPr txBox="1"/>
          <p:nvPr/>
        </p:nvSpPr>
        <p:spPr bwMode="black">
          <a:xfrm>
            <a:off x="564039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 descr="Box4">
            <a:extLst>
              <a:ext uri="{FF2B5EF4-FFF2-40B4-BE49-F238E27FC236}">
                <a16:creationId xmlns:a16="http://schemas.microsoft.com/office/drawing/2014/main" id="{CEEB5118-B1EE-424D-91A0-B236E5432357}"/>
              </a:ext>
            </a:extLst>
          </p:cNvPr>
          <p:cNvSpPr txBox="1"/>
          <p:nvPr/>
        </p:nvSpPr>
        <p:spPr bwMode="black">
          <a:xfrm>
            <a:off x="3652825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 descr="Box5">
            <a:extLst>
              <a:ext uri="{FF2B5EF4-FFF2-40B4-BE49-F238E27FC236}">
                <a16:creationId xmlns:a16="http://schemas.microsoft.com/office/drawing/2014/main" id="{416EED4D-C819-405F-B0CF-850357BF9138}"/>
              </a:ext>
            </a:extLst>
          </p:cNvPr>
          <p:cNvSpPr txBox="1"/>
          <p:nvPr/>
        </p:nvSpPr>
        <p:spPr bwMode="black">
          <a:xfrm>
            <a:off x="564039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 descr="Box6">
            <a:extLst>
              <a:ext uri="{FF2B5EF4-FFF2-40B4-BE49-F238E27FC236}">
                <a16:creationId xmlns:a16="http://schemas.microsoft.com/office/drawing/2014/main" id="{AC874845-0314-4451-B222-2C18DAE4CE20}"/>
              </a:ext>
            </a:extLst>
          </p:cNvPr>
          <p:cNvSpPr txBox="1"/>
          <p:nvPr/>
        </p:nvSpPr>
        <p:spPr bwMode="black">
          <a:xfrm>
            <a:off x="3652825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 descr="Box7">
            <a:extLst>
              <a:ext uri="{FF2B5EF4-FFF2-40B4-BE49-F238E27FC236}">
                <a16:creationId xmlns:a16="http://schemas.microsoft.com/office/drawing/2014/main" id="{56F89F47-73C7-41D4-83A1-EDD60203F9E5}"/>
              </a:ext>
            </a:extLst>
          </p:cNvPr>
          <p:cNvSpPr txBox="1"/>
          <p:nvPr/>
        </p:nvSpPr>
        <p:spPr bwMode="black">
          <a:xfrm>
            <a:off x="5257800" y="868680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3051578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235DB-A82E-4A06-A6AB-368CF4A09300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D21C7-57BD-4B6E-9FB8-30A33A79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5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42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66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69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54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47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1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3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0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55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9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3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21C7-57BD-4B6E-9FB8-30A33A791B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6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829" y="1565662"/>
            <a:ext cx="3626565" cy="358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241294"/>
            <a:ext cx="12192000" cy="193899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000" kern="1400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Showcard Gothic" panose="04020904020102020604" pitchFamily="82" charset="0"/>
                <a:ea typeface="Times New Roman" panose="02020603050405020304" pitchFamily="18" charset="0"/>
              </a:rPr>
              <a:t>The Lampstand </a:t>
            </a:r>
          </a:p>
          <a:p>
            <a:pPr algn="ctr"/>
            <a:r>
              <a:rPr lang="en-US" sz="6000" kern="1400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Showcard Gothic" panose="04020904020102020604" pitchFamily="82" charset="0"/>
                <a:ea typeface="Times New Roman" panose="02020603050405020304" pitchFamily="18" charset="0"/>
              </a:rPr>
              <a:t>at Central</a:t>
            </a:r>
            <a:endParaRPr lang="en-US" sz="6000" kern="1400" dirty="0"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150223"/>
            <a:ext cx="12192000" cy="156966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 kern="1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Papyrus" panose="03070502060502030205" pitchFamily="66" charset="0"/>
                <a:ea typeface="Times New Roman" panose="02020603050405020304" pitchFamily="18" charset="0"/>
              </a:rPr>
              <a:t>Thyatira – Better than Ever</a:t>
            </a:r>
          </a:p>
          <a:p>
            <a:pPr algn="ctr"/>
            <a:r>
              <a:rPr lang="en-US" sz="4800" b="1" kern="1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Papyrus" panose="03070502060502030205" pitchFamily="66" charset="0"/>
                <a:ea typeface="Times New Roman" panose="02020603050405020304" pitchFamily="18" charset="0"/>
              </a:rPr>
              <a:t>Revelation 2:18-29</a:t>
            </a:r>
          </a:p>
        </p:txBody>
      </p:sp>
    </p:spTree>
    <p:extLst>
      <p:ext uri="{BB962C8B-B14F-4D97-AF65-F5344CB8AC3E}">
        <p14:creationId xmlns:p14="http://schemas.microsoft.com/office/powerpoint/2010/main" val="6535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88114" y="3244334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008 - Jezebel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19243"/>
            <a:ext cx="12192000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The cancer of Jezebel </a:t>
            </a:r>
            <a:endParaRPr lang="en-US" sz="40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60956"/>
            <a:ext cx="12191999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Prophetess: “God told me” 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3727684"/>
            <a:ext cx="1219199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Tolerance that lead to compromise</a:t>
            </a:r>
            <a:endParaRPr lang="en-US" sz="40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051324"/>
            <a:ext cx="12191999" cy="1409617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Placing anything above God or participating in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anything contrary to God’s standard is spiritual adultery.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2057" y="255106"/>
            <a:ext cx="1838965" cy="106413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“Yet”</a:t>
            </a:r>
            <a:endParaRPr lang="en-US" sz="6000" dirty="0">
              <a:solidFill>
                <a:srgbClr val="FFFF00"/>
              </a:solidFill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19243"/>
            <a:ext cx="12192000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The punishment was severe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" y="2171618"/>
            <a:ext cx="12192000" cy="1398844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The consequences of this cancerous sin: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“Suffering” </a:t>
            </a:r>
            <a:endParaRPr lang="en-US" sz="40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" y="3671863"/>
            <a:ext cx="12192000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Solution – Repent!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766177"/>
            <a:ext cx="12191999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“Then all the churches will know”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5860491"/>
            <a:ext cx="1219199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Churches will know </a:t>
            </a:r>
            <a:r>
              <a:rPr lang="en-US" sz="4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I AM </a:t>
            </a:r>
            <a:endParaRPr lang="en-US" sz="4000" b="1" dirty="0"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059" y="255106"/>
            <a:ext cx="1838965" cy="106413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“Yet”</a:t>
            </a:r>
            <a:endParaRPr lang="en-US" sz="6000" dirty="0">
              <a:solidFill>
                <a:srgbClr val="FFFF00"/>
              </a:solidFill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20587"/>
            <a:ext cx="12192000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Echo of Acts 15:28 </a:t>
            </a:r>
            <a:endParaRPr lang="en-US" sz="40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54833"/>
            <a:ext cx="12192000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“I will not impose any other burden on you”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920164"/>
            <a:ext cx="12192000" cy="1323439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“I’m not going to make this a burden” </a:t>
            </a:r>
          </a:p>
          <a:p>
            <a:pPr algn="ctr"/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Just don’t do what they are doing </a:t>
            </a:r>
            <a:endParaRPr lang="en-US" sz="40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635294"/>
            <a:ext cx="1219199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Just “hold fast to what you have” </a:t>
            </a:r>
            <a:endParaRPr lang="en-US" sz="40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377" y="391667"/>
            <a:ext cx="3988592" cy="108029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“Now I say”</a:t>
            </a:r>
            <a:endParaRPr lang="en-US" sz="6000" dirty="0">
              <a:solidFill>
                <a:srgbClr val="FFFF00"/>
              </a:solidFill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3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2" y="0"/>
            <a:ext cx="10287002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18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3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6822" y="6488668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Patmos</a:t>
            </a:r>
          </a:p>
        </p:txBody>
      </p:sp>
      <p:sp>
        <p:nvSpPr>
          <p:cNvPr id="4" name="Right Arrow 3"/>
          <p:cNvSpPr/>
          <p:nvPr/>
        </p:nvSpPr>
        <p:spPr>
          <a:xfrm rot="15121292">
            <a:off x="4054530" y="3714122"/>
            <a:ext cx="1249181" cy="5032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5308637" y="4925833"/>
            <a:ext cx="4138243" cy="50329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3549168">
            <a:off x="8893564" y="3918463"/>
            <a:ext cx="1249181" cy="29672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3062246">
            <a:off x="8760543" y="4207575"/>
            <a:ext cx="1062653" cy="3628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310356">
            <a:off x="7716552" y="3234166"/>
            <a:ext cx="1025879" cy="4164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750150">
            <a:off x="6264628" y="2171541"/>
            <a:ext cx="1502065" cy="3682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88204">
            <a:off x="4945033" y="1138690"/>
            <a:ext cx="1449838" cy="25923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680072">
            <a:off x="3645335" y="1796666"/>
            <a:ext cx="2041279" cy="378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235582">
            <a:off x="2689315" y="5626233"/>
            <a:ext cx="2402188" cy="2430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052137">
            <a:off x="7939085" y="2921381"/>
            <a:ext cx="1076381" cy="39178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3380465">
            <a:off x="6767897" y="1993788"/>
            <a:ext cx="1219724" cy="40329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2983594">
            <a:off x="5840170" y="942882"/>
            <a:ext cx="878239" cy="44491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4141735">
            <a:off x="4343086" y="3742156"/>
            <a:ext cx="1500875" cy="30683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2654" y="959005"/>
            <a:ext cx="385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Lost Video</a:t>
            </a:r>
          </a:p>
        </p:txBody>
      </p:sp>
    </p:spTree>
    <p:extLst>
      <p:ext uri="{BB962C8B-B14F-4D97-AF65-F5344CB8AC3E}">
        <p14:creationId xmlns:p14="http://schemas.microsoft.com/office/powerpoint/2010/main" val="14372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0592" y="0"/>
            <a:ext cx="9733935" cy="678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0" y="334537"/>
            <a:ext cx="12192000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Thyatira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020219"/>
            <a:ext cx="12192000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</a:rPr>
              <a:t>An outpost to protect  Pergamum </a:t>
            </a:r>
            <a:endParaRPr lang="en-US" sz="40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Papyrus" panose="03070502060502030205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82790"/>
            <a:ext cx="12192000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</a:rPr>
              <a:t>A manufacturing town</a:t>
            </a:r>
            <a:endParaRPr lang="en-US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58" y="3244334"/>
            <a:ext cx="2849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006 - Story of Lydia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2" y="1947547"/>
            <a:ext cx="7421341" cy="4910453"/>
          </a:xfrm>
          <a:prstGeom prst="rect">
            <a:avLst/>
          </a:prstGeom>
          <a:ln>
            <a:noFill/>
            <a:prstDash val="solid"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4537"/>
            <a:ext cx="12192000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Thyatira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46" y="-82689"/>
            <a:ext cx="4703753" cy="327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7555065" y="457648"/>
            <a:ext cx="4155305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</a:rPr>
              <a:t>Christian difficulty</a:t>
            </a:r>
            <a:endParaRPr lang="en-US" sz="4000" b="1" dirty="0">
              <a:latin typeface="Tempus Sans ITC" panose="04020404030D070202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5990" y="2152441"/>
            <a:ext cx="5122253" cy="4044184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Apollo –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Healing, light, truth, music, arts, prophecy, defender of herds and flocks – radiant with grace and beauty.</a:t>
            </a:r>
            <a:endParaRPr lang="en-US" sz="4000" b="1" dirty="0">
              <a:solidFill>
                <a:srgbClr val="FFFF00"/>
              </a:solidFill>
              <a:effectLst/>
              <a:latin typeface="Papyrus" panose="0307050206050203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334114"/>
            <a:ext cx="4822699" cy="3385542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How to make a living and yet not participate in the trade guilds honoring of gods.</a:t>
            </a:r>
            <a:endParaRPr lang="en-US" sz="4000" b="1" dirty="0"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68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226810" y="380389"/>
            <a:ext cx="7965190" cy="167302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Son of God: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Divinity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6810" y="4684565"/>
            <a:ext cx="7965189" cy="1673022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Feet like burnished bronze: </a:t>
            </a:r>
            <a:r>
              <a:rPr lang="en-US" sz="48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Holy strength, judgement.</a:t>
            </a:r>
            <a:endParaRPr lang="en-US" sz="4800" b="1" dirty="0">
              <a:effectLst/>
              <a:latin typeface="Papyrus" panose="0307050206050203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6809" y="2433800"/>
            <a:ext cx="7965190" cy="1541319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Eyes like blazing fire: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Sees perfectly. </a:t>
            </a:r>
          </a:p>
        </p:txBody>
      </p:sp>
    </p:spTree>
    <p:extLst>
      <p:ext uri="{BB962C8B-B14F-4D97-AF65-F5344CB8AC3E}">
        <p14:creationId xmlns:p14="http://schemas.microsoft.com/office/powerpoint/2010/main" val="33659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29041" y="3244334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007 - 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4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335402"/>
            <a:ext cx="12191999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Your deeds:  You are energetic in what you do.</a:t>
            </a:r>
          </a:p>
        </p:txBody>
      </p:sp>
      <p:sp>
        <p:nvSpPr>
          <p:cNvPr id="3" name="Rectangle 2"/>
          <p:cNvSpPr/>
          <p:nvPr/>
        </p:nvSpPr>
        <p:spPr>
          <a:xfrm>
            <a:off x="74175" y="255106"/>
            <a:ext cx="2994731" cy="1080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“I know”</a:t>
            </a:r>
            <a:endParaRPr lang="en-US" sz="6000" dirty="0">
              <a:solidFill>
                <a:srgbClr val="FFFF00"/>
              </a:solidFill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2820"/>
            <a:ext cx="1219199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That you are doing more now than at first. </a:t>
            </a:r>
            <a:endParaRPr lang="en-US" sz="40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2293891"/>
            <a:ext cx="12191998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Your love – agape.  Value, esteem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161425"/>
            <a:ext cx="12191999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Your faith – firm persuasion, belief, conviction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119914"/>
            <a:ext cx="12192000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Your service – willing to wait and attend to other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106367"/>
            <a:ext cx="12191999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Your perseverance- patience endurance.  </a:t>
            </a:r>
          </a:p>
        </p:txBody>
      </p:sp>
    </p:spTree>
    <p:extLst>
      <p:ext uri="{BB962C8B-B14F-4D97-AF65-F5344CB8AC3E}">
        <p14:creationId xmlns:p14="http://schemas.microsoft.com/office/powerpoint/2010/main" val="26297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452</TotalTime>
  <Words>292</Words>
  <Application>Microsoft Office PowerPoint</Application>
  <PresentationFormat>Widescreen</PresentationFormat>
  <Paragraphs>63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Bookman Old Style</vt:lpstr>
      <vt:lpstr>Calibri</vt:lpstr>
      <vt:lpstr>Papyrus</vt:lpstr>
      <vt:lpstr>Rockwell</vt:lpstr>
      <vt:lpstr>Showcard Gothic</vt:lpstr>
      <vt:lpstr>Tempus Sans ITC</vt:lpstr>
      <vt:lpstr>Times New Roman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</dc:creator>
  <cp:lastModifiedBy>AV Team</cp:lastModifiedBy>
  <cp:revision>10</cp:revision>
  <cp:lastPrinted>2018-07-15T12:11:10Z</cp:lastPrinted>
  <dcterms:created xsi:type="dcterms:W3CDTF">2018-07-14T15:53:25Z</dcterms:created>
  <dcterms:modified xsi:type="dcterms:W3CDTF">2018-07-15T13:00:25Z</dcterms:modified>
</cp:coreProperties>
</file>