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D95DE53-C3F4-4806-9095-E91C2619DB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7834D0-CD59-4167-8C1A-83FBFD63824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652AB-B4F5-4664-888B-37D30198ABE9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A7964B-4979-4C31-BDC7-BC99269D9E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 descr="HandoutSlideNumber">
            <a:extLst>
              <a:ext uri="{FF2B5EF4-FFF2-40B4-BE49-F238E27FC236}">
                <a16:creationId xmlns:a16="http://schemas.microsoft.com/office/drawing/2014/main" id="{B78D3387-A29A-4D36-A5DA-F52FB3914C2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5292B-1092-47A7-A010-906855F6233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 descr="Box1">
            <a:extLst>
              <a:ext uri="{FF2B5EF4-FFF2-40B4-BE49-F238E27FC236}">
                <a16:creationId xmlns:a16="http://schemas.microsoft.com/office/drawing/2014/main" id="{FBB509E1-04A6-4AE5-B082-DAB4D1EC5A3B}"/>
              </a:ext>
            </a:extLst>
          </p:cNvPr>
          <p:cNvSpPr txBox="1"/>
          <p:nvPr/>
        </p:nvSpPr>
        <p:spPr bwMode="black">
          <a:xfrm>
            <a:off x="564039" y="295351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" name="TextBox 6" descr="Box2">
            <a:extLst>
              <a:ext uri="{FF2B5EF4-FFF2-40B4-BE49-F238E27FC236}">
                <a16:creationId xmlns:a16="http://schemas.microsoft.com/office/drawing/2014/main" id="{9EAD3227-9155-4942-A01C-FB40CA8BD02D}"/>
              </a:ext>
            </a:extLst>
          </p:cNvPr>
          <p:cNvSpPr txBox="1"/>
          <p:nvPr/>
        </p:nvSpPr>
        <p:spPr bwMode="black">
          <a:xfrm>
            <a:off x="3652825" y="295351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" name="TextBox 7" descr="Box3">
            <a:extLst>
              <a:ext uri="{FF2B5EF4-FFF2-40B4-BE49-F238E27FC236}">
                <a16:creationId xmlns:a16="http://schemas.microsoft.com/office/drawing/2014/main" id="{DEC7AE96-9EDF-46B9-A3E4-8CF54CDCE5DF}"/>
              </a:ext>
            </a:extLst>
          </p:cNvPr>
          <p:cNvSpPr txBox="1"/>
          <p:nvPr/>
        </p:nvSpPr>
        <p:spPr bwMode="black">
          <a:xfrm>
            <a:off x="564039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" name="TextBox 8" descr="Box4">
            <a:extLst>
              <a:ext uri="{FF2B5EF4-FFF2-40B4-BE49-F238E27FC236}">
                <a16:creationId xmlns:a16="http://schemas.microsoft.com/office/drawing/2014/main" id="{66DC72DF-6B82-4664-8914-5EA46D9F2DF5}"/>
              </a:ext>
            </a:extLst>
          </p:cNvPr>
          <p:cNvSpPr txBox="1"/>
          <p:nvPr/>
        </p:nvSpPr>
        <p:spPr bwMode="black">
          <a:xfrm>
            <a:off x="3652825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" name="TextBox 9" descr="Box5">
            <a:extLst>
              <a:ext uri="{FF2B5EF4-FFF2-40B4-BE49-F238E27FC236}">
                <a16:creationId xmlns:a16="http://schemas.microsoft.com/office/drawing/2014/main" id="{C81BD97A-319C-4725-9CD7-5E8EC33E0EEC}"/>
              </a:ext>
            </a:extLst>
          </p:cNvPr>
          <p:cNvSpPr txBox="1"/>
          <p:nvPr/>
        </p:nvSpPr>
        <p:spPr bwMode="black">
          <a:xfrm>
            <a:off x="564039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1" name="TextBox 10" descr="Box6">
            <a:extLst>
              <a:ext uri="{FF2B5EF4-FFF2-40B4-BE49-F238E27FC236}">
                <a16:creationId xmlns:a16="http://schemas.microsoft.com/office/drawing/2014/main" id="{B7E7400E-63AB-4839-A800-27D61B22F021}"/>
              </a:ext>
            </a:extLst>
          </p:cNvPr>
          <p:cNvSpPr txBox="1"/>
          <p:nvPr/>
        </p:nvSpPr>
        <p:spPr bwMode="black">
          <a:xfrm>
            <a:off x="3652825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2" name="TextBox 11" descr="Box7">
            <a:extLst>
              <a:ext uri="{FF2B5EF4-FFF2-40B4-BE49-F238E27FC236}">
                <a16:creationId xmlns:a16="http://schemas.microsoft.com/office/drawing/2014/main" id="{1200BCDA-B5C6-41EE-BAAE-60A835B5220B}"/>
              </a:ext>
            </a:extLst>
          </p:cNvPr>
          <p:cNvSpPr txBox="1"/>
          <p:nvPr/>
        </p:nvSpPr>
        <p:spPr bwMode="black">
          <a:xfrm>
            <a:off x="5257800" y="8686800"/>
            <a:ext cx="1016000" cy="18466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r">
              <a:spcBef>
                <a:spcPct val="50000"/>
              </a:spcBef>
              <a:spcAft>
                <a:spcPct val="0"/>
              </a:spcAft>
            </a:pPr>
            <a:r>
              <a:rPr lang="en-US" sz="1200" b="1">
                <a:latin typeface="Times New Roman" panose="02020603050405020304" pitchFamily="18" charset="0"/>
              </a:rPr>
              <a:t>1/1</a:t>
            </a:r>
          </a:p>
        </p:txBody>
      </p:sp>
    </p:spTree>
    <p:extLst>
      <p:ext uri="{BB962C8B-B14F-4D97-AF65-F5344CB8AC3E}">
        <p14:creationId xmlns:p14="http://schemas.microsoft.com/office/powerpoint/2010/main" val="238211997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B120C-C7D2-4E01-8C74-DE47EB2A32C6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995ED-675F-4BB4-AC49-558E68F4A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033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995ED-675F-4BB4-AC49-558E68F4A9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49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995ED-675F-4BB4-AC49-558E68F4A9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443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995ED-675F-4BB4-AC49-558E68F4A9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30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995ED-675F-4BB4-AC49-558E68F4A9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3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995ED-675F-4BB4-AC49-558E68F4A92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973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995ED-675F-4BB4-AC49-558E68F4A9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33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E077-34AC-498A-8078-BB96B18DB869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1B44E-495F-424B-AB85-6D83D9DF5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09399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E077-34AC-498A-8078-BB96B18DB869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1B44E-495F-424B-AB85-6D83D9DF5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4505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E077-34AC-498A-8078-BB96B18DB869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1B44E-495F-424B-AB85-6D83D9DF5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88640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E077-34AC-498A-8078-BB96B18DB869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1B44E-495F-424B-AB85-6D83D9DF5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25594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E077-34AC-498A-8078-BB96B18DB869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1B44E-495F-424B-AB85-6D83D9DF5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14965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E077-34AC-498A-8078-BB96B18DB869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1B44E-495F-424B-AB85-6D83D9DF5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90420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E077-34AC-498A-8078-BB96B18DB869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1B44E-495F-424B-AB85-6D83D9DF5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77423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E077-34AC-498A-8078-BB96B18DB869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1B44E-495F-424B-AB85-6D83D9DF5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448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E077-34AC-498A-8078-BB96B18DB869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1B44E-495F-424B-AB85-6D83D9DF5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1486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E077-34AC-498A-8078-BB96B18DB869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1B44E-495F-424B-AB85-6D83D9DF5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3763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E077-34AC-498A-8078-BB96B18DB869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1B44E-495F-424B-AB85-6D83D9DF5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59388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7E077-34AC-498A-8078-BB96B18DB869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1B44E-495F-424B-AB85-6D83D9DF5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861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223498" cy="49112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0" y="5014452"/>
            <a:ext cx="9223498" cy="1107996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Being a godly Father</a:t>
            </a:r>
          </a:p>
        </p:txBody>
      </p:sp>
    </p:spTree>
    <p:extLst>
      <p:ext uri="{BB962C8B-B14F-4D97-AF65-F5344CB8AC3E}">
        <p14:creationId xmlns:p14="http://schemas.microsoft.com/office/powerpoint/2010/main" val="1096634733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6" y="3479"/>
            <a:ext cx="5370185" cy="35875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>
            <a:off x="271475" y="225982"/>
            <a:ext cx="2914178" cy="2068259"/>
          </a:xfrm>
          <a:prstGeom prst="rect">
            <a:avLst/>
          </a:prstGeom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000" b="1" dirty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Present fathers</a:t>
            </a:r>
            <a:endParaRPr lang="en-US" sz="6000" dirty="0"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20929" y="3479"/>
            <a:ext cx="6971071" cy="3785652"/>
          </a:xfrm>
          <a:prstGeom prst="rect">
            <a:avLst/>
          </a:prstGeom>
          <a:ln>
            <a:noFill/>
            <a:prstDash val="solid"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/>
                <a:latin typeface="Papyrus" panose="03070502060502030205" pitchFamily="66" charset="0"/>
                <a:ea typeface="Calibri" panose="020F0502020204030204" pitchFamily="34" charset="0"/>
              </a:rPr>
              <a:t>Be very careful, then, how you live – not as unwise but as wise, making the  most of every opportunity because 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  <a:effectLst/>
                <a:latin typeface="Papyrus" panose="03070502060502030205" pitchFamily="66" charset="0"/>
                <a:ea typeface="Calibri" panose="020F0502020204030204" pitchFamily="34" charset="0"/>
              </a:rPr>
              <a:t>the days are evil.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  <a:effectLst/>
                <a:latin typeface="Papyrus" panose="03070502060502030205" pitchFamily="66" charset="0"/>
                <a:ea typeface="Calibri" panose="020F0502020204030204" pitchFamily="34" charset="0"/>
              </a:rPr>
              <a:t>Eph. 5:15,16</a:t>
            </a:r>
            <a:endParaRPr lang="en-US" sz="4000" b="1" dirty="0">
              <a:solidFill>
                <a:schemeClr val="bg1"/>
              </a:solidFill>
              <a:latin typeface="Papyrus" panose="03070502060502030205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150082"/>
            <a:ext cx="12179024" cy="2554545"/>
          </a:xfrm>
          <a:prstGeom prst="rect">
            <a:avLst/>
          </a:prstGeom>
          <a:ln>
            <a:noFill/>
            <a:prstDash val="solid"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/>
                <a:latin typeface="Papyrus" panose="03070502060502030205" pitchFamily="66" charset="0"/>
                <a:ea typeface="Calibri" panose="020F0502020204030204" pitchFamily="34" charset="0"/>
              </a:rPr>
              <a:t>Be strong and courageous.  Do not be terrified, 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  <a:effectLst/>
                <a:latin typeface="Papyrus" panose="03070502060502030205" pitchFamily="66" charset="0"/>
                <a:ea typeface="Calibri" panose="020F0502020204030204" pitchFamily="34" charset="0"/>
              </a:rPr>
              <a:t>do not be discouraged, for the Lord your 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  <a:effectLst/>
                <a:latin typeface="Papyrus" panose="03070502060502030205" pitchFamily="66" charset="0"/>
                <a:ea typeface="Calibri" panose="020F0502020204030204" pitchFamily="34" charset="0"/>
              </a:rPr>
              <a:t>God will be with you wherever you go. 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  <a:effectLst/>
                <a:latin typeface="Papyrus" panose="03070502060502030205" pitchFamily="66" charset="0"/>
                <a:ea typeface="Calibri" panose="020F0502020204030204" pitchFamily="34" charset="0"/>
              </a:rPr>
              <a:t>Joshua 1:9</a:t>
            </a:r>
            <a:endParaRPr lang="en-US" sz="4000" b="1" dirty="0">
              <a:solidFill>
                <a:srgbClr val="FFFF00"/>
              </a:solidFill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1822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7378279" cy="22942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44244" y="225982"/>
            <a:ext cx="3554361" cy="2068259"/>
          </a:xfrm>
          <a:prstGeom prst="rect">
            <a:avLst/>
          </a:prstGeom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000" b="1" dirty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Protective fathers</a:t>
            </a:r>
            <a:endParaRPr lang="en-US" sz="6000" dirty="0"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66271" y="0"/>
            <a:ext cx="5525729" cy="2554545"/>
          </a:xfrm>
          <a:prstGeom prst="rect">
            <a:avLst/>
          </a:prstGeom>
          <a:ln>
            <a:noFill/>
            <a:prstDash val="solid"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Papyrus" panose="03070502060502030205" pitchFamily="66" charset="0"/>
                <a:ea typeface="Calibri" panose="020F0502020204030204" pitchFamily="34" charset="0"/>
              </a:rPr>
              <a:t>Be on your guard; stand firm in the faith; be men of courage; be strong.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Papyrus" panose="03070502060502030205" pitchFamily="66" charset="0"/>
              </a:rPr>
              <a:t>1 Cor. 16:13</a:t>
            </a:r>
          </a:p>
        </p:txBody>
      </p:sp>
      <p:sp>
        <p:nvSpPr>
          <p:cNvPr id="8" name="Rectangle 7"/>
          <p:cNvSpPr/>
          <p:nvPr/>
        </p:nvSpPr>
        <p:spPr>
          <a:xfrm>
            <a:off x="-1" y="2520223"/>
            <a:ext cx="12049433" cy="707886"/>
          </a:xfrm>
          <a:prstGeom prst="rect">
            <a:avLst/>
          </a:prstGeom>
          <a:ln>
            <a:noFill/>
            <a:prstDash val="solid"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effectLst/>
                <a:latin typeface="Papyrus" panose="03070502060502030205" pitchFamily="66" charset="0"/>
                <a:ea typeface="Calibri" panose="020F0502020204030204" pitchFamily="34" charset="0"/>
              </a:rPr>
              <a:t>Be on your guard: </a:t>
            </a:r>
            <a:r>
              <a:rPr lang="en-US" sz="4000" b="1" dirty="0">
                <a:solidFill>
                  <a:schemeClr val="bg1"/>
                </a:solidFill>
                <a:effectLst/>
                <a:latin typeface="Papyrus" panose="03070502060502030205" pitchFamily="66" charset="0"/>
                <a:ea typeface="Calibri" panose="020F0502020204030204" pitchFamily="34" charset="0"/>
              </a:rPr>
              <a:t>Awake, eyes open to evil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" y="3454091"/>
            <a:ext cx="12192001" cy="707886"/>
          </a:xfrm>
          <a:prstGeom prst="rect">
            <a:avLst/>
          </a:prstGeom>
          <a:ln>
            <a:noFill/>
            <a:prstDash val="solid"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effectLst/>
                <a:latin typeface="Papyrus" panose="03070502060502030205" pitchFamily="66" charset="0"/>
                <a:ea typeface="Calibri" panose="020F0502020204030204" pitchFamily="34" charset="0"/>
              </a:rPr>
              <a:t>Stand firm in the faith: </a:t>
            </a:r>
            <a:r>
              <a:rPr lang="en-US" sz="4000" b="1" dirty="0">
                <a:solidFill>
                  <a:schemeClr val="bg1"/>
                </a:solidFill>
                <a:effectLst/>
                <a:latin typeface="Papyrus" panose="03070502060502030205" pitchFamily="66" charset="0"/>
                <a:ea typeface="Calibri" panose="020F0502020204030204" pitchFamily="34" charset="0"/>
              </a:rPr>
              <a:t>when judged you’re approved</a:t>
            </a:r>
            <a:endParaRPr lang="en-US" sz="4000" dirty="0"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25831" y="4211122"/>
            <a:ext cx="12217831" cy="707886"/>
          </a:xfrm>
          <a:prstGeom prst="rect">
            <a:avLst/>
          </a:prstGeom>
          <a:ln>
            <a:noFill/>
            <a:prstDash val="solid"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effectLst/>
                <a:latin typeface="Papyrus" panose="03070502060502030205" pitchFamily="66" charset="0"/>
                <a:ea typeface="Calibri" panose="020F0502020204030204" pitchFamily="34" charset="0"/>
              </a:rPr>
              <a:t>Be men of courage; be strong: </a:t>
            </a:r>
            <a:r>
              <a:rPr lang="en-US" sz="4000" b="1" dirty="0">
                <a:solidFill>
                  <a:schemeClr val="bg1"/>
                </a:solidFill>
                <a:effectLst/>
                <a:latin typeface="Papyrus" panose="03070502060502030205" pitchFamily="66" charset="0"/>
                <a:ea typeface="Calibri" panose="020F0502020204030204" pitchFamily="34" charset="0"/>
              </a:rPr>
              <a:t>“man-up”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14748" y="4919008"/>
            <a:ext cx="12206748" cy="1846659"/>
          </a:xfrm>
          <a:prstGeom prst="rect">
            <a:avLst/>
          </a:prstGeom>
          <a:ln>
            <a:noFill/>
            <a:prstDash val="solid"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Papyrus" panose="03070502060502030205" pitchFamily="66" charset="0"/>
                <a:ea typeface="Calibri" panose="020F0502020204030204" pitchFamily="34" charset="0"/>
              </a:rPr>
              <a:t>Fathers, do not exasperate your children; instead, bring them up in the training  and instruction of the Lord. </a:t>
            </a:r>
          </a:p>
          <a:p>
            <a:pPr algn="ctr"/>
            <a:r>
              <a:rPr lang="en-US" sz="3800" b="1" dirty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Papyrus" panose="03070502060502030205" pitchFamily="66" charset="0"/>
                <a:ea typeface="Calibri" panose="020F0502020204030204" pitchFamily="34" charset="0"/>
              </a:rPr>
              <a:t>Eph. 6:3</a:t>
            </a:r>
            <a:endParaRPr lang="en-US" sz="3800" b="1" dirty="0"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6847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312310" cy="42244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44244" y="0"/>
            <a:ext cx="6120582" cy="108029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000" b="1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Powerful fathers</a:t>
            </a:r>
            <a:endParaRPr lang="en-US" sz="6000" dirty="0">
              <a:solidFill>
                <a:schemeClr val="bg1"/>
              </a:solidFill>
              <a:effectLst/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12310" y="418576"/>
            <a:ext cx="5879690" cy="1323439"/>
          </a:xfrm>
          <a:prstGeom prst="rect">
            <a:avLst/>
          </a:prstGeom>
          <a:ln>
            <a:noFill/>
            <a:prstDash val="solid"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Papyrus" panose="03070502060502030205" pitchFamily="66" charset="0"/>
                <a:ea typeface="Calibri" panose="020F0502020204030204" pitchFamily="34" charset="0"/>
              </a:rPr>
              <a:t>Do everything in love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Papyrus" panose="03070502060502030205" pitchFamily="66" charset="0"/>
              </a:rPr>
              <a:t>1 Cor. 16:14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687901"/>
            <a:ext cx="12192000" cy="3170099"/>
          </a:xfrm>
          <a:prstGeom prst="rect">
            <a:avLst/>
          </a:prstGeom>
          <a:ln>
            <a:noFill/>
            <a:prstDash val="solid"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Papyrus" panose="03070502060502030205" pitchFamily="66" charset="0"/>
                <a:ea typeface="Calibri" panose="020F0502020204030204" pitchFamily="34" charset="0"/>
              </a:rPr>
              <a:t>My son, do not make light of the Lord’s discipline, 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Papyrus" panose="03070502060502030205" pitchFamily="66" charset="0"/>
                <a:ea typeface="Calibri" panose="020F0502020204030204" pitchFamily="34" charset="0"/>
              </a:rPr>
              <a:t>and do not lose heart when he rebukes you,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Papyrus" panose="03070502060502030205" pitchFamily="66" charset="0"/>
                <a:ea typeface="Calibri" panose="020F0502020204030204" pitchFamily="34" charset="0"/>
              </a:rPr>
              <a:t>because the Lord disciplines those he loves, 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Papyrus" panose="03070502060502030205" pitchFamily="66" charset="0"/>
                <a:ea typeface="Calibri" panose="020F0502020204030204" pitchFamily="34" charset="0"/>
              </a:rPr>
              <a:t>and he punishes everyone he accepts as a son 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Papyrus" panose="03070502060502030205" pitchFamily="66" charset="0"/>
              </a:rPr>
              <a:t>Hebrews 12:6</a:t>
            </a:r>
          </a:p>
        </p:txBody>
      </p:sp>
    </p:spTree>
    <p:extLst>
      <p:ext uri="{BB962C8B-B14F-4D97-AF65-F5344CB8AC3E}">
        <p14:creationId xmlns:p14="http://schemas.microsoft.com/office/powerpoint/2010/main" val="23906877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987" y="3380658"/>
            <a:ext cx="5216013" cy="34773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581488" cy="2905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5581488" y="210559"/>
            <a:ext cx="6610512" cy="3170099"/>
          </a:xfrm>
          <a:prstGeom prst="rect">
            <a:avLst/>
          </a:prstGeom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Papyrus" panose="03070502060502030205" pitchFamily="66" charset="0"/>
                <a:ea typeface="Calibri" panose="020F0502020204030204" pitchFamily="34" charset="0"/>
              </a:rPr>
              <a:t>Blessed is the man 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Papyrus" panose="03070502060502030205" pitchFamily="66" charset="0"/>
                <a:ea typeface="Calibri" panose="020F0502020204030204" pitchFamily="34" charset="0"/>
              </a:rPr>
              <a:t>who fears the Lord, 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Papyrus" panose="03070502060502030205" pitchFamily="66" charset="0"/>
                <a:ea typeface="Calibri" panose="020F0502020204030204" pitchFamily="34" charset="0"/>
              </a:rPr>
              <a:t>who find great delight 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Papyrus" panose="03070502060502030205" pitchFamily="66" charset="0"/>
                <a:ea typeface="Calibri" panose="020F0502020204030204" pitchFamily="34" charset="0"/>
              </a:rPr>
              <a:t>in his commands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Papyrus" panose="03070502060502030205" pitchFamily="66" charset="0"/>
              </a:rPr>
              <a:t>Psalms 112</a:t>
            </a:r>
          </a:p>
        </p:txBody>
      </p:sp>
      <p:sp>
        <p:nvSpPr>
          <p:cNvPr id="6" name="Rectangle 5"/>
          <p:cNvSpPr/>
          <p:nvPr/>
        </p:nvSpPr>
        <p:spPr>
          <a:xfrm>
            <a:off x="-1" y="3779668"/>
            <a:ext cx="6975987" cy="1938992"/>
          </a:xfrm>
          <a:prstGeom prst="rect">
            <a:avLst/>
          </a:prstGeom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Papyrus" panose="03070502060502030205" pitchFamily="66" charset="0"/>
                <a:ea typeface="Calibri" panose="020F0502020204030204" pitchFamily="34" charset="0"/>
              </a:rPr>
              <a:t>Blessed are all who fear the Lord, who walk in his ways. 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Papyrus" panose="03070502060502030205" pitchFamily="66" charset="0"/>
              </a:rPr>
              <a:t>Psalms 128</a:t>
            </a:r>
          </a:p>
        </p:txBody>
      </p:sp>
    </p:spTree>
    <p:extLst>
      <p:ext uri="{BB962C8B-B14F-4D97-AF65-F5344CB8AC3E}">
        <p14:creationId xmlns:p14="http://schemas.microsoft.com/office/powerpoint/2010/main" val="2957268776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4994945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241</Words>
  <Application>Microsoft Office PowerPoint</Application>
  <PresentationFormat>Widescreen</PresentationFormat>
  <Paragraphs>37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Papyrus</vt:lpstr>
      <vt:lpstr>Tempus Sans ITC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</dc:creator>
  <cp:lastModifiedBy>AV Team</cp:lastModifiedBy>
  <cp:revision>8</cp:revision>
  <cp:lastPrinted>2018-06-17T12:17:01Z</cp:lastPrinted>
  <dcterms:created xsi:type="dcterms:W3CDTF">2018-06-16T17:22:50Z</dcterms:created>
  <dcterms:modified xsi:type="dcterms:W3CDTF">2018-06-17T13:07:16Z</dcterms:modified>
</cp:coreProperties>
</file>