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82A175-AB0F-4273-9C7B-BCFBAC44D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E143E-20BF-4A34-98F7-BD8F5A17B9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A743-DD66-4780-B219-EB5E1F4F3F5D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4DE7-34AE-48BE-9C00-2F8FC9C7C7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7639A716-ED05-4B1C-8ABE-7F2409E46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227F-408C-4706-A3C1-4690EE9B91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0F05C979-BE41-4A51-940C-7D7A6FDF0237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8EEBD36-0439-4659-92CA-FE09154ADDC5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58E543B9-313F-4FB9-9E59-93D59749A556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579445F7-6873-4DB5-9C2F-896B1F3E9CDC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1BA88E06-39B8-4F46-B31F-A9BFF6CA05A1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392A39F2-5163-4358-8288-93B4A281467F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031C12A1-1043-4E8E-9915-66CF975EA7B7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421698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D0D7C-8B14-4048-8897-535F503D20C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D6626-BCC6-4F49-9F5A-8E1CBB57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8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6626-BCC6-4F49-9F5A-8E1CBB571D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17E2-0C1B-4FB2-BBEB-917366139B4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8562-762C-4EDB-8FDB-B8EEA165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325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24000" y="241294"/>
            <a:ext cx="9144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8348" y="5150223"/>
            <a:ext cx="9139652" cy="156966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Revelation of Jesus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1:1-3</a:t>
            </a:r>
          </a:p>
        </p:txBody>
      </p:sp>
    </p:spTree>
    <p:extLst>
      <p:ext uri="{BB962C8B-B14F-4D97-AF65-F5344CB8AC3E}">
        <p14:creationId xmlns:p14="http://schemas.microsoft.com/office/powerpoint/2010/main" val="42115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30469"/>
            <a:ext cx="12192000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600" b="1" kern="1400" dirty="0">
                <a:solidFill>
                  <a:srgbClr val="92D05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Any suffering we have on this earth is nothing compared to the glory that awaits us.</a:t>
            </a:r>
            <a:endParaRPr lang="en-US" sz="3600" b="1" kern="1400" dirty="0">
              <a:solidFill>
                <a:srgbClr val="92D05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219365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i="1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What to expect to see in Revelation</a:t>
            </a:r>
            <a:endParaRPr lang="en-US" sz="4000" kern="1400" dirty="0">
              <a:solidFill>
                <a:srgbClr val="FFFF00"/>
              </a:solidFill>
              <a:latin typeface="Showcard Gothic" panose="04020904020102020604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9800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6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That the world is not worth living for but Christ is worth dying for.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-4" y="2532678"/>
            <a:ext cx="12191999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6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That there is such a difference between the world’s values and God’s reality that it can only be compared to the difference between life and death.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4" y="4287004"/>
            <a:ext cx="12191999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6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No one is to be excluded from the glorious plan of God unless they choose so.</a:t>
            </a:r>
          </a:p>
        </p:txBody>
      </p:sp>
    </p:spTree>
    <p:extLst>
      <p:ext uri="{BB962C8B-B14F-4D97-AF65-F5344CB8AC3E}">
        <p14:creationId xmlns:p14="http://schemas.microsoft.com/office/powerpoint/2010/main" val="41991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698"/>
            <a:ext cx="5050302" cy="505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904" y="-1"/>
            <a:ext cx="9582096" cy="481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1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1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1654"/>
            <a:ext cx="8175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1</a:t>
            </a:r>
            <a:r>
              <a:rPr lang="en-US" sz="4000" b="1" kern="1400" baseline="300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st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-  Confused by it so that  we avoid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reading and studying it.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5812" y="1807587"/>
            <a:ext cx="4016188" cy="304698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400" dirty="0">
                <a:solidFill>
                  <a:srgbClr val="FFC000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He was such a wiz at the hoops that when he took the shot he was high fiving even before he swished the net  </a:t>
            </a:r>
            <a:endParaRPr lang="en-US" sz="3200" kern="1400" dirty="0">
              <a:solidFill>
                <a:srgbClr val="FFC000"/>
              </a:solidFill>
              <a:effectLst/>
              <a:latin typeface="MV Boli" panose="02000500030200090000" pitchFamily="2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57462"/>
            <a:ext cx="8175813" cy="255454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2</a:t>
            </a:r>
            <a:r>
              <a:rPr lang="en-US" sz="4000" b="1" kern="1400" baseline="300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nd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- Some get so enraptured with an “end-time” message that they read into it bizarre and strange interpretations. 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533"/>
            <a:ext cx="8356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symbolism in  Revelation</a:t>
            </a:r>
            <a:r>
              <a:rPr lang="en-US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74420"/>
            <a:ext cx="12075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It was written to real people in real places.  It had a particular message to them in their day which has particular application to us in our day.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02741"/>
            <a:ext cx="12192000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742950" marR="0" lvl="0" indent="-742950" algn="ctr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6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What was happening at that time can be helpful.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600" b="1" kern="1400" dirty="0"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2) The other 65 books of the Bible help us understand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533"/>
            <a:ext cx="8217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Approach to Revelation</a:t>
            </a:r>
            <a:r>
              <a:rPr lang="en-US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479302"/>
            <a:ext cx="12075458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400" dirty="0">
                <a:solidFill>
                  <a:srgbClr val="00B0F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Two helps in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400" dirty="0">
                <a:solidFill>
                  <a:srgbClr val="00B0F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understanding Revelation</a:t>
            </a:r>
          </a:p>
        </p:txBody>
      </p:sp>
    </p:spTree>
    <p:extLst>
      <p:ext uri="{BB962C8B-B14F-4D97-AF65-F5344CB8AC3E}">
        <p14:creationId xmlns:p14="http://schemas.microsoft.com/office/powerpoint/2010/main" val="52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70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kern="1400" dirty="0">
                <a:solidFill>
                  <a:srgbClr val="FFFF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Main Message: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kern="1400" dirty="0">
                <a:latin typeface="Papyrus" panose="03070502060502030205" pitchFamily="66" charset="0"/>
                <a:ea typeface="Times New Roman" panose="02020603050405020304" pitchFamily="18" charset="0"/>
              </a:rPr>
              <a:t>God is in control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kern="1400" dirty="0">
                <a:latin typeface="Papyrus" panose="03070502060502030205" pitchFamily="66" charset="0"/>
                <a:ea typeface="Times New Roman" panose="02020603050405020304" pitchFamily="18" charset="0"/>
              </a:rPr>
              <a:t>(even when it doesn’t look that way)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kern="1400" dirty="0">
                <a:latin typeface="Papyrus" panose="03070502060502030205" pitchFamily="66" charset="0"/>
                <a:ea typeface="Times New Roman" panose="02020603050405020304" pitchFamily="18" charset="0"/>
              </a:rPr>
              <a:t>and God (good) will be victorious. </a:t>
            </a:r>
            <a:endParaRPr lang="en-US" sz="4800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68005"/>
            <a:ext cx="12192000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latin typeface="Cardo"/>
              </a:rPr>
              <a:t>ἀποκάλυψις</a:t>
            </a:r>
            <a:r>
              <a:rPr lang="en-US" sz="3600" dirty="0">
                <a:latin typeface="Cardo"/>
              </a:rPr>
              <a:t> = </a:t>
            </a:r>
            <a:r>
              <a:rPr lang="en-US" sz="3600" dirty="0" err="1">
                <a:latin typeface="Cardo"/>
              </a:rPr>
              <a:t>apokalupsis</a:t>
            </a:r>
            <a:r>
              <a:rPr lang="en-US" sz="3600" dirty="0">
                <a:latin typeface="Cardo"/>
              </a:rPr>
              <a:t> = apocalypse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2396733"/>
            <a:ext cx="12192000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tabLst>
                <a:tab pos="342900" algn="l"/>
              </a:tabLs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“Unveiling, to reveal” (thus revelation)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01532"/>
            <a:ext cx="12192000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revelation </a:t>
            </a:r>
            <a:r>
              <a:rPr lang="en-US" sz="4000" b="1" i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of</a:t>
            </a: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Jesus Christ… </a:t>
            </a:r>
            <a:r>
              <a:rPr lang="en-US" sz="4000" b="1" i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about</a:t>
            </a: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or </a:t>
            </a:r>
            <a:r>
              <a:rPr lang="en-US" sz="4000" b="1" i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from</a:t>
            </a: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 Jesus?</a:t>
            </a:r>
            <a:endParaRPr lang="en-US" sz="4000" b="1" kern="1400" dirty="0">
              <a:solidFill>
                <a:srgbClr val="00B0F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06331"/>
            <a:ext cx="12075459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About: 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his Lordship, the central nature of Jesus.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From: 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about the “things that would soon take place.”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7533"/>
            <a:ext cx="784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The Revelation of Jesus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1614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God only works through humans on this earth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31640"/>
            <a:ext cx="1219199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“Show” - to exhibit or visibly show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942560"/>
            <a:ext cx="1219199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Testify – John’s work</a:t>
            </a:r>
            <a:endParaRPr lang="en-US" sz="4000" b="1" kern="1400" dirty="0">
              <a:solidFill>
                <a:srgbClr val="00B0F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2636"/>
            <a:ext cx="12192000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“Testify”  </a:t>
            </a:r>
          </a:p>
          <a:p>
            <a:pPr algn="ctr"/>
            <a:r>
              <a:rPr lang="en-US" sz="40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martureo</a:t>
            </a:r>
            <a:r>
              <a:rPr lang="en-US" sz="4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40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martyr.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177533"/>
            <a:ext cx="6034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John: The Witness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277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So happy as to be in an enviable position.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73268"/>
            <a:ext cx="12192000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kern="1400" dirty="0">
                <a:solidFill>
                  <a:srgbClr val="00B0F0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Two groups are blessed</a:t>
            </a:r>
          </a:p>
          <a:p>
            <a:pPr algn="ctr"/>
            <a:r>
              <a:rPr lang="en-US" sz="4000" kern="1400" dirty="0"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Those who </a:t>
            </a:r>
            <a:r>
              <a:rPr lang="en-US" sz="4000" kern="1400" dirty="0">
                <a:solidFill>
                  <a:srgbClr val="00B0F0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read</a:t>
            </a:r>
            <a:r>
              <a:rPr lang="en-US" sz="4000" kern="1400" dirty="0"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 and those who </a:t>
            </a:r>
            <a:r>
              <a:rPr lang="en-US" sz="4000" kern="1400" dirty="0">
                <a:solidFill>
                  <a:srgbClr val="00B0F0"/>
                </a:solidFill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hear</a:t>
            </a:r>
            <a:r>
              <a:rPr lang="en-US" sz="4000" kern="1400" dirty="0"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 </a:t>
            </a:r>
            <a:endParaRPr 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2814"/>
            <a:ext cx="12191999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 err="1">
                <a:latin typeface="Tempus Sans ITC" panose="04020404030D07020202" pitchFamily="82" charset="0"/>
                <a:ea typeface="Times New Roman" panose="02020603050405020304" pitchFamily="18" charset="0"/>
              </a:rPr>
              <a:t>ana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– “up”  </a:t>
            </a:r>
          </a:p>
          <a:p>
            <a:pPr algn="ctr"/>
            <a:r>
              <a:rPr lang="en-US" sz="4000" b="1" kern="1400" dirty="0" err="1">
                <a:latin typeface="Tempus Sans ITC" panose="04020404030D07020202" pitchFamily="82" charset="0"/>
                <a:ea typeface="Times New Roman" panose="02020603050405020304" pitchFamily="18" charset="0"/>
              </a:rPr>
              <a:t>Ginosko</a:t>
            </a: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– “know through experience”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726" y="269161"/>
            <a:ext cx="2653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Blessed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" y="601555"/>
            <a:ext cx="12191999" cy="144655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400" i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Any message not centered in Christ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400" i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a false message</a:t>
            </a:r>
            <a:r>
              <a:rPr lang="en-US" sz="4400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4400" kern="1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66" y="3291617"/>
            <a:ext cx="12191999" cy="76944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400" i="1" kern="1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must be witnesses. </a:t>
            </a:r>
            <a:endParaRPr lang="en-US" sz="4400" kern="1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" y="5304570"/>
            <a:ext cx="12191999" cy="76944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400" i="1" kern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Don’t miss the blessing.</a:t>
            </a:r>
            <a:endParaRPr lang="en-US" sz="4400" kern="1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10086"/>
            <a:ext cx="12191999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000" b="1" kern="1400" dirty="0">
                <a:solidFill>
                  <a:srgbClr val="92D05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The complete deliverance received through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kern="1400" dirty="0">
                <a:solidFill>
                  <a:srgbClr val="92D05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	a sacrificed Lamb. </a:t>
            </a:r>
            <a:endParaRPr lang="en-US" sz="4000" b="1" kern="1400" dirty="0">
              <a:solidFill>
                <a:srgbClr val="92D05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20529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i="1" kern="1400" dirty="0">
                <a:solidFill>
                  <a:srgbClr val="FFFF00"/>
                </a:solidFill>
                <a:latin typeface="Showcard Gothic" panose="04020904020102020604" pitchFamily="82" charset="0"/>
                <a:ea typeface="Times New Roman" panose="02020603050405020304" pitchFamily="18" charset="0"/>
              </a:rPr>
              <a:t>What to expect to see in Revelation</a:t>
            </a:r>
            <a:endParaRPr lang="en-US" sz="4000" kern="1400" dirty="0">
              <a:solidFill>
                <a:srgbClr val="FFFF00"/>
              </a:solidFill>
              <a:latin typeface="Showcard Gothic" panose="04020904020102020604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218954"/>
            <a:ext cx="12191998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The awesome majesty of a sovereign God.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5" y="5263048"/>
            <a:ext cx="11826240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000" b="1" kern="1400" dirty="0">
                <a:solidFill>
                  <a:srgbClr val="00B0F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That God uses people to achieve his eternal purposes of which we will enjoy.</a:t>
            </a:r>
          </a:p>
        </p:txBody>
      </p:sp>
      <p:sp>
        <p:nvSpPr>
          <p:cNvPr id="7" name="Rectangle 6"/>
          <p:cNvSpPr/>
          <p:nvPr/>
        </p:nvSpPr>
        <p:spPr>
          <a:xfrm>
            <a:off x="-5" y="4044343"/>
            <a:ext cx="11826237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The utter fairness/justice of God.</a:t>
            </a:r>
          </a:p>
        </p:txBody>
      </p:sp>
    </p:spTree>
    <p:extLst>
      <p:ext uri="{BB962C8B-B14F-4D97-AF65-F5344CB8AC3E}">
        <p14:creationId xmlns:p14="http://schemas.microsoft.com/office/powerpoint/2010/main" val="33002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441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Cardo</vt:lpstr>
      <vt:lpstr>MV Boli</vt:lpstr>
      <vt:lpstr>Papyrus</vt:lpstr>
      <vt:lpstr>Segoe Print</vt:lpstr>
      <vt:lpstr>Showcard Gothic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7</cp:revision>
  <cp:lastPrinted>2018-05-06T13:27:44Z</cp:lastPrinted>
  <dcterms:created xsi:type="dcterms:W3CDTF">2017-10-26T23:30:49Z</dcterms:created>
  <dcterms:modified xsi:type="dcterms:W3CDTF">2018-05-06T13:28:23Z</dcterms:modified>
</cp:coreProperties>
</file>