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5" r:id="rId2"/>
  </p:sldMasterIdLst>
  <p:notesMasterIdLst>
    <p:notesMasterId r:id="rId30"/>
  </p:notesMasterIdLst>
  <p:handoutMasterIdLst>
    <p:handoutMasterId r:id="rId31"/>
  </p:handoutMasterIdLst>
  <p:sldIdLst>
    <p:sldId id="258"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7" autoAdjust="0"/>
  </p:normalViewPr>
  <p:slideViewPr>
    <p:cSldViewPr>
      <p:cViewPr varScale="1">
        <p:scale>
          <a:sx n="104" d="100"/>
          <a:sy n="104" d="100"/>
        </p:scale>
        <p:origin x="834" y="11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4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EDC4F2C-07C2-4E58-A08D-B958D3C3159A}" type="datetimeFigureOut">
              <a:rPr lang="en-US" smtClean="0"/>
              <a:t>4/21/2018</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descr="HandoutSlideNumber"/>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3F75964-93A2-4C0B-A841-C5D0EC3EEA24}" type="slidenum">
              <a:rPr lang="en-US" smtClean="0"/>
              <a:t>‹#›</a:t>
            </a:fld>
            <a:endParaRPr lang="en-US"/>
          </a:p>
        </p:txBody>
      </p:sp>
      <p:sp>
        <p:nvSpPr>
          <p:cNvPr id="6" name="TextBox 5" descr="Box1">
            <a:extLst>
              <a:ext uri="{FF2B5EF4-FFF2-40B4-BE49-F238E27FC236}">
                <a16:creationId xmlns:a16="http://schemas.microsoft.com/office/drawing/2014/main" id="{D06F00E4-F86B-45C7-A657-B38F1127A959}"/>
              </a:ext>
            </a:extLst>
          </p:cNvPr>
          <p:cNvSpPr txBox="1"/>
          <p:nvPr/>
        </p:nvSpPr>
        <p:spPr bwMode="black">
          <a:xfrm>
            <a:off x="576573" y="3002737"/>
            <a:ext cx="2708980"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1</a:t>
            </a:r>
          </a:p>
        </p:txBody>
      </p:sp>
      <p:sp>
        <p:nvSpPr>
          <p:cNvPr id="7" name="TextBox 6" descr="Box2">
            <a:extLst>
              <a:ext uri="{FF2B5EF4-FFF2-40B4-BE49-F238E27FC236}">
                <a16:creationId xmlns:a16="http://schemas.microsoft.com/office/drawing/2014/main" id="{DD843F99-73D4-4652-BD2E-63181FA3A542}"/>
              </a:ext>
            </a:extLst>
          </p:cNvPr>
          <p:cNvSpPr txBox="1"/>
          <p:nvPr/>
        </p:nvSpPr>
        <p:spPr bwMode="black">
          <a:xfrm>
            <a:off x="3733999" y="3002737"/>
            <a:ext cx="2708980"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2</a:t>
            </a:r>
          </a:p>
        </p:txBody>
      </p:sp>
      <p:sp>
        <p:nvSpPr>
          <p:cNvPr id="8" name="TextBox 7" descr="Box3">
            <a:extLst>
              <a:ext uri="{FF2B5EF4-FFF2-40B4-BE49-F238E27FC236}">
                <a16:creationId xmlns:a16="http://schemas.microsoft.com/office/drawing/2014/main" id="{9E5C636C-62C4-4800-9112-9020D18C0AF2}"/>
              </a:ext>
            </a:extLst>
          </p:cNvPr>
          <p:cNvSpPr txBox="1"/>
          <p:nvPr/>
        </p:nvSpPr>
        <p:spPr bwMode="black">
          <a:xfrm>
            <a:off x="576573" y="5698693"/>
            <a:ext cx="2708980"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3</a:t>
            </a:r>
          </a:p>
        </p:txBody>
      </p:sp>
      <p:sp>
        <p:nvSpPr>
          <p:cNvPr id="9" name="TextBox 8" descr="Box4">
            <a:extLst>
              <a:ext uri="{FF2B5EF4-FFF2-40B4-BE49-F238E27FC236}">
                <a16:creationId xmlns:a16="http://schemas.microsoft.com/office/drawing/2014/main" id="{336790E9-B1E2-4086-B0DB-699086EA2BD9}"/>
              </a:ext>
            </a:extLst>
          </p:cNvPr>
          <p:cNvSpPr txBox="1"/>
          <p:nvPr/>
        </p:nvSpPr>
        <p:spPr bwMode="black">
          <a:xfrm>
            <a:off x="3733999" y="5698693"/>
            <a:ext cx="2708980"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4</a:t>
            </a:r>
          </a:p>
        </p:txBody>
      </p:sp>
      <p:sp>
        <p:nvSpPr>
          <p:cNvPr id="10" name="TextBox 9" descr="Box5">
            <a:extLst>
              <a:ext uri="{FF2B5EF4-FFF2-40B4-BE49-F238E27FC236}">
                <a16:creationId xmlns:a16="http://schemas.microsoft.com/office/drawing/2014/main" id="{1F462D68-851E-46E1-8BF4-F84D784CBE66}"/>
              </a:ext>
            </a:extLst>
          </p:cNvPr>
          <p:cNvSpPr txBox="1"/>
          <p:nvPr/>
        </p:nvSpPr>
        <p:spPr bwMode="black">
          <a:xfrm>
            <a:off x="576573" y="8394649"/>
            <a:ext cx="2708980"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5</a:t>
            </a:r>
          </a:p>
        </p:txBody>
      </p:sp>
      <p:sp>
        <p:nvSpPr>
          <p:cNvPr id="11" name="TextBox 10" descr="Box6">
            <a:extLst>
              <a:ext uri="{FF2B5EF4-FFF2-40B4-BE49-F238E27FC236}">
                <a16:creationId xmlns:a16="http://schemas.microsoft.com/office/drawing/2014/main" id="{A9D419B5-504A-4197-89C5-7A5CD11BF4DD}"/>
              </a:ext>
            </a:extLst>
          </p:cNvPr>
          <p:cNvSpPr txBox="1"/>
          <p:nvPr/>
        </p:nvSpPr>
        <p:spPr bwMode="black">
          <a:xfrm>
            <a:off x="3733999" y="8394649"/>
            <a:ext cx="2708980" cy="153924"/>
          </a:xfrm>
          <a:prstGeom prst="rect">
            <a:avLst/>
          </a:prstGeom>
          <a:solidFill>
            <a:srgbClr val="FFFFFF">
              <a:alpha val="0"/>
            </a:srgbClr>
          </a:solidFill>
          <a:ln>
            <a:noFill/>
          </a:ln>
        </p:spPr>
        <p:txBody>
          <a:bodyPr vert="horz" wrap="square" lIns="0" tIns="0" rIns="0" bIns="0" rtlCol="0">
            <a:spAutoFit/>
          </a:bodyPr>
          <a:lstStyle/>
          <a:p>
            <a:pPr algn="ctr">
              <a:spcBef>
                <a:spcPct val="0"/>
              </a:spcBef>
              <a:spcAft>
                <a:spcPct val="0"/>
              </a:spcAft>
            </a:pPr>
            <a:r>
              <a:rPr lang="en-US" sz="1000">
                <a:latin typeface="Times New Roman" panose="02020603050405020304" pitchFamily="18" charset="0"/>
              </a:rPr>
              <a:t>6</a:t>
            </a:r>
          </a:p>
        </p:txBody>
      </p:sp>
      <p:sp>
        <p:nvSpPr>
          <p:cNvPr id="12" name="TextBox 11" descr="Box7">
            <a:extLst>
              <a:ext uri="{FF2B5EF4-FFF2-40B4-BE49-F238E27FC236}">
                <a16:creationId xmlns:a16="http://schemas.microsoft.com/office/drawing/2014/main" id="{CD586F6F-74C5-4072-87D8-8D95DD996F62}"/>
              </a:ext>
            </a:extLst>
          </p:cNvPr>
          <p:cNvSpPr txBox="1"/>
          <p:nvPr/>
        </p:nvSpPr>
        <p:spPr bwMode="black">
          <a:xfrm>
            <a:off x="5394960" y="8831580"/>
            <a:ext cx="1016000" cy="184666"/>
          </a:xfrm>
          <a:prstGeom prst="rect">
            <a:avLst/>
          </a:prstGeom>
          <a:solidFill>
            <a:srgbClr val="FFFFFF">
              <a:alpha val="0"/>
            </a:srgbClr>
          </a:solidFill>
        </p:spPr>
        <p:txBody>
          <a:bodyPr vert="horz" wrap="square" lIns="0" tIns="0" rIns="0" bIns="0" rtlCol="0">
            <a:spAutoFit/>
          </a:bodyPr>
          <a:lstStyle/>
          <a:p>
            <a:pPr algn="r">
              <a:spcBef>
                <a:spcPct val="50000"/>
              </a:spcBef>
              <a:spcAft>
                <a:spcPct val="0"/>
              </a:spcAft>
            </a:pPr>
            <a:r>
              <a:rPr lang="en-US" sz="1200" b="1">
                <a:latin typeface="Times New Roman" panose="02020603050405020304" pitchFamily="18" charset="0"/>
              </a:rPr>
              <a:t>1/1</a:t>
            </a:r>
          </a:p>
        </p:txBody>
      </p:sp>
    </p:spTree>
    <p:extLst>
      <p:ext uri="{BB962C8B-B14F-4D97-AF65-F5344CB8AC3E}">
        <p14:creationId xmlns:p14="http://schemas.microsoft.com/office/powerpoint/2010/main" val="6994144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056291C-9816-4442-B703-DCDC2A2CA100}" type="datetimeFigureOut">
              <a:rPr lang="en-US" smtClean="0"/>
              <a:t>4/21/2018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6891739-6BE0-403E-8855-0906BB7D75B6}" type="slidenum">
              <a:rPr lang="en-US" smtClean="0"/>
              <a:t>‹#›</a:t>
            </a:fld>
            <a:endParaRPr lang="en-US"/>
          </a:p>
        </p:txBody>
      </p:sp>
    </p:spTree>
    <p:extLst>
      <p:ext uri="{BB962C8B-B14F-4D97-AF65-F5344CB8AC3E}">
        <p14:creationId xmlns:p14="http://schemas.microsoft.com/office/powerpoint/2010/main" val="1462339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a:t>
            </a:fld>
            <a:endParaRPr lang="en-US"/>
          </a:p>
        </p:txBody>
      </p:sp>
    </p:spTree>
    <p:extLst>
      <p:ext uri="{BB962C8B-B14F-4D97-AF65-F5344CB8AC3E}">
        <p14:creationId xmlns:p14="http://schemas.microsoft.com/office/powerpoint/2010/main" val="4056178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10</a:t>
            </a:fld>
            <a:endParaRPr lang="en-US"/>
          </a:p>
        </p:txBody>
      </p:sp>
    </p:spTree>
    <p:extLst>
      <p:ext uri="{BB962C8B-B14F-4D97-AF65-F5344CB8AC3E}">
        <p14:creationId xmlns:p14="http://schemas.microsoft.com/office/powerpoint/2010/main" val="2057613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11</a:t>
            </a:fld>
            <a:endParaRPr lang="en-US"/>
          </a:p>
        </p:txBody>
      </p:sp>
    </p:spTree>
    <p:extLst>
      <p:ext uri="{BB962C8B-B14F-4D97-AF65-F5344CB8AC3E}">
        <p14:creationId xmlns:p14="http://schemas.microsoft.com/office/powerpoint/2010/main" val="2048024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12</a:t>
            </a:fld>
            <a:endParaRPr lang="en-US"/>
          </a:p>
        </p:txBody>
      </p:sp>
    </p:spTree>
    <p:extLst>
      <p:ext uri="{BB962C8B-B14F-4D97-AF65-F5344CB8AC3E}">
        <p14:creationId xmlns:p14="http://schemas.microsoft.com/office/powerpoint/2010/main" val="361895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13</a:t>
            </a:fld>
            <a:endParaRPr lang="en-US"/>
          </a:p>
        </p:txBody>
      </p:sp>
    </p:spTree>
    <p:extLst>
      <p:ext uri="{BB962C8B-B14F-4D97-AF65-F5344CB8AC3E}">
        <p14:creationId xmlns:p14="http://schemas.microsoft.com/office/powerpoint/2010/main" val="2896359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14</a:t>
            </a:fld>
            <a:endParaRPr lang="en-US"/>
          </a:p>
        </p:txBody>
      </p:sp>
    </p:spTree>
    <p:extLst>
      <p:ext uri="{BB962C8B-B14F-4D97-AF65-F5344CB8AC3E}">
        <p14:creationId xmlns:p14="http://schemas.microsoft.com/office/powerpoint/2010/main" val="466520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15</a:t>
            </a:fld>
            <a:endParaRPr lang="en-US"/>
          </a:p>
        </p:txBody>
      </p:sp>
    </p:spTree>
    <p:extLst>
      <p:ext uri="{BB962C8B-B14F-4D97-AF65-F5344CB8AC3E}">
        <p14:creationId xmlns:p14="http://schemas.microsoft.com/office/powerpoint/2010/main" val="40509326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16</a:t>
            </a:fld>
            <a:endParaRPr lang="en-US"/>
          </a:p>
        </p:txBody>
      </p:sp>
    </p:spTree>
    <p:extLst>
      <p:ext uri="{BB962C8B-B14F-4D97-AF65-F5344CB8AC3E}">
        <p14:creationId xmlns:p14="http://schemas.microsoft.com/office/powerpoint/2010/main" val="2272589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17</a:t>
            </a:fld>
            <a:endParaRPr lang="en-US"/>
          </a:p>
        </p:txBody>
      </p:sp>
    </p:spTree>
    <p:extLst>
      <p:ext uri="{BB962C8B-B14F-4D97-AF65-F5344CB8AC3E}">
        <p14:creationId xmlns:p14="http://schemas.microsoft.com/office/powerpoint/2010/main" val="40622846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18</a:t>
            </a:fld>
            <a:endParaRPr lang="en-US"/>
          </a:p>
        </p:txBody>
      </p:sp>
    </p:spTree>
    <p:extLst>
      <p:ext uri="{BB962C8B-B14F-4D97-AF65-F5344CB8AC3E}">
        <p14:creationId xmlns:p14="http://schemas.microsoft.com/office/powerpoint/2010/main" val="18244030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19</a:t>
            </a:fld>
            <a:endParaRPr lang="en-US"/>
          </a:p>
        </p:txBody>
      </p:sp>
    </p:spTree>
    <p:extLst>
      <p:ext uri="{BB962C8B-B14F-4D97-AF65-F5344CB8AC3E}">
        <p14:creationId xmlns:p14="http://schemas.microsoft.com/office/powerpoint/2010/main" val="1361322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2</a:t>
            </a:fld>
            <a:endParaRPr lang="en-US"/>
          </a:p>
        </p:txBody>
      </p:sp>
    </p:spTree>
    <p:extLst>
      <p:ext uri="{BB962C8B-B14F-4D97-AF65-F5344CB8AC3E}">
        <p14:creationId xmlns:p14="http://schemas.microsoft.com/office/powerpoint/2010/main" val="41312087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20</a:t>
            </a:fld>
            <a:endParaRPr lang="en-US"/>
          </a:p>
        </p:txBody>
      </p:sp>
    </p:spTree>
    <p:extLst>
      <p:ext uri="{BB962C8B-B14F-4D97-AF65-F5344CB8AC3E}">
        <p14:creationId xmlns:p14="http://schemas.microsoft.com/office/powerpoint/2010/main" val="1370569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21</a:t>
            </a:fld>
            <a:endParaRPr lang="en-US"/>
          </a:p>
        </p:txBody>
      </p:sp>
    </p:spTree>
    <p:extLst>
      <p:ext uri="{BB962C8B-B14F-4D97-AF65-F5344CB8AC3E}">
        <p14:creationId xmlns:p14="http://schemas.microsoft.com/office/powerpoint/2010/main" val="9784060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22</a:t>
            </a:fld>
            <a:endParaRPr lang="en-US"/>
          </a:p>
        </p:txBody>
      </p:sp>
    </p:spTree>
    <p:extLst>
      <p:ext uri="{BB962C8B-B14F-4D97-AF65-F5344CB8AC3E}">
        <p14:creationId xmlns:p14="http://schemas.microsoft.com/office/powerpoint/2010/main" val="23573825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23</a:t>
            </a:fld>
            <a:endParaRPr lang="en-US"/>
          </a:p>
        </p:txBody>
      </p:sp>
    </p:spTree>
    <p:extLst>
      <p:ext uri="{BB962C8B-B14F-4D97-AF65-F5344CB8AC3E}">
        <p14:creationId xmlns:p14="http://schemas.microsoft.com/office/powerpoint/2010/main" val="3078848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24</a:t>
            </a:fld>
            <a:endParaRPr lang="en-US"/>
          </a:p>
        </p:txBody>
      </p:sp>
    </p:spTree>
    <p:extLst>
      <p:ext uri="{BB962C8B-B14F-4D97-AF65-F5344CB8AC3E}">
        <p14:creationId xmlns:p14="http://schemas.microsoft.com/office/powerpoint/2010/main" val="28023648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25</a:t>
            </a:fld>
            <a:endParaRPr lang="en-US"/>
          </a:p>
        </p:txBody>
      </p:sp>
    </p:spTree>
    <p:extLst>
      <p:ext uri="{BB962C8B-B14F-4D97-AF65-F5344CB8AC3E}">
        <p14:creationId xmlns:p14="http://schemas.microsoft.com/office/powerpoint/2010/main" val="36516408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26</a:t>
            </a:fld>
            <a:endParaRPr lang="en-US"/>
          </a:p>
        </p:txBody>
      </p:sp>
    </p:spTree>
    <p:extLst>
      <p:ext uri="{BB962C8B-B14F-4D97-AF65-F5344CB8AC3E}">
        <p14:creationId xmlns:p14="http://schemas.microsoft.com/office/powerpoint/2010/main" val="2057985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27</a:t>
            </a:fld>
            <a:endParaRPr lang="en-US"/>
          </a:p>
        </p:txBody>
      </p:sp>
    </p:spTree>
    <p:extLst>
      <p:ext uri="{BB962C8B-B14F-4D97-AF65-F5344CB8AC3E}">
        <p14:creationId xmlns:p14="http://schemas.microsoft.com/office/powerpoint/2010/main" val="1858206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3</a:t>
            </a:fld>
            <a:endParaRPr lang="en-US"/>
          </a:p>
        </p:txBody>
      </p:sp>
    </p:spTree>
    <p:extLst>
      <p:ext uri="{BB962C8B-B14F-4D97-AF65-F5344CB8AC3E}">
        <p14:creationId xmlns:p14="http://schemas.microsoft.com/office/powerpoint/2010/main" val="296945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4</a:t>
            </a:fld>
            <a:endParaRPr lang="en-US"/>
          </a:p>
        </p:txBody>
      </p:sp>
    </p:spTree>
    <p:extLst>
      <p:ext uri="{BB962C8B-B14F-4D97-AF65-F5344CB8AC3E}">
        <p14:creationId xmlns:p14="http://schemas.microsoft.com/office/powerpoint/2010/main" val="1972880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5</a:t>
            </a:fld>
            <a:endParaRPr lang="en-US"/>
          </a:p>
        </p:txBody>
      </p:sp>
    </p:spTree>
    <p:extLst>
      <p:ext uri="{BB962C8B-B14F-4D97-AF65-F5344CB8AC3E}">
        <p14:creationId xmlns:p14="http://schemas.microsoft.com/office/powerpoint/2010/main" val="417164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91739-6BE0-403E-8855-0906BB7D75B6}" type="slidenum">
              <a:rPr lang="en-US" smtClean="0"/>
              <a:t>6</a:t>
            </a:fld>
            <a:endParaRPr lang="en-US"/>
          </a:p>
        </p:txBody>
      </p:sp>
    </p:spTree>
    <p:extLst>
      <p:ext uri="{BB962C8B-B14F-4D97-AF65-F5344CB8AC3E}">
        <p14:creationId xmlns:p14="http://schemas.microsoft.com/office/powerpoint/2010/main" val="2207115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7</a:t>
            </a:fld>
            <a:endParaRPr lang="en-US"/>
          </a:p>
        </p:txBody>
      </p:sp>
    </p:spTree>
    <p:extLst>
      <p:ext uri="{BB962C8B-B14F-4D97-AF65-F5344CB8AC3E}">
        <p14:creationId xmlns:p14="http://schemas.microsoft.com/office/powerpoint/2010/main" val="2133490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8</a:t>
            </a:fld>
            <a:endParaRPr lang="en-US"/>
          </a:p>
        </p:txBody>
      </p:sp>
    </p:spTree>
    <p:extLst>
      <p:ext uri="{BB962C8B-B14F-4D97-AF65-F5344CB8AC3E}">
        <p14:creationId xmlns:p14="http://schemas.microsoft.com/office/powerpoint/2010/main" val="3982231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891739-6BE0-403E-8855-0906BB7D75B6}" type="slidenum">
              <a:rPr lang="en-US" smtClean="0"/>
              <a:t>9</a:t>
            </a:fld>
            <a:endParaRPr lang="en-US"/>
          </a:p>
        </p:txBody>
      </p:sp>
    </p:spTree>
    <p:extLst>
      <p:ext uri="{BB962C8B-B14F-4D97-AF65-F5344CB8AC3E}">
        <p14:creationId xmlns:p14="http://schemas.microsoft.com/office/powerpoint/2010/main" val="1326604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7F3ADD1-DD39-4825-B7E6-0B1628105FAA}" type="datetimeFigureOut">
              <a:rPr lang="en-US" smtClean="0"/>
              <a:t>4/21/2018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1FB6D1F-AFEC-4C14-B06B-738CE7DF8AA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F3ADD1-DD39-4825-B7E6-0B1628105FAA}"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B6D1F-AFEC-4C14-B06B-738CE7DF8AA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F3ADD1-DD39-4825-B7E6-0B1628105FAA}"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B6D1F-AFEC-4C14-B06B-738CE7DF8AA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F3ADD1-DD39-4825-B7E6-0B1628105FAA}" type="datetimeFigureOut">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B6D1F-AFEC-4C14-B06B-738CE7DF8AA6}"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D66CEA8-12E4-476B-B132-2EFD15D08943}" type="datetime1">
              <a:rPr lang="en-US" smtClean="0"/>
              <a:t>4/21/2018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3566432419"/>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solidFill>
              <a:schemeClr val="accent1"/>
            </a:solid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400" b="1" cap="none" baseline="0" dirty="0">
                <a:ln w="635">
                  <a:noFill/>
                </a:ln>
                <a:solidFill>
                  <a:schemeClr val="tx1"/>
                </a:solidFill>
                <a:effectLst>
                  <a:outerShdw blurRad="38100" dist="25400" dir="5400000" algn="tl" rotWithShape="0">
                    <a:srgbClr val="000000">
                      <a:alpha val="43000"/>
                    </a:srgbClr>
                  </a:outerShdw>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3772336"/>
          </a:xfrm>
        </p:spPr>
        <p:txBody>
          <a:bodyPr lIns="45720" rIns="45720" anchor="t"/>
          <a:lstStyle>
            <a:lvl1pPr marL="349250" indent="-349250">
              <a:buFont typeface="Arial" pitchFamily="34" charset="0"/>
              <a:buChar char="•"/>
              <a:defRPr sz="2800">
                <a:solidFill>
                  <a:schemeClr val="tx2">
                    <a:lumMod val="90000"/>
                  </a:schemeClr>
                </a:solidFill>
              </a:defRPr>
            </a:lvl1pPr>
            <a:lvl2pPr marL="806450" indent="-349250">
              <a:buFont typeface="Arial" pitchFamily="34" charset="0"/>
              <a:buChar char="•"/>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a:p>
            <a:pPr lvl="1" eaLnBrk="1" latinLnBrk="0" hangingPunct="1"/>
            <a:r>
              <a:rPr kumimoji="0" lang="en-US" dirty="0"/>
              <a:t>	</a:t>
            </a:r>
          </a:p>
        </p:txBody>
      </p:sp>
      <p:sp>
        <p:nvSpPr>
          <p:cNvPr id="4" name="Date Placeholder 3"/>
          <p:cNvSpPr>
            <a:spLocks noGrp="1"/>
          </p:cNvSpPr>
          <p:nvPr>
            <p:ph type="dt" sz="half" idx="10"/>
          </p:nvPr>
        </p:nvSpPr>
        <p:spPr/>
        <p:txBody>
          <a:bodyPr/>
          <a:lstStyle/>
          <a:p>
            <a:fld id="{79447403-5AC7-4A4A-A337-7AAA4F4B068C}" type="datetime1">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216636606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DEB088A-718D-46A1-B6AB-918ADB1537E2}" type="datetime1">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1828308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AD61A12-AD80-4F17-89B5-BF002F78E6F5}" type="datetime1">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886188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00F8D72-1821-45BB-A832-DD4438B20E49}" type="datetime1">
              <a:rPr lang="en-US" smtClean="0"/>
              <a:t>4/21/2018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1049883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CE39C93-689A-4867-B015-E6179094AD82}" type="datetime1">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1863372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29A725-5E33-4F9F-AB7E-AFEE1C64DCF6}" type="datetime1">
              <a:rPr lang="en-US" smtClean="0"/>
              <a:t>4/21/2018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663423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solidFill>
              <a:schemeClr val="accent1"/>
            </a:solid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400" b="1" cap="none" baseline="0" dirty="0">
                <a:ln w="635">
                  <a:noFill/>
                </a:ln>
                <a:solidFill>
                  <a:schemeClr val="tx1"/>
                </a:solidFill>
                <a:effectLst>
                  <a:outerShdw blurRad="38100" dist="25400" dir="5400000" algn="tl" rotWithShape="0">
                    <a:srgbClr val="000000">
                      <a:alpha val="43000"/>
                    </a:srgbClr>
                  </a:outerShdw>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707136" y="2704664"/>
            <a:ext cx="10363200" cy="3772336"/>
          </a:xfrm>
        </p:spPr>
        <p:txBody>
          <a:bodyPr lIns="45720" rIns="45720" anchor="t"/>
          <a:lstStyle>
            <a:lvl1pPr marL="349250" indent="-349250">
              <a:buFont typeface="Arial" pitchFamily="34" charset="0"/>
              <a:buChar char="•"/>
              <a:defRPr sz="2800">
                <a:solidFill>
                  <a:schemeClr val="tx2">
                    <a:lumMod val="90000"/>
                  </a:schemeClr>
                </a:solidFill>
              </a:defRPr>
            </a:lvl1pPr>
            <a:lvl2pPr marL="806450" indent="-349250">
              <a:buFont typeface="Arial" pitchFamily="34" charset="0"/>
              <a:buChar char="•"/>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a:p>
            <a:pPr lvl="1" eaLnBrk="1" latinLnBrk="0" hangingPunct="1"/>
            <a:r>
              <a:rPr kumimoji="0" lang="en-US" dirty="0"/>
              <a:t>	</a:t>
            </a:r>
          </a:p>
        </p:txBody>
      </p:sp>
      <p:sp>
        <p:nvSpPr>
          <p:cNvPr id="4" name="Date Placeholder 3"/>
          <p:cNvSpPr>
            <a:spLocks noGrp="1"/>
          </p:cNvSpPr>
          <p:nvPr>
            <p:ph type="dt" sz="half" idx="10"/>
          </p:nvPr>
        </p:nvSpPr>
        <p:spPr/>
        <p:txBody>
          <a:bodyPr/>
          <a:lstStyle/>
          <a:p>
            <a:fld id="{17F3ADD1-DD39-4825-B7E6-0B1628105FAA}"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B6D1F-AFEC-4C14-B06B-738CE7DF8AA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217F24-A053-4601-A291-D81ABB0A0110}" type="datetime1">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312821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4FC6667-30CF-473A-9890-576E6E2A65F5}" type="datetime1">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1FB6D1F-AFEC-4C14-B06B-738CE7DF8AA6}"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extLst>
      <p:ext uri="{BB962C8B-B14F-4D97-AF65-F5344CB8AC3E}">
        <p14:creationId xmlns:p14="http://schemas.microsoft.com/office/powerpoint/2010/main" val="6205238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C0BD6B6-698A-479D-876B-86F1F0630105}" type="datetime1">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37111773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DA7289-D8BB-40F1-B300-D99DFCFC3DFD}" type="datetime1">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17898783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4B5D342-CE16-4989-8D4F-C64C55DDC687}" type="datetime1">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B6D1F-AFEC-4C14-B06B-738CE7DF8AA6}" type="slidenum">
              <a:rPr lang="en-US" smtClean="0"/>
              <a:pPr/>
              <a:t>‹#›</a:t>
            </a:fld>
            <a:endParaRPr lang="en-US"/>
          </a:p>
        </p:txBody>
      </p:sp>
    </p:spTree>
    <p:extLst>
      <p:ext uri="{BB962C8B-B14F-4D97-AF65-F5344CB8AC3E}">
        <p14:creationId xmlns:p14="http://schemas.microsoft.com/office/powerpoint/2010/main" val="3370451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7F3ADD1-DD39-4825-B7E6-0B1628105FAA}" type="datetimeFigureOut">
              <a:rPr lang="en-US" smtClean="0"/>
              <a:t>4/21/2018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B6D1F-AFEC-4C14-B06B-738CE7DF8AA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7F3ADD1-DD39-4825-B7E6-0B1628105FAA}"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B6D1F-AFEC-4C14-B06B-738CE7DF8AA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7F3ADD1-DD39-4825-B7E6-0B1628105FAA}" type="datetimeFigureOut">
              <a:rPr lang="en-US" smtClean="0"/>
              <a:t>4/21/2018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B6D1F-AFEC-4C14-B06B-738CE7DF8AA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7F3ADD1-DD39-4825-B7E6-0B1628105FAA}" type="datetimeFigureOut">
              <a:rPr lang="en-US" smtClean="0"/>
              <a:t>4/21/2018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B6D1F-AFEC-4C14-B06B-738CE7DF8AA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3ADD1-DD39-4825-B7E6-0B1628105FAA}" type="datetimeFigureOut">
              <a:rPr lang="en-US" smtClean="0"/>
              <a:t>4/21/2018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B6D1F-AFEC-4C14-B06B-738CE7DF8AA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7F3ADD1-DD39-4825-B7E6-0B1628105FAA}"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B6D1F-AFEC-4C14-B06B-738CE7DF8AA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7F3ADD1-DD39-4825-B7E6-0B1628105FAA}" type="datetimeFigureOut">
              <a:rPr lang="en-US" smtClean="0"/>
              <a:t>4/21/2018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1FB6D1F-AFEC-4C14-B06B-738CE7DF8AA6}"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7F3ADD1-DD39-4825-B7E6-0B1628105FAA}" type="datetimeFigureOut">
              <a:rPr lang="en-US" smtClean="0"/>
              <a:t>4/21/2018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FB6D1F-AFEC-4C14-B06B-738CE7DF8AA6}"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73" r:id="rId1"/>
    <p:sldLayoutId id="2147483675" r:id="rId2"/>
    <p:sldLayoutId id="2147483674"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latinLnBrk="0" hangingPunct="1">
        <a:spcBef>
          <a:spcPct val="0"/>
        </a:spcBef>
        <a:buNone/>
        <a:defRPr kumimoji="0" sz="44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6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4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dirty="0"/>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71D31B-841C-4CE1-B107-C9C1989C6FFD}" type="datetime1">
              <a:rPr lang="en-US" smtClean="0"/>
              <a:t>4/21/2018</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FB6D1F-AFEC-4C14-B06B-738CE7DF8AA6}"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extLst>
      <p:ext uri="{BB962C8B-B14F-4D97-AF65-F5344CB8AC3E}">
        <p14:creationId xmlns:p14="http://schemas.microsoft.com/office/powerpoint/2010/main" val="329970826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l" rtl="0" eaLnBrk="1" latinLnBrk="0" hangingPunct="1">
        <a:spcBef>
          <a:spcPct val="0"/>
        </a:spcBef>
        <a:buNone/>
        <a:defRPr kumimoji="0" sz="44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6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4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hyperlink" Target="https://www.biblegateway.com/passage/?search=Luke+10:25-37&amp;version=NIV"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1371600"/>
            <a:ext cx="7543800" cy="1828800"/>
          </a:xfrm>
        </p:spPr>
        <p:txBody>
          <a:bodyPr>
            <a:normAutofit/>
          </a:bodyPr>
          <a:lstStyle/>
          <a:p>
            <a:pPr algn="ctr"/>
            <a:r>
              <a:rPr lang="en-US" sz="4800" dirty="0">
                <a:solidFill>
                  <a:schemeClr val="tx1"/>
                </a:solidFill>
                <a:latin typeface="Arial Rounded MT Bold" panose="020F0704030504030204" pitchFamily="34" charset="0"/>
              </a:rPr>
              <a:t>Who Is the Greatest?</a:t>
            </a:r>
          </a:p>
        </p:txBody>
      </p:sp>
      <p:sp>
        <p:nvSpPr>
          <p:cNvPr id="3" name="Subtitle 2"/>
          <p:cNvSpPr>
            <a:spLocks noGrp="1"/>
          </p:cNvSpPr>
          <p:nvPr>
            <p:ph type="subTitle" idx="1"/>
          </p:nvPr>
        </p:nvSpPr>
        <p:spPr>
          <a:xfrm>
            <a:off x="2514600" y="3505200"/>
            <a:ext cx="7092696" cy="1752600"/>
          </a:xfrm>
        </p:spPr>
        <p:txBody>
          <a:bodyPr>
            <a:normAutofit fontScale="92500" lnSpcReduction="20000"/>
          </a:bodyPr>
          <a:lstStyle/>
          <a:p>
            <a:pPr algn="ctr"/>
            <a:r>
              <a:rPr lang="en-US" sz="3900" dirty="0"/>
              <a:t>Elders </a:t>
            </a:r>
          </a:p>
          <a:p>
            <a:pPr algn="ctr"/>
            <a:r>
              <a:rPr lang="en-US" sz="3900" dirty="0"/>
              <a:t>Central Church of Christ</a:t>
            </a:r>
          </a:p>
          <a:p>
            <a:pPr algn="ctr"/>
            <a:r>
              <a:rPr lang="en-US" sz="3900" dirty="0"/>
              <a:t>April  22, 2018</a:t>
            </a:r>
          </a:p>
          <a:p>
            <a:endParaRPr lang="en-US" dirty="0"/>
          </a:p>
        </p:txBody>
      </p:sp>
      <p:sp>
        <p:nvSpPr>
          <p:cNvPr id="4" name="Date Placeholder 3"/>
          <p:cNvSpPr>
            <a:spLocks noGrp="1"/>
          </p:cNvSpPr>
          <p:nvPr>
            <p:ph type="dt" sz="half" idx="10"/>
          </p:nvPr>
        </p:nvSpPr>
        <p:spPr/>
        <p:txBody>
          <a:bodyPr/>
          <a:lstStyle/>
          <a:p>
            <a:fld id="{FEC7777E-042C-4794-A153-5149917E33FB}" type="datetime1">
              <a:rPr lang="en-US" smtClean="0"/>
              <a:pPr/>
              <a:t>4/21/2018</a:t>
            </a:fld>
            <a:endParaRPr lang="en-US"/>
          </a:p>
        </p:txBody>
      </p:sp>
      <p:sp>
        <p:nvSpPr>
          <p:cNvPr id="5" name="Slide Number Placeholder 4"/>
          <p:cNvSpPr>
            <a:spLocks noGrp="1"/>
          </p:cNvSpPr>
          <p:nvPr>
            <p:ph type="sldNum" sz="quarter" idx="12"/>
          </p:nvPr>
        </p:nvSpPr>
        <p:spPr/>
        <p:txBody>
          <a:bodyPr/>
          <a:lstStyle/>
          <a:p>
            <a:fld id="{8653A7CF-E831-419F-8086-8743802C20BE}"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352" y="457200"/>
            <a:ext cx="7772400" cy="1362456"/>
          </a:xfrm>
        </p:spPr>
        <p:txBody>
          <a:bodyPr/>
          <a:lstStyle/>
          <a:p>
            <a:pPr algn="ctr"/>
            <a:r>
              <a:rPr lang="en-US" dirty="0"/>
              <a:t>Whom Do We Serve?</a:t>
            </a:r>
            <a:br>
              <a:rPr lang="en-US" dirty="0"/>
            </a:br>
            <a:endParaRPr lang="en-US" dirty="0"/>
          </a:p>
        </p:txBody>
      </p:sp>
      <p:sp>
        <p:nvSpPr>
          <p:cNvPr id="3" name="Text Placeholder 2"/>
          <p:cNvSpPr>
            <a:spLocks noGrp="1"/>
          </p:cNvSpPr>
          <p:nvPr>
            <p:ph type="body" idx="1"/>
          </p:nvPr>
        </p:nvSpPr>
        <p:spPr>
          <a:xfrm>
            <a:off x="990600" y="1371600"/>
            <a:ext cx="10287000" cy="4953000"/>
          </a:xfrm>
        </p:spPr>
        <p:txBody>
          <a:bodyPr>
            <a:normAutofit fontScale="92500" lnSpcReduction="10000"/>
          </a:bodyPr>
          <a:lstStyle/>
          <a:p>
            <a:pPr marL="0" indent="0">
              <a:buNone/>
            </a:pPr>
            <a:r>
              <a:rPr lang="en-US" b="1" dirty="0"/>
              <a:t>Ephesians 4:11-16 New International Version (NIV)</a:t>
            </a:r>
          </a:p>
          <a:p>
            <a:pPr marL="0" indent="0">
              <a:buNone/>
            </a:pPr>
            <a:r>
              <a:rPr lang="en-US" baseline="30000" dirty="0"/>
              <a:t>11 </a:t>
            </a:r>
            <a:r>
              <a:rPr lang="en-US" dirty="0"/>
              <a:t>So Christ himself gave the apostles, the prophets, the evangelists, the pastors and teachers, </a:t>
            </a:r>
            <a:r>
              <a:rPr lang="en-US" baseline="30000" dirty="0"/>
              <a:t>12 </a:t>
            </a:r>
            <a:r>
              <a:rPr lang="en-US" dirty="0"/>
              <a:t>to equip his people for works of service, so that the body of Christ may be built up </a:t>
            </a:r>
            <a:r>
              <a:rPr lang="en-US" baseline="30000" dirty="0"/>
              <a:t>13 </a:t>
            </a:r>
            <a:r>
              <a:rPr lang="en-US" dirty="0"/>
              <a:t>until we all reach unity in the faith and in the knowledge of the Son of God and become mature, attaining to the whole measure of the fullness of Christ.</a:t>
            </a:r>
          </a:p>
          <a:p>
            <a:pPr marL="0" indent="0">
              <a:buNone/>
            </a:pPr>
            <a:r>
              <a:rPr lang="en-US" baseline="30000" dirty="0"/>
              <a:t>14 </a:t>
            </a:r>
            <a:r>
              <a:rPr lang="en-US" dirty="0"/>
              <a:t>Then we will no longer be infants, tossed back and forth by the waves, and blown here and there by every wind of teaching and by the cunning and craftiness of people in their deceitful scheming. </a:t>
            </a:r>
            <a:r>
              <a:rPr lang="en-US" baseline="30000" dirty="0"/>
              <a:t>15 </a:t>
            </a:r>
            <a:r>
              <a:rPr lang="en-US" dirty="0"/>
              <a:t>Instead, speaking the truth in love, we will grow to become in every respect the mature body of him who is the head, that is, Christ. </a:t>
            </a:r>
            <a:r>
              <a:rPr lang="en-US" baseline="30000" dirty="0"/>
              <a:t>16 </a:t>
            </a:r>
            <a:r>
              <a:rPr lang="en-US" dirty="0"/>
              <a:t>From him the whole body, joined and held together by every supporting ligament, grows and builds itself up in love, as each part does its work.</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1801350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9220200" cy="1362456"/>
          </a:xfrm>
        </p:spPr>
        <p:txBody>
          <a:bodyPr/>
          <a:lstStyle/>
          <a:p>
            <a:pPr algn="ctr"/>
            <a:r>
              <a:rPr lang="en-US" dirty="0"/>
              <a:t>The Parable of the Good Samaritan</a:t>
            </a:r>
            <a:br>
              <a:rPr lang="en-US" dirty="0"/>
            </a:br>
            <a:endParaRPr lang="en-US" dirty="0"/>
          </a:p>
        </p:txBody>
      </p:sp>
      <p:sp>
        <p:nvSpPr>
          <p:cNvPr id="3" name="Text Placeholder 2"/>
          <p:cNvSpPr>
            <a:spLocks noGrp="1"/>
          </p:cNvSpPr>
          <p:nvPr>
            <p:ph type="body" idx="1"/>
          </p:nvPr>
        </p:nvSpPr>
        <p:spPr>
          <a:xfrm>
            <a:off x="838200" y="1219200"/>
            <a:ext cx="10820400" cy="5334000"/>
          </a:xfrm>
        </p:spPr>
        <p:txBody>
          <a:bodyPr>
            <a:normAutofit fontScale="85000" lnSpcReduction="10000"/>
          </a:bodyPr>
          <a:lstStyle/>
          <a:p>
            <a:pPr marL="0" indent="0">
              <a:buNone/>
            </a:pPr>
            <a:r>
              <a:rPr lang="en-US" sz="3300" b="1" dirty="0"/>
              <a:t>Luke 10:25-37 New International Version (NIV)</a:t>
            </a:r>
          </a:p>
          <a:p>
            <a:pPr marL="0" indent="0">
              <a:buNone/>
            </a:pPr>
            <a:endParaRPr lang="en-US" sz="3300" baseline="30000" dirty="0"/>
          </a:p>
          <a:p>
            <a:pPr marL="0" indent="0">
              <a:buNone/>
            </a:pPr>
            <a:r>
              <a:rPr lang="en-US" sz="3300" baseline="30000" dirty="0"/>
              <a:t>25 </a:t>
            </a:r>
            <a:r>
              <a:rPr lang="en-US" sz="3300" dirty="0"/>
              <a:t>On one occasion an expert in the law stood up to test Jesus. “Teacher,” he asked, “what must I do to inherit eternal life?”</a:t>
            </a:r>
          </a:p>
          <a:p>
            <a:pPr marL="0" indent="0">
              <a:buNone/>
            </a:pPr>
            <a:r>
              <a:rPr lang="en-US" sz="3300" baseline="30000" dirty="0"/>
              <a:t>26 </a:t>
            </a:r>
            <a:r>
              <a:rPr lang="en-US" sz="3300" dirty="0">
                <a:solidFill>
                  <a:srgbClr val="FFFF00"/>
                </a:solidFill>
              </a:rPr>
              <a:t>“What is written in the Law?”</a:t>
            </a:r>
            <a:r>
              <a:rPr lang="en-US" sz="3300" dirty="0">
                <a:solidFill>
                  <a:srgbClr val="FF0000"/>
                </a:solidFill>
              </a:rPr>
              <a:t> </a:t>
            </a:r>
            <a:r>
              <a:rPr lang="en-US" sz="3300" dirty="0"/>
              <a:t>he replied. </a:t>
            </a:r>
            <a:r>
              <a:rPr lang="en-US" sz="3300" dirty="0">
                <a:solidFill>
                  <a:srgbClr val="FFFF00"/>
                </a:solidFill>
              </a:rPr>
              <a:t>“How do you read it?”</a:t>
            </a:r>
          </a:p>
          <a:p>
            <a:pPr marL="0" indent="0">
              <a:buNone/>
            </a:pPr>
            <a:r>
              <a:rPr lang="en-US" sz="3300" baseline="30000" dirty="0"/>
              <a:t>27 </a:t>
            </a:r>
            <a:r>
              <a:rPr lang="en-US" sz="3300" dirty="0"/>
              <a:t>He answered, “‘Love the Lord your God with all your heart and with all your soul and with all your strength and with all your mind’; and, ‘Love your neighbor as yourself.’</a:t>
            </a:r>
            <a:r>
              <a:rPr lang="en-US" sz="3300" baseline="30000" dirty="0"/>
              <a:t> </a:t>
            </a:r>
            <a:r>
              <a:rPr lang="en-US" sz="3300" dirty="0"/>
              <a:t>”</a:t>
            </a:r>
          </a:p>
          <a:p>
            <a:pPr marL="0" indent="0">
              <a:buNone/>
            </a:pPr>
            <a:r>
              <a:rPr lang="en-US" sz="3300" baseline="30000" dirty="0"/>
              <a:t>28 </a:t>
            </a:r>
            <a:r>
              <a:rPr lang="en-US" sz="3300" dirty="0">
                <a:solidFill>
                  <a:srgbClr val="FFFF00"/>
                </a:solidFill>
              </a:rPr>
              <a:t>“You have answered correctly,” </a:t>
            </a:r>
            <a:r>
              <a:rPr lang="en-US" sz="3300" dirty="0"/>
              <a:t>Jesus replied. </a:t>
            </a:r>
            <a:r>
              <a:rPr lang="en-US" sz="3300" dirty="0">
                <a:solidFill>
                  <a:srgbClr val="FFFF00"/>
                </a:solidFill>
              </a:rPr>
              <a:t>“Do this and you will live.”</a:t>
            </a:r>
          </a:p>
          <a:p>
            <a:pPr marL="0" indent="0">
              <a:buNone/>
            </a:pPr>
            <a:r>
              <a:rPr lang="en-US" sz="3300" baseline="30000" dirty="0"/>
              <a:t>29 </a:t>
            </a:r>
            <a:r>
              <a:rPr lang="en-US" sz="3300" dirty="0"/>
              <a:t>But he wanted to justify himself, so he asked Jesus, “And who is my neighbor?”</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859992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533400"/>
            <a:ext cx="10820400" cy="6172200"/>
          </a:xfrm>
        </p:spPr>
        <p:txBody>
          <a:bodyPr>
            <a:normAutofit fontScale="55000" lnSpcReduction="20000"/>
          </a:bodyPr>
          <a:lstStyle/>
          <a:p>
            <a:pPr marL="0" indent="0">
              <a:buNone/>
            </a:pPr>
            <a:r>
              <a:rPr lang="en-US" sz="5100" baseline="30000" dirty="0"/>
              <a:t>30 </a:t>
            </a:r>
            <a:r>
              <a:rPr lang="en-US" sz="5100" dirty="0"/>
              <a:t>In reply Jesus said: </a:t>
            </a:r>
            <a:r>
              <a:rPr lang="en-US" sz="5100" dirty="0">
                <a:solidFill>
                  <a:srgbClr val="FFFF00"/>
                </a:solidFill>
              </a:rPr>
              <a:t>“A man was going down from Jerusalem to Jericho, when he was attacked by robbers. They stripped him of his clothes, beat him and went away, leaving him half dead. </a:t>
            </a:r>
            <a:r>
              <a:rPr lang="en-US" sz="5100" baseline="30000" dirty="0">
                <a:solidFill>
                  <a:srgbClr val="FFFF00"/>
                </a:solidFill>
              </a:rPr>
              <a:t>31 </a:t>
            </a:r>
            <a:r>
              <a:rPr lang="en-US" sz="5100" dirty="0">
                <a:solidFill>
                  <a:srgbClr val="FFFF00"/>
                </a:solidFill>
              </a:rPr>
              <a:t>A priest happened to be going down the same road, and when he saw the man, he </a:t>
            </a:r>
            <a:r>
              <a:rPr lang="en-US" sz="5100" b="1" dirty="0">
                <a:solidFill>
                  <a:srgbClr val="FFFF00"/>
                </a:solidFill>
              </a:rPr>
              <a:t>passed</a:t>
            </a:r>
            <a:r>
              <a:rPr lang="en-US" sz="5100" dirty="0">
                <a:solidFill>
                  <a:srgbClr val="FFFF00"/>
                </a:solidFill>
              </a:rPr>
              <a:t> by on the other side. </a:t>
            </a:r>
            <a:r>
              <a:rPr lang="en-US" sz="5100" baseline="30000" dirty="0">
                <a:solidFill>
                  <a:srgbClr val="FFFF00"/>
                </a:solidFill>
              </a:rPr>
              <a:t>32 </a:t>
            </a:r>
            <a:r>
              <a:rPr lang="en-US" sz="5100" dirty="0">
                <a:solidFill>
                  <a:srgbClr val="FFFF00"/>
                </a:solidFill>
              </a:rPr>
              <a:t>So too, a Levite, when he came to the place and saw him, passed by on the other side. </a:t>
            </a:r>
            <a:r>
              <a:rPr lang="en-US" sz="5100" baseline="30000" dirty="0">
                <a:solidFill>
                  <a:srgbClr val="FFFF00"/>
                </a:solidFill>
              </a:rPr>
              <a:t>33 </a:t>
            </a:r>
            <a:r>
              <a:rPr lang="en-US" sz="5100" dirty="0">
                <a:solidFill>
                  <a:srgbClr val="FFFF00"/>
                </a:solidFill>
              </a:rPr>
              <a:t>But a Samaritan, as he traveled, came where the man was; and when he saw him, he took pity on him. </a:t>
            </a:r>
            <a:r>
              <a:rPr lang="en-US" sz="5100" baseline="30000" dirty="0">
                <a:solidFill>
                  <a:srgbClr val="FFFF00"/>
                </a:solidFill>
              </a:rPr>
              <a:t>34 </a:t>
            </a:r>
            <a:r>
              <a:rPr lang="en-US" sz="5100" dirty="0">
                <a:solidFill>
                  <a:srgbClr val="FFFF00"/>
                </a:solidFill>
              </a:rPr>
              <a:t>He went to him and bandaged his wounds, pouring on oil and wine. Then he put the man on his own donkey, brought him to an inn and took care of him. </a:t>
            </a:r>
            <a:r>
              <a:rPr lang="en-US" sz="5100" baseline="30000" dirty="0">
                <a:solidFill>
                  <a:srgbClr val="FFFF00"/>
                </a:solidFill>
              </a:rPr>
              <a:t>35 </a:t>
            </a:r>
            <a:r>
              <a:rPr lang="en-US" sz="5100" dirty="0">
                <a:solidFill>
                  <a:srgbClr val="FFFF00"/>
                </a:solidFill>
              </a:rPr>
              <a:t>The next day he took out two denarii</a:t>
            </a:r>
            <a:r>
              <a:rPr lang="en-US" sz="5100" baseline="30000" dirty="0">
                <a:solidFill>
                  <a:srgbClr val="FFFF00"/>
                </a:solidFill>
              </a:rPr>
              <a:t>[</a:t>
            </a:r>
            <a:r>
              <a:rPr lang="en-US" sz="5100" baseline="30000" dirty="0">
                <a:solidFill>
                  <a:srgbClr val="FFFF00"/>
                </a:solidFill>
                <a:hlinkClick r:id="rId3" tooltip="See footnote c"/>
              </a:rPr>
              <a:t>c</a:t>
            </a:r>
            <a:r>
              <a:rPr lang="en-US" sz="5100" baseline="30000" dirty="0">
                <a:solidFill>
                  <a:srgbClr val="FFFF00"/>
                </a:solidFill>
              </a:rPr>
              <a:t>]</a:t>
            </a:r>
            <a:r>
              <a:rPr lang="en-US" sz="5100" dirty="0">
                <a:solidFill>
                  <a:srgbClr val="FFFF00"/>
                </a:solidFill>
              </a:rPr>
              <a:t> and gave them to the innkeeper. ‘Look after him,’ he said, ‘and when I return, I will reimburse you for any extra expense you may have.’</a:t>
            </a:r>
          </a:p>
          <a:p>
            <a:pPr marL="0" indent="0">
              <a:buNone/>
            </a:pPr>
            <a:r>
              <a:rPr lang="en-US" sz="5100" baseline="30000" dirty="0">
                <a:solidFill>
                  <a:srgbClr val="FFFF00"/>
                </a:solidFill>
              </a:rPr>
              <a:t>36 </a:t>
            </a:r>
            <a:r>
              <a:rPr lang="en-US" sz="5100" dirty="0">
                <a:solidFill>
                  <a:srgbClr val="FFFF00"/>
                </a:solidFill>
              </a:rPr>
              <a:t>“Which of these three do you think was a neighbor to the man who fell into the hands of robbers?”</a:t>
            </a:r>
          </a:p>
          <a:p>
            <a:pPr marL="0" indent="0">
              <a:buNone/>
            </a:pPr>
            <a:r>
              <a:rPr lang="en-US" sz="5100" baseline="30000" dirty="0"/>
              <a:t>37 </a:t>
            </a:r>
            <a:r>
              <a:rPr lang="en-US" sz="5100" dirty="0"/>
              <a:t>The expert in the law replied, “The one who had mercy on him.”</a:t>
            </a:r>
          </a:p>
          <a:p>
            <a:pPr marL="0" indent="0">
              <a:buNone/>
            </a:pPr>
            <a:r>
              <a:rPr lang="en-US" sz="5100" dirty="0"/>
              <a:t>Jesus told him, </a:t>
            </a:r>
            <a:r>
              <a:rPr lang="en-US" sz="5100" dirty="0">
                <a:solidFill>
                  <a:srgbClr val="FFFF00"/>
                </a:solidFill>
              </a:rPr>
              <a:t>“Go and do likewise.”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3352384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352" y="457200"/>
            <a:ext cx="7772400" cy="1362456"/>
          </a:xfrm>
        </p:spPr>
        <p:txBody>
          <a:bodyPr/>
          <a:lstStyle/>
          <a:p>
            <a:pPr algn="ctr"/>
            <a:r>
              <a:rPr lang="en-US" dirty="0"/>
              <a:t>Slaves to Righteousness</a:t>
            </a:r>
            <a:br>
              <a:rPr lang="en-US" dirty="0"/>
            </a:br>
            <a:endParaRPr lang="en-US" dirty="0"/>
          </a:p>
        </p:txBody>
      </p:sp>
      <p:sp>
        <p:nvSpPr>
          <p:cNvPr id="3" name="Text Placeholder 2"/>
          <p:cNvSpPr>
            <a:spLocks noGrp="1"/>
          </p:cNvSpPr>
          <p:nvPr>
            <p:ph type="body" idx="1"/>
          </p:nvPr>
        </p:nvSpPr>
        <p:spPr>
          <a:xfrm>
            <a:off x="990600" y="1371600"/>
            <a:ext cx="10287000" cy="5105400"/>
          </a:xfrm>
        </p:spPr>
        <p:txBody>
          <a:bodyPr>
            <a:normAutofit/>
          </a:bodyPr>
          <a:lstStyle/>
          <a:p>
            <a:pPr marL="0" indent="0">
              <a:buNone/>
            </a:pPr>
            <a:r>
              <a:rPr lang="en-US" b="1" dirty="0"/>
              <a:t>Romans 6:15-23 New International Version (NIV)</a:t>
            </a:r>
          </a:p>
          <a:p>
            <a:pPr marL="0" indent="0">
              <a:buNone/>
            </a:pPr>
            <a:endParaRPr lang="en-US" baseline="30000" dirty="0"/>
          </a:p>
          <a:p>
            <a:pPr marL="0" indent="0">
              <a:buNone/>
            </a:pPr>
            <a:r>
              <a:rPr lang="en-US" baseline="30000" dirty="0"/>
              <a:t>15 </a:t>
            </a:r>
            <a:r>
              <a:rPr lang="en-US" dirty="0"/>
              <a:t>What then? Shall we sin because we are not under the law but under grace? By no means! </a:t>
            </a:r>
            <a:r>
              <a:rPr lang="en-US" baseline="30000" dirty="0"/>
              <a:t>16 </a:t>
            </a:r>
            <a:r>
              <a:rPr lang="en-US" dirty="0"/>
              <a:t>Don’t you know that when you offer yourselves to someone as obedient slaves, you are slaves of the one you obey—whether you are slaves to sin, which leads to death, or to obedience, which leads to righteousness? </a:t>
            </a:r>
            <a:r>
              <a:rPr lang="en-US" baseline="30000" dirty="0"/>
              <a:t>17 </a:t>
            </a:r>
            <a:r>
              <a:rPr lang="en-US" dirty="0"/>
              <a:t>But thanks be to God that, though you used to be slaves to sin, you have come to obey from your heart the pattern of teaching that has now claimed your allegiance. </a:t>
            </a:r>
            <a:r>
              <a:rPr lang="en-US" baseline="30000" dirty="0"/>
              <a:t>18 </a:t>
            </a:r>
            <a:r>
              <a:rPr lang="en-US" dirty="0"/>
              <a:t>You have been set free from sin and have become </a:t>
            </a:r>
            <a:r>
              <a:rPr lang="en-US" u="sng" dirty="0"/>
              <a:t>slaves to righteousness</a:t>
            </a:r>
            <a:r>
              <a:rPr lang="en-US" dirty="0"/>
              <a:t>.</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3431943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352" y="457200"/>
            <a:ext cx="7772400" cy="1362456"/>
          </a:xfrm>
        </p:spPr>
        <p:txBody>
          <a:bodyPr/>
          <a:lstStyle/>
          <a:p>
            <a:pPr algn="ctr"/>
            <a:r>
              <a:rPr lang="en-US" dirty="0"/>
              <a:t>Slaves to Righteousness</a:t>
            </a:r>
            <a:br>
              <a:rPr lang="en-US" dirty="0"/>
            </a:br>
            <a:endParaRPr lang="en-US" dirty="0"/>
          </a:p>
        </p:txBody>
      </p:sp>
      <p:sp>
        <p:nvSpPr>
          <p:cNvPr id="3" name="Text Placeholder 2"/>
          <p:cNvSpPr>
            <a:spLocks noGrp="1"/>
          </p:cNvSpPr>
          <p:nvPr>
            <p:ph type="body" idx="1"/>
          </p:nvPr>
        </p:nvSpPr>
        <p:spPr>
          <a:xfrm>
            <a:off x="990600" y="1371600"/>
            <a:ext cx="10287000" cy="4984751"/>
          </a:xfrm>
        </p:spPr>
        <p:txBody>
          <a:bodyPr>
            <a:normAutofit/>
          </a:bodyPr>
          <a:lstStyle/>
          <a:p>
            <a:pPr marL="0" indent="0">
              <a:buNone/>
            </a:pPr>
            <a:r>
              <a:rPr lang="en-US" baseline="30000" dirty="0"/>
              <a:t>19 </a:t>
            </a:r>
            <a:r>
              <a:rPr lang="en-US" dirty="0"/>
              <a:t>I am using an example from everyday life because of your human limitations. Just as you used to offer yourselves as slaves to impurity and to ever-increasing wickedness, so now offer yourselves as </a:t>
            </a:r>
            <a:r>
              <a:rPr lang="en-US" u="sng" dirty="0"/>
              <a:t>slaves to righteousness </a:t>
            </a:r>
            <a:r>
              <a:rPr lang="en-US" dirty="0"/>
              <a:t>leading to holiness. </a:t>
            </a:r>
            <a:r>
              <a:rPr lang="en-US" baseline="30000" dirty="0"/>
              <a:t>20 </a:t>
            </a:r>
            <a:r>
              <a:rPr lang="en-US" dirty="0"/>
              <a:t>When you were slaves to sin, you were free from the control of righteousness. </a:t>
            </a:r>
            <a:r>
              <a:rPr lang="en-US" baseline="30000" dirty="0"/>
              <a:t>21 </a:t>
            </a:r>
            <a:r>
              <a:rPr lang="en-US" dirty="0"/>
              <a:t>What benefit did you reap at that time from the things you are now ashamed of? Those things result in death! </a:t>
            </a:r>
            <a:r>
              <a:rPr lang="en-US" baseline="30000" dirty="0"/>
              <a:t>22 </a:t>
            </a:r>
            <a:r>
              <a:rPr lang="en-US" dirty="0"/>
              <a:t>But now that you have been set free from sin and have become slaves of God, the benefit you reap leads to holiness, and the result is eternal life. </a:t>
            </a:r>
            <a:r>
              <a:rPr lang="en-US" baseline="30000" dirty="0"/>
              <a:t>23 </a:t>
            </a:r>
            <a:r>
              <a:rPr lang="en-US" dirty="0"/>
              <a:t>For the wages of sin is death, but the gift of God is eternal life in Christ Jesus our Lord.</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48197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304800"/>
            <a:ext cx="10363200" cy="838200"/>
          </a:xfrm>
        </p:spPr>
        <p:txBody>
          <a:bodyPr/>
          <a:lstStyle/>
          <a:p>
            <a:pPr algn="ctr"/>
            <a:r>
              <a:rPr lang="en-US" dirty="0"/>
              <a:t>Greatness Among Us</a:t>
            </a:r>
          </a:p>
        </p:txBody>
      </p:sp>
      <p:sp>
        <p:nvSpPr>
          <p:cNvPr id="3" name="Text Placeholder 2"/>
          <p:cNvSpPr>
            <a:spLocks noGrp="1"/>
          </p:cNvSpPr>
          <p:nvPr>
            <p:ph type="body" idx="1"/>
          </p:nvPr>
        </p:nvSpPr>
        <p:spPr>
          <a:xfrm>
            <a:off x="914400" y="1524000"/>
            <a:ext cx="10668000" cy="5410200"/>
          </a:xfrm>
        </p:spPr>
        <p:txBody>
          <a:bodyPr>
            <a:normAutofit/>
          </a:bodyPr>
          <a:lstStyle/>
          <a:p>
            <a:pPr marL="339725" lvl="1" indent="-339725">
              <a:spcAft>
                <a:spcPts val="1200"/>
              </a:spcAft>
              <a:buClr>
                <a:schemeClr val="tx1"/>
              </a:buClr>
              <a:buSzPct val="125000"/>
            </a:pPr>
            <a:r>
              <a:rPr lang="en-US" sz="3600" dirty="0"/>
              <a:t>Picking up  on what  Ed and Chip have said, Jesus says, it is those who serve (Matthew 20:26-28, 23:11)</a:t>
            </a:r>
          </a:p>
          <a:p>
            <a:pPr marL="721995" lvl="3" indent="-339725">
              <a:spcAft>
                <a:spcPts val="1200"/>
              </a:spcAft>
              <a:buClr>
                <a:schemeClr val="tx1"/>
              </a:buClr>
              <a:buSzPct val="125000"/>
              <a:buFont typeface="Arial" pitchFamily="34" charset="0"/>
              <a:buChar char="•"/>
            </a:pPr>
            <a:r>
              <a:rPr lang="en-US" sz="3600" dirty="0"/>
              <a:t>Strange  perspective  </a:t>
            </a:r>
          </a:p>
          <a:p>
            <a:pPr marL="339725" indent="-339725">
              <a:spcAft>
                <a:spcPts val="1200"/>
              </a:spcAft>
              <a:buClr>
                <a:schemeClr val="tx1"/>
              </a:buClr>
              <a:buSzPct val="125000"/>
              <a:buFont typeface="Arial" pitchFamily="34" charset="0"/>
              <a:buChar char="•"/>
            </a:pPr>
            <a:endParaRPr lang="en-US" sz="3600" dirty="0"/>
          </a:p>
          <a:p>
            <a:pPr marL="339725" indent="-339725">
              <a:spcAft>
                <a:spcPts val="1200"/>
              </a:spcAft>
              <a:buClr>
                <a:schemeClr val="tx1"/>
              </a:buClr>
              <a:buSzPct val="125000"/>
              <a:buFont typeface="Arial" pitchFamily="34" charset="0"/>
              <a:buChar char="•"/>
            </a:pPr>
            <a:r>
              <a:rPr lang="en-US" sz="3600" dirty="0"/>
              <a:t>A host of servants </a:t>
            </a:r>
          </a:p>
          <a:p>
            <a:pPr marL="339725" indent="-339725">
              <a:spcAft>
                <a:spcPts val="1200"/>
              </a:spcAft>
              <a:buClr>
                <a:schemeClr val="tx1"/>
              </a:buClr>
              <a:buSzPct val="125000"/>
              <a:buFont typeface="Arial" pitchFamily="34" charset="0"/>
              <a:buChar char="•"/>
            </a:pPr>
            <a:endParaRPr lang="en-US" sz="3600" dirty="0"/>
          </a:p>
          <a:p>
            <a:pPr marL="339725" indent="-339725">
              <a:spcAft>
                <a:spcPts val="1200"/>
              </a:spcAft>
              <a:buClr>
                <a:schemeClr val="tx1"/>
              </a:buClr>
              <a:buSzPct val="125000"/>
              <a:buFont typeface="Arial" pitchFamily="34" charset="0"/>
              <a:buChar char="•"/>
            </a:pPr>
            <a:r>
              <a:rPr lang="en-US" sz="3600" dirty="0"/>
              <a:t>Serve them by encouraging them</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8204685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11582400" cy="685800"/>
          </a:xfrm>
        </p:spPr>
        <p:txBody>
          <a:bodyPr>
            <a:normAutofit/>
          </a:bodyPr>
          <a:lstStyle/>
          <a:p>
            <a:pPr algn="ctr"/>
            <a:endParaRPr lang="en-US" sz="3500" dirty="0">
              <a:solidFill>
                <a:schemeClr val="tx2">
                  <a:lumMod val="75000"/>
                </a:schemeClr>
              </a:solidFill>
            </a:endParaRPr>
          </a:p>
        </p:txBody>
      </p:sp>
      <p:sp>
        <p:nvSpPr>
          <p:cNvPr id="3" name="Subtitle 2"/>
          <p:cNvSpPr>
            <a:spLocks noGrp="1"/>
          </p:cNvSpPr>
          <p:nvPr>
            <p:ph type="subTitle" idx="1"/>
          </p:nvPr>
        </p:nvSpPr>
        <p:spPr>
          <a:xfrm>
            <a:off x="711200" y="1371600"/>
            <a:ext cx="10871200" cy="4876800"/>
          </a:xfrm>
        </p:spPr>
        <p:txBody>
          <a:bodyPr>
            <a:normAutofit/>
          </a:bodyPr>
          <a:lstStyle/>
          <a:p>
            <a:pPr marL="0" marR="45720" lvl="1">
              <a:lnSpc>
                <a:spcPct val="110000"/>
              </a:lnSpc>
              <a:spcBef>
                <a:spcPts val="0"/>
              </a:spcBef>
              <a:spcAft>
                <a:spcPts val="800"/>
              </a:spcAft>
              <a:buClr>
                <a:schemeClr val="accent3"/>
              </a:buClr>
              <a:buSzPct val="95000"/>
            </a:pPr>
            <a:endParaRPr lang="en-US" sz="2800" dirty="0">
              <a:effectLst>
                <a:outerShdw blurRad="38100" dist="25400" dir="5400000" algn="tl" rotWithShape="0">
                  <a:srgbClr val="000000">
                    <a:alpha val="43000"/>
                  </a:srgbClr>
                </a:outerShdw>
              </a:effectLst>
              <a:latin typeface="Lucida Handwriting" pitchFamily="66" charset="0"/>
            </a:endParaRPr>
          </a:p>
          <a:p>
            <a:pPr marL="0" marR="45720" lvl="1">
              <a:lnSpc>
                <a:spcPct val="110000"/>
              </a:lnSpc>
              <a:spcBef>
                <a:spcPts val="0"/>
              </a:spcBef>
              <a:spcAft>
                <a:spcPts val="800"/>
              </a:spcAft>
              <a:buClr>
                <a:schemeClr val="accent3"/>
              </a:buClr>
              <a:buSzPct val="95000"/>
            </a:pPr>
            <a:endParaRPr lang="en-US" sz="2800" dirty="0">
              <a:effectLst>
                <a:outerShdw blurRad="38100" dist="25400" dir="5400000" algn="tl" rotWithShape="0">
                  <a:srgbClr val="000000">
                    <a:alpha val="43000"/>
                  </a:srgbClr>
                </a:outerShdw>
              </a:effectLst>
              <a:latin typeface="Lucida Handwriting" pitchFamily="66" charset="0"/>
            </a:endParaRPr>
          </a:p>
          <a:p>
            <a:pPr marL="0" marR="45720" lvl="1">
              <a:lnSpc>
                <a:spcPct val="110000"/>
              </a:lnSpc>
              <a:spcBef>
                <a:spcPts val="0"/>
              </a:spcBef>
              <a:spcAft>
                <a:spcPts val="800"/>
              </a:spcAft>
              <a:buClr>
                <a:schemeClr val="accent3"/>
              </a:buClr>
              <a:buSzPct val="95000"/>
            </a:pPr>
            <a:endParaRPr lang="en-US" sz="2800" dirty="0">
              <a:effectLst>
                <a:outerShdw blurRad="38100" dist="25400" dir="5400000" algn="tl" rotWithShape="0">
                  <a:srgbClr val="000000">
                    <a:alpha val="43000"/>
                  </a:srgbClr>
                </a:outerShdw>
              </a:effectLst>
              <a:latin typeface="Lucida Handwriting" pitchFamily="66" charset="0"/>
            </a:endParaRPr>
          </a:p>
          <a:p>
            <a:pPr marL="0" marR="45720" lvl="1">
              <a:lnSpc>
                <a:spcPct val="110000"/>
              </a:lnSpc>
              <a:spcBef>
                <a:spcPts val="0"/>
              </a:spcBef>
              <a:spcAft>
                <a:spcPts val="800"/>
              </a:spcAft>
              <a:buClr>
                <a:schemeClr val="accent3"/>
              </a:buClr>
              <a:buSzPct val="95000"/>
            </a:pPr>
            <a:r>
              <a:rPr lang="en-US" sz="4400" dirty="0">
                <a:effectLst>
                  <a:outerShdw blurRad="38100" dist="25400" dir="5400000" algn="tl" rotWithShape="0">
                    <a:srgbClr val="000000">
                      <a:alpha val="43000"/>
                    </a:srgbClr>
                  </a:outerShdw>
                </a:effectLst>
                <a:latin typeface="Lucida Handwriting" pitchFamily="66" charset="0"/>
              </a:rPr>
              <a:t>Reflection &amp; Introspection</a:t>
            </a:r>
            <a:endParaRPr lang="en-US" sz="44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53A7CF-E831-419F-8086-8743802C20BE}"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1733061323"/>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685800"/>
            <a:ext cx="10363200" cy="685800"/>
          </a:xfrm>
        </p:spPr>
        <p:txBody>
          <a:bodyPr/>
          <a:lstStyle/>
          <a:p>
            <a:pPr algn="ctr"/>
            <a:r>
              <a:rPr lang="en-US" dirty="0"/>
              <a:t>168 Hours -- No More; No Less</a:t>
            </a:r>
          </a:p>
        </p:txBody>
      </p:sp>
      <p:sp>
        <p:nvSpPr>
          <p:cNvPr id="3" name="Text Placeholder 2"/>
          <p:cNvSpPr>
            <a:spLocks noGrp="1"/>
          </p:cNvSpPr>
          <p:nvPr>
            <p:ph type="body" idx="1"/>
          </p:nvPr>
        </p:nvSpPr>
        <p:spPr>
          <a:xfrm>
            <a:off x="914400" y="1371600"/>
            <a:ext cx="11176000" cy="5562600"/>
          </a:xfrm>
        </p:spPr>
        <p:txBody>
          <a:bodyPr>
            <a:normAutofit fontScale="32500" lnSpcReduction="20000"/>
          </a:bodyPr>
          <a:lstStyle/>
          <a:p>
            <a:pPr marL="342900" indent="-342900">
              <a:buClr>
                <a:schemeClr val="tx1"/>
              </a:buClr>
              <a:buSzPct val="100000"/>
              <a:buFont typeface="Arial" pitchFamily="34" charset="0"/>
              <a:buChar char="•"/>
            </a:pPr>
            <a:r>
              <a:rPr lang="en-US" sz="9800" dirty="0">
                <a:solidFill>
                  <a:schemeClr val="tx1"/>
                </a:solidFill>
              </a:rPr>
              <a:t>John 13:34 </a:t>
            </a:r>
            <a:r>
              <a:rPr lang="en-US" sz="9800" dirty="0"/>
              <a:t>–Love &gt;&gt; will serve &gt;&gt; world will know</a:t>
            </a:r>
            <a:endParaRPr lang="en-US" sz="9800" dirty="0">
              <a:solidFill>
                <a:schemeClr val="tx1"/>
              </a:solidFill>
            </a:endParaRPr>
          </a:p>
          <a:p>
            <a:pPr marL="796925" indent="-342900">
              <a:buClr>
                <a:schemeClr val="tx1"/>
              </a:buClr>
              <a:buSzPct val="100000"/>
              <a:buFont typeface="Arial" pitchFamily="34" charset="0"/>
              <a:buChar char="•"/>
            </a:pPr>
            <a:endParaRPr lang="en-US" sz="6700" dirty="0"/>
          </a:p>
          <a:p>
            <a:pPr marL="342900" indent="-342900">
              <a:buClr>
                <a:schemeClr val="tx1"/>
              </a:buClr>
              <a:buSzPct val="100000"/>
              <a:buFont typeface="Arial" pitchFamily="34" charset="0"/>
              <a:buChar char="•"/>
            </a:pPr>
            <a:r>
              <a:rPr lang="en-US" sz="9800" dirty="0"/>
              <a:t>Serving: a choice to give away yourself (time) and possessions to benefit  someone in need</a:t>
            </a:r>
          </a:p>
          <a:p>
            <a:pPr marL="342900" lvl="1" indent="-342900">
              <a:spcBef>
                <a:spcPts val="1800"/>
              </a:spcBef>
              <a:buClr>
                <a:schemeClr val="tx1"/>
              </a:buClr>
              <a:buSzPct val="100000"/>
              <a:buFont typeface="Arial" pitchFamily="34" charset="0"/>
              <a:buChar char="•"/>
            </a:pPr>
            <a:r>
              <a:rPr lang="en-US" sz="9800" dirty="0">
                <a:solidFill>
                  <a:schemeClr val="tx2">
                    <a:lumMod val="90000"/>
                  </a:schemeClr>
                </a:solidFill>
              </a:rPr>
              <a:t>Time crunch</a:t>
            </a:r>
            <a:endParaRPr lang="en-US" sz="6700" dirty="0">
              <a:solidFill>
                <a:schemeClr val="tx1"/>
              </a:solidFill>
            </a:endParaRPr>
          </a:p>
          <a:p>
            <a:pPr marL="342900" lvl="1" indent="-342900">
              <a:spcBef>
                <a:spcPts val="1800"/>
              </a:spcBef>
              <a:buClr>
                <a:schemeClr val="tx1"/>
              </a:buClr>
              <a:buSzPct val="100000"/>
            </a:pPr>
            <a:r>
              <a:rPr lang="en-US" sz="9800" dirty="0">
                <a:solidFill>
                  <a:schemeClr val="tx2">
                    <a:lumMod val="90000"/>
                  </a:schemeClr>
                </a:solidFill>
              </a:rPr>
              <a:t>Pushback </a:t>
            </a:r>
            <a:endParaRPr lang="en-US" sz="6700" dirty="0"/>
          </a:p>
          <a:p>
            <a:pPr marL="342900" lvl="1" indent="-342900">
              <a:spcBef>
                <a:spcPts val="1800"/>
              </a:spcBef>
              <a:buClr>
                <a:schemeClr val="tx1"/>
              </a:buClr>
              <a:buSzPct val="100000"/>
            </a:pPr>
            <a:r>
              <a:rPr lang="en-US" sz="9800" dirty="0">
                <a:solidFill>
                  <a:schemeClr val="tx2">
                    <a:lumMod val="90000"/>
                  </a:schemeClr>
                </a:solidFill>
              </a:rPr>
              <a:t>Priorities</a:t>
            </a:r>
          </a:p>
          <a:p>
            <a:pPr marL="982980" lvl="1" indent="-342900">
              <a:buClr>
                <a:schemeClr val="tx1"/>
              </a:buClr>
              <a:buSzPct val="100000"/>
              <a:buFont typeface="Arial" pitchFamily="34" charset="0"/>
              <a:buChar char="•"/>
            </a:pPr>
            <a:r>
              <a:rPr lang="en-US" sz="8600" dirty="0"/>
              <a:t>Serving others vs. serving self</a:t>
            </a:r>
          </a:p>
          <a:p>
            <a:pPr marL="982980" lvl="1" indent="-342900">
              <a:buClr>
                <a:schemeClr val="tx1"/>
              </a:buClr>
              <a:buSzPct val="100000"/>
              <a:buFont typeface="Arial" pitchFamily="34" charset="0"/>
              <a:buChar char="•"/>
            </a:pPr>
            <a:r>
              <a:rPr lang="en-US" sz="8600" dirty="0"/>
              <a:t>Where does the church family fit in?</a:t>
            </a:r>
          </a:p>
          <a:p>
            <a:pPr marL="342900" lvl="1" indent="-342900">
              <a:spcBef>
                <a:spcPts val="1800"/>
              </a:spcBef>
              <a:buClr>
                <a:schemeClr val="tx1"/>
              </a:buClr>
              <a:buSzPct val="100000"/>
            </a:pPr>
            <a:r>
              <a:rPr lang="en-US" sz="9800" dirty="0">
                <a:solidFill>
                  <a:schemeClr val="tx2">
                    <a:lumMod val="90000"/>
                  </a:schemeClr>
                </a:solidFill>
              </a:rPr>
              <a:t>Maybe a “fast” from electronics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35368129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1088136"/>
            <a:ext cx="10363200" cy="435864"/>
          </a:xfrm>
        </p:spPr>
        <p:txBody>
          <a:bodyPr/>
          <a:lstStyle/>
          <a:p>
            <a:pPr algn="ctr"/>
            <a:r>
              <a:rPr lang="en-US" dirty="0"/>
              <a:t>Alert For Opportunities</a:t>
            </a:r>
          </a:p>
        </p:txBody>
      </p:sp>
      <p:sp>
        <p:nvSpPr>
          <p:cNvPr id="5" name="Text Placeholder 2"/>
          <p:cNvSpPr>
            <a:spLocks noGrp="1"/>
          </p:cNvSpPr>
          <p:nvPr>
            <p:ph type="body" idx="1"/>
          </p:nvPr>
        </p:nvSpPr>
        <p:spPr>
          <a:xfrm>
            <a:off x="707136" y="1828800"/>
            <a:ext cx="10363200" cy="4648200"/>
          </a:xfrm>
        </p:spPr>
        <p:txBody>
          <a:bodyPr>
            <a:normAutofit/>
          </a:bodyPr>
          <a:lstStyle/>
          <a:p>
            <a:pPr marL="342900" indent="-342900">
              <a:spcBef>
                <a:spcPts val="1800"/>
              </a:spcBef>
              <a:buClr>
                <a:schemeClr val="tx1"/>
              </a:buClr>
              <a:buSzPct val="125000"/>
              <a:buFont typeface="Arial" pitchFamily="34" charset="0"/>
              <a:buChar char="•"/>
            </a:pPr>
            <a:endParaRPr lang="en-US" sz="2800" dirty="0"/>
          </a:p>
          <a:p>
            <a:pPr marL="342900" indent="-342900">
              <a:spcBef>
                <a:spcPts val="1800"/>
              </a:spcBef>
              <a:buClr>
                <a:schemeClr val="tx1"/>
              </a:buClr>
              <a:buSzPct val="125000"/>
              <a:buFont typeface="Arial" pitchFamily="34" charset="0"/>
              <a:buChar char="•"/>
            </a:pPr>
            <a:r>
              <a:rPr lang="en-US" sz="3200" dirty="0"/>
              <a:t>Automatic responsibility (Matt. 25:31-46; Luke 10:29-37) </a:t>
            </a:r>
          </a:p>
          <a:p>
            <a:pPr marL="982980" lvl="1" indent="-342900">
              <a:spcBef>
                <a:spcPts val="1200"/>
              </a:spcBef>
              <a:buClr>
                <a:schemeClr val="tx1"/>
              </a:buClr>
              <a:buSzPct val="125000"/>
              <a:buFont typeface="Arial" pitchFamily="34" charset="0"/>
              <a:buChar char="•"/>
            </a:pPr>
            <a:endParaRPr lang="en-US" sz="2400" dirty="0"/>
          </a:p>
          <a:p>
            <a:pPr marL="350838" indent="-342900">
              <a:buClr>
                <a:schemeClr val="tx1"/>
              </a:buClr>
              <a:buSzPct val="125000"/>
            </a:pPr>
            <a:r>
              <a:rPr lang="en-US" sz="3200" dirty="0"/>
              <a:t>Jesus told us the opportunities are there (Matt. 25:14-30)</a:t>
            </a:r>
          </a:p>
          <a:p>
            <a:pPr marL="525780" indent="-342900">
              <a:buClr>
                <a:schemeClr val="tx1"/>
              </a:buClr>
              <a:buSzPct val="125000"/>
            </a:pPr>
            <a:endParaRPr lang="en-US" dirty="0"/>
          </a:p>
          <a:p>
            <a:pPr indent="-342900">
              <a:buClr>
                <a:schemeClr val="tx1"/>
              </a:buClr>
              <a:buSzPct val="125000"/>
            </a:pPr>
            <a:endParaRPr lang="en-US" dirty="0"/>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89925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blinds(horizontal)">
                                      <p:cBhvr>
                                        <p:cTn id="1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457200"/>
            <a:ext cx="10363200" cy="905256"/>
          </a:xfrm>
        </p:spPr>
        <p:txBody>
          <a:bodyPr/>
          <a:lstStyle/>
          <a:p>
            <a:pPr algn="ctr"/>
            <a:r>
              <a:rPr lang="en-US" dirty="0"/>
              <a:t>Where Do We Look?</a:t>
            </a:r>
          </a:p>
        </p:txBody>
      </p:sp>
      <p:sp>
        <p:nvSpPr>
          <p:cNvPr id="3" name="Text Placeholder 2"/>
          <p:cNvSpPr>
            <a:spLocks noGrp="1"/>
          </p:cNvSpPr>
          <p:nvPr>
            <p:ph type="body" idx="1"/>
          </p:nvPr>
        </p:nvSpPr>
        <p:spPr>
          <a:xfrm>
            <a:off x="707136" y="1447800"/>
            <a:ext cx="10363200" cy="5257800"/>
          </a:xfrm>
        </p:spPr>
        <p:txBody>
          <a:bodyPr>
            <a:normAutofit/>
          </a:bodyPr>
          <a:lstStyle/>
          <a:p>
            <a:endParaRPr lang="en-US" dirty="0"/>
          </a:p>
          <a:p>
            <a:pPr marL="347663" lvl="1" indent="-347663" algn="ctr">
              <a:buClr>
                <a:schemeClr val="accent3"/>
              </a:buClr>
              <a:buSzPct val="95000"/>
            </a:pPr>
            <a:r>
              <a:rPr lang="en-US" sz="3200" dirty="0"/>
              <a:t>Down and in – Serve the body at large</a:t>
            </a:r>
          </a:p>
          <a:p>
            <a:pPr algn="ctr"/>
            <a:endParaRPr lang="en-US" sz="3200" dirty="0"/>
          </a:p>
          <a:p>
            <a:pPr algn="ctr"/>
            <a:r>
              <a:rPr lang="en-US" sz="3200" dirty="0">
                <a:solidFill>
                  <a:schemeClr val="tx1">
                    <a:lumMod val="95000"/>
                  </a:schemeClr>
                </a:solidFill>
              </a:rPr>
              <a:t>Down and In – Serve by building one another up</a:t>
            </a:r>
          </a:p>
          <a:p>
            <a:pPr marL="349250" lvl="1" algn="ctr">
              <a:buClr>
                <a:schemeClr val="accent3"/>
              </a:buClr>
              <a:buSzPct val="95000"/>
            </a:pPr>
            <a:endParaRPr lang="en-US" sz="3200" dirty="0"/>
          </a:p>
          <a:p>
            <a:pPr marL="349250" lvl="1" algn="ctr">
              <a:buClr>
                <a:schemeClr val="accent3"/>
              </a:buClr>
              <a:buSzPct val="95000"/>
            </a:pPr>
            <a:r>
              <a:rPr lang="en-US" sz="3200" dirty="0"/>
              <a:t>Up and out – GO!</a:t>
            </a:r>
          </a:p>
          <a:p>
            <a:pPr algn="ctr"/>
            <a:endParaRPr lang="en-US" sz="2800" dirty="0"/>
          </a:p>
          <a:p>
            <a:pPr algn="ctr"/>
            <a:endParaRPr lang="en-US" sz="2800" dirty="0"/>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0431955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linds(horizontal)">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38949-C838-435D-9051-38965102588B}"/>
              </a:ext>
            </a:extLst>
          </p:cNvPr>
          <p:cNvSpPr>
            <a:spLocks noGrp="1"/>
          </p:cNvSpPr>
          <p:nvPr>
            <p:ph type="title"/>
          </p:nvPr>
        </p:nvSpPr>
        <p:spPr/>
        <p:txBody>
          <a:bodyPr/>
          <a:lstStyle/>
          <a:p>
            <a:pPr algn="ctr"/>
            <a:r>
              <a:rPr lang="en-US" dirty="0">
                <a:latin typeface="Arial Rounded MT Bold" panose="020F0704030504030204" pitchFamily="34" charset="0"/>
              </a:rPr>
              <a:t>When We Think of Great People</a:t>
            </a:r>
          </a:p>
        </p:txBody>
      </p:sp>
      <p:sp>
        <p:nvSpPr>
          <p:cNvPr id="4" name="Content Placeholder 3">
            <a:extLst>
              <a:ext uri="{FF2B5EF4-FFF2-40B4-BE49-F238E27FC236}">
                <a16:creationId xmlns:a16="http://schemas.microsoft.com/office/drawing/2014/main" id="{14DB3ACD-5EF5-4B65-9855-0F48F1D9EC4F}"/>
              </a:ext>
            </a:extLst>
          </p:cNvPr>
          <p:cNvSpPr>
            <a:spLocks noGrp="1"/>
          </p:cNvSpPr>
          <p:nvPr>
            <p:ph sz="half" idx="1"/>
          </p:nvPr>
        </p:nvSpPr>
        <p:spPr/>
        <p:txBody>
          <a:bodyPr/>
          <a:lstStyle/>
          <a:p>
            <a:r>
              <a:rPr lang="en-US" sz="3600" dirty="0"/>
              <a:t>The Richest </a:t>
            </a:r>
          </a:p>
          <a:p>
            <a:pPr marL="0" indent="0">
              <a:buNone/>
            </a:pPr>
            <a:endParaRPr lang="en-US" dirty="0"/>
          </a:p>
          <a:p>
            <a:pPr marL="0" indent="0">
              <a:buNone/>
            </a:pPr>
            <a:endParaRPr lang="en-US" dirty="0"/>
          </a:p>
          <a:p>
            <a:r>
              <a:rPr lang="en-US" sz="3600" dirty="0"/>
              <a:t>Athletes</a:t>
            </a:r>
          </a:p>
          <a:p>
            <a:endParaRPr lang="en-US" dirty="0"/>
          </a:p>
          <a:p>
            <a:endParaRPr lang="en-US" dirty="0"/>
          </a:p>
          <a:p>
            <a:r>
              <a:rPr lang="en-US" sz="3600" dirty="0"/>
              <a:t>Actors and Musicians</a:t>
            </a:r>
          </a:p>
        </p:txBody>
      </p:sp>
      <p:pic>
        <p:nvPicPr>
          <p:cNvPr id="7" name="Content Placeholder 6">
            <a:extLst>
              <a:ext uri="{FF2B5EF4-FFF2-40B4-BE49-F238E27FC236}">
                <a16:creationId xmlns:a16="http://schemas.microsoft.com/office/drawing/2014/main" id="{2C26A3CA-C2EE-40EC-BF1F-14367B843BB3}"/>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r="8696"/>
          <a:stretch/>
        </p:blipFill>
        <p:spPr>
          <a:xfrm>
            <a:off x="5715001" y="1844158"/>
            <a:ext cx="1447799" cy="103303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Picture 8">
            <a:extLst>
              <a:ext uri="{FF2B5EF4-FFF2-40B4-BE49-F238E27FC236}">
                <a16:creationId xmlns:a16="http://schemas.microsoft.com/office/drawing/2014/main" id="{F564AA2E-0D60-47D3-971B-4FB2C3ABA194}"/>
              </a:ext>
            </a:extLst>
          </p:cNvPr>
          <p:cNvPicPr>
            <a:picLocks noChangeAspect="1"/>
          </p:cNvPicPr>
          <p:nvPr/>
        </p:nvPicPr>
        <p:blipFill rotWithShape="1">
          <a:blip r:embed="rId4">
            <a:extLst>
              <a:ext uri="{28A0092B-C50C-407E-A947-70E740481C1C}">
                <a14:useLocalDpi xmlns:a14="http://schemas.microsoft.com/office/drawing/2010/main" val="0"/>
              </a:ext>
            </a:extLst>
          </a:blip>
          <a:srcRect l="14661"/>
          <a:stretch/>
        </p:blipFill>
        <p:spPr>
          <a:xfrm>
            <a:off x="7773724" y="1900887"/>
            <a:ext cx="1676400" cy="1011958"/>
          </a:xfrm>
          <a:prstGeom prst="snip2DiagRect">
            <a:avLst/>
          </a:prstGeom>
          <a:solidFill>
            <a:srgbClr val="FFFFFF">
              <a:shade val="85000"/>
            </a:srgbClr>
          </a:solidFill>
          <a:ln w="88900" cap="sq">
            <a:solidFill>
              <a:srgbClr val="92D050"/>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1" name="Picture 10">
            <a:extLst>
              <a:ext uri="{FF2B5EF4-FFF2-40B4-BE49-F238E27FC236}">
                <a16:creationId xmlns:a16="http://schemas.microsoft.com/office/drawing/2014/main" id="{DB108347-7EED-4F44-90CD-B28476B3912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61048" y="1835366"/>
            <a:ext cx="954248" cy="1143000"/>
          </a:xfrm>
          <a:prstGeom prst="rect">
            <a:avLst/>
          </a:prstGeom>
          <a:ln w="127000" cap="rnd">
            <a:solidFill>
              <a:srgbClr val="0070C0"/>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13" name="Picture 12">
            <a:extLst>
              <a:ext uri="{FF2B5EF4-FFF2-40B4-BE49-F238E27FC236}">
                <a16:creationId xmlns:a16="http://schemas.microsoft.com/office/drawing/2014/main" id="{2E443ED0-226E-43A4-B9D4-E1A4ED93861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91212" y="2987158"/>
            <a:ext cx="1095375" cy="1304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5" name="Picture 14">
            <a:extLst>
              <a:ext uri="{FF2B5EF4-FFF2-40B4-BE49-F238E27FC236}">
                <a16:creationId xmlns:a16="http://schemas.microsoft.com/office/drawing/2014/main" id="{C4830FBE-78A8-44E6-9FD5-1790E64C3D1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72375" y="3070031"/>
            <a:ext cx="1924050" cy="1285875"/>
          </a:xfrm>
          <a:prstGeom prst="rect">
            <a:avLst/>
          </a:prstGeom>
          <a:ln>
            <a:noFill/>
          </a:ln>
          <a:effectLst>
            <a:softEdge rad="112500"/>
          </a:effectLst>
        </p:spPr>
      </p:pic>
      <p:pic>
        <p:nvPicPr>
          <p:cNvPr id="17" name="Picture 16">
            <a:extLst>
              <a:ext uri="{FF2B5EF4-FFF2-40B4-BE49-F238E27FC236}">
                <a16:creationId xmlns:a16="http://schemas.microsoft.com/office/drawing/2014/main" id="{44692CD1-8A59-47DD-B4FD-B25F2D66C4F9}"/>
              </a:ext>
            </a:extLst>
          </p:cNvPr>
          <p:cNvPicPr>
            <a:picLocks noChangeAspect="1"/>
          </p:cNvPicPr>
          <p:nvPr/>
        </p:nvPicPr>
        <p:blipFill rotWithShape="1">
          <a:blip r:embed="rId8">
            <a:extLst>
              <a:ext uri="{28A0092B-C50C-407E-A947-70E740481C1C}">
                <a14:useLocalDpi xmlns:a14="http://schemas.microsoft.com/office/drawing/2010/main" val="0"/>
              </a:ext>
            </a:extLst>
          </a:blip>
          <a:srcRect l="12182" r="12654"/>
          <a:stretch/>
        </p:blipFill>
        <p:spPr>
          <a:xfrm>
            <a:off x="9905999" y="3093477"/>
            <a:ext cx="1600201" cy="119860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19" name="Picture 18">
            <a:extLst>
              <a:ext uri="{FF2B5EF4-FFF2-40B4-BE49-F238E27FC236}">
                <a16:creationId xmlns:a16="http://schemas.microsoft.com/office/drawing/2014/main" id="{7F0B1A44-1872-4488-AF94-7DBCB5B84AF6}"/>
              </a:ext>
            </a:extLst>
          </p:cNvPr>
          <p:cNvPicPr>
            <a:picLocks noChangeAspect="1"/>
          </p:cNvPicPr>
          <p:nvPr/>
        </p:nvPicPr>
        <p:blipFill rotWithShape="1">
          <a:blip r:embed="rId9">
            <a:extLst>
              <a:ext uri="{28A0092B-C50C-407E-A947-70E740481C1C}">
                <a14:useLocalDpi xmlns:a14="http://schemas.microsoft.com/office/drawing/2010/main" val="0"/>
              </a:ext>
            </a:extLst>
          </a:blip>
          <a:srcRect r="17440"/>
          <a:stretch/>
        </p:blipFill>
        <p:spPr>
          <a:xfrm>
            <a:off x="6660764" y="4465149"/>
            <a:ext cx="1095375" cy="166395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21" name="Picture 20">
            <a:extLst>
              <a:ext uri="{FF2B5EF4-FFF2-40B4-BE49-F238E27FC236}">
                <a16:creationId xmlns:a16="http://schemas.microsoft.com/office/drawing/2014/main" id="{629259D8-580B-4B31-8CA6-0E948AC1549E}"/>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05800" y="4451090"/>
            <a:ext cx="1911593" cy="1586983"/>
          </a:xfrm>
          <a:prstGeom prst="round2DiagRect">
            <a:avLst>
              <a:gd name="adj1" fmla="val 16667"/>
              <a:gd name="adj2" fmla="val 0"/>
            </a:avLst>
          </a:prstGeom>
          <a:ln w="88900" cap="sq">
            <a:solidFill>
              <a:srgbClr val="FFC000"/>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1652492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304800"/>
            <a:ext cx="10363200" cy="990600"/>
          </a:xfrm>
        </p:spPr>
        <p:txBody>
          <a:bodyPr/>
          <a:lstStyle/>
          <a:p>
            <a:pPr algn="ctr"/>
            <a:r>
              <a:rPr lang="en-US" dirty="0"/>
              <a:t>Building Up One Another</a:t>
            </a:r>
          </a:p>
        </p:txBody>
      </p:sp>
      <p:sp>
        <p:nvSpPr>
          <p:cNvPr id="5" name="TextBox 4"/>
          <p:cNvSpPr txBox="1"/>
          <p:nvPr/>
        </p:nvSpPr>
        <p:spPr>
          <a:xfrm>
            <a:off x="1117600" y="1524001"/>
            <a:ext cx="55880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Members of one another </a:t>
            </a:r>
          </a:p>
        </p:txBody>
      </p:sp>
      <p:sp>
        <p:nvSpPr>
          <p:cNvPr id="6" name="TextBox 5"/>
          <p:cNvSpPr txBox="1"/>
          <p:nvPr/>
        </p:nvSpPr>
        <p:spPr>
          <a:xfrm>
            <a:off x="1930400" y="2438401"/>
            <a:ext cx="75184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Be of the same mind with one another</a:t>
            </a:r>
          </a:p>
        </p:txBody>
      </p:sp>
      <p:sp>
        <p:nvSpPr>
          <p:cNvPr id="9" name="TextBox 8"/>
          <p:cNvSpPr txBox="1"/>
          <p:nvPr/>
        </p:nvSpPr>
        <p:spPr>
          <a:xfrm>
            <a:off x="1524000" y="1981201"/>
            <a:ext cx="46736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Honor one another</a:t>
            </a:r>
          </a:p>
        </p:txBody>
      </p:sp>
      <p:sp>
        <p:nvSpPr>
          <p:cNvPr id="10" name="TextBox 9"/>
          <p:cNvSpPr txBox="1"/>
          <p:nvPr/>
        </p:nvSpPr>
        <p:spPr>
          <a:xfrm>
            <a:off x="6197600" y="5269469"/>
            <a:ext cx="50800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Bear with one another</a:t>
            </a:r>
          </a:p>
        </p:txBody>
      </p:sp>
      <p:sp>
        <p:nvSpPr>
          <p:cNvPr id="11" name="TextBox 10"/>
          <p:cNvSpPr txBox="1"/>
          <p:nvPr/>
        </p:nvSpPr>
        <p:spPr>
          <a:xfrm>
            <a:off x="2540000" y="2875281"/>
            <a:ext cx="46736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Accept one another</a:t>
            </a:r>
          </a:p>
        </p:txBody>
      </p:sp>
      <p:sp>
        <p:nvSpPr>
          <p:cNvPr id="12" name="TextBox 11"/>
          <p:cNvSpPr txBox="1"/>
          <p:nvPr/>
        </p:nvSpPr>
        <p:spPr>
          <a:xfrm>
            <a:off x="4368800" y="4061937"/>
            <a:ext cx="74168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Greet one another/show hospitality</a:t>
            </a:r>
          </a:p>
        </p:txBody>
      </p:sp>
      <p:sp>
        <p:nvSpPr>
          <p:cNvPr id="13" name="TextBox 12"/>
          <p:cNvSpPr txBox="1"/>
          <p:nvPr/>
        </p:nvSpPr>
        <p:spPr>
          <a:xfrm>
            <a:off x="3149600" y="3276601"/>
            <a:ext cx="46736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Devoted to one another </a:t>
            </a:r>
          </a:p>
        </p:txBody>
      </p:sp>
      <p:sp>
        <p:nvSpPr>
          <p:cNvPr id="17" name="TextBox 16"/>
          <p:cNvSpPr txBox="1"/>
          <p:nvPr/>
        </p:nvSpPr>
        <p:spPr>
          <a:xfrm>
            <a:off x="4978400" y="4507469"/>
            <a:ext cx="46736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Serve on another</a:t>
            </a:r>
          </a:p>
        </p:txBody>
      </p:sp>
      <p:sp>
        <p:nvSpPr>
          <p:cNvPr id="18" name="TextBox 17"/>
          <p:cNvSpPr txBox="1"/>
          <p:nvPr/>
        </p:nvSpPr>
        <p:spPr>
          <a:xfrm>
            <a:off x="6705600" y="5638801"/>
            <a:ext cx="46736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Submit to one another</a:t>
            </a:r>
          </a:p>
        </p:txBody>
      </p:sp>
      <p:sp>
        <p:nvSpPr>
          <p:cNvPr id="19" name="TextBox 18"/>
          <p:cNvSpPr txBox="1"/>
          <p:nvPr/>
        </p:nvSpPr>
        <p:spPr>
          <a:xfrm>
            <a:off x="3657600" y="3657601"/>
            <a:ext cx="46736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Admonish one another </a:t>
            </a:r>
          </a:p>
        </p:txBody>
      </p:sp>
      <p:sp>
        <p:nvSpPr>
          <p:cNvPr id="20" name="TextBox 19"/>
          <p:cNvSpPr txBox="1"/>
          <p:nvPr/>
        </p:nvSpPr>
        <p:spPr>
          <a:xfrm>
            <a:off x="5486400" y="4888469"/>
            <a:ext cx="53848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Carry one another’s burdens</a:t>
            </a:r>
          </a:p>
        </p:txBody>
      </p:sp>
      <p:sp>
        <p:nvSpPr>
          <p:cNvPr id="21" name="TextBox 20"/>
          <p:cNvSpPr txBox="1"/>
          <p:nvPr/>
        </p:nvSpPr>
        <p:spPr>
          <a:xfrm>
            <a:off x="7213600" y="6019801"/>
            <a:ext cx="4673600" cy="461665"/>
          </a:xfrm>
          <a:prstGeom prst="rect">
            <a:avLst/>
          </a:prstGeom>
          <a:noFill/>
          <a:ln>
            <a:noFill/>
            <a:prstDash val="solid"/>
          </a:ln>
          <a:extLst>
            <a:ext uri="{91240B29-F687-4F45-9708-019B960494DF}">
              <a14:hiddenLine xmlns:a14="http://schemas.microsoft.com/office/drawing/2010/main">
                <a:solidFill>
                  <a:schemeClr val="tx1"/>
                </a:solidFill>
                <a:prstDash val="solid"/>
              </a14:hiddenLine>
            </a:ext>
          </a:ex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nstantia"/>
                <a:ea typeface="+mn-ea"/>
                <a:cs typeface="+mn-cs"/>
              </a:rPr>
              <a:t>Encourage one another</a:t>
            </a:r>
          </a:p>
        </p:txBody>
      </p:sp>
      <p:sp>
        <p:nvSpPr>
          <p:cNvPr id="15" name="Slide Number Placeholder 1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162416-3BF6-41BB-9F31-6D3CB5CB11AB}"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5793620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linds(horizontal)">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blinds(horizontal)">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linds(horizontal)">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1"/>
                                        </p:tgtEl>
                                        <p:attrNameLst>
                                          <p:attrName>style.visibility</p:attrName>
                                        </p:attrNameLst>
                                      </p:cBhvr>
                                      <p:to>
                                        <p:strVal val="visible"/>
                                      </p:to>
                                    </p:set>
                                    <p:animEffect transition="in" filter="blinds(horizontal)">
                                      <p:cBhvr>
                                        <p:cTn id="6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1" grpId="0"/>
      <p:bldP spid="12" grpId="0"/>
      <p:bldP spid="13" grpId="0"/>
      <p:bldP spid="17" grpId="0"/>
      <p:bldP spid="18" grpId="0"/>
      <p:bldP spid="19" grpId="0"/>
      <p:bldP spid="20" grpId="0"/>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10460736" cy="762000"/>
          </a:xfrm>
        </p:spPr>
        <p:txBody>
          <a:bodyPr/>
          <a:lstStyle/>
          <a:p>
            <a:pPr algn="ctr"/>
            <a:r>
              <a:rPr lang="en-US" dirty="0"/>
              <a:t>Brings Joy</a:t>
            </a:r>
          </a:p>
        </p:txBody>
      </p:sp>
      <p:sp>
        <p:nvSpPr>
          <p:cNvPr id="3" name="Text Placeholder 2"/>
          <p:cNvSpPr>
            <a:spLocks noGrp="1"/>
          </p:cNvSpPr>
          <p:nvPr>
            <p:ph type="body" idx="1"/>
          </p:nvPr>
        </p:nvSpPr>
        <p:spPr>
          <a:xfrm>
            <a:off x="406400" y="1905000"/>
            <a:ext cx="11379200" cy="4800600"/>
          </a:xfrm>
        </p:spPr>
        <p:txBody>
          <a:bodyPr>
            <a:normAutofit/>
          </a:bodyPr>
          <a:lstStyle/>
          <a:p>
            <a:pPr marL="914400" lvl="1" indent="-400050">
              <a:spcAft>
                <a:spcPts val="1200"/>
              </a:spcAft>
              <a:buClr>
                <a:schemeClr val="tx1"/>
              </a:buClr>
              <a:buSzPct val="125000"/>
              <a:buFont typeface="Arial" pitchFamily="34" charset="0"/>
              <a:buChar char="•"/>
            </a:pPr>
            <a:r>
              <a:rPr lang="en-US" sz="3200" dirty="0"/>
              <a:t>All the labors of love we see and hear about</a:t>
            </a:r>
          </a:p>
          <a:p>
            <a:pPr lvl="2" indent="-400050">
              <a:spcAft>
                <a:spcPts val="1200"/>
              </a:spcAft>
              <a:buClr>
                <a:schemeClr val="tx1"/>
              </a:buClr>
              <a:buSzPct val="125000"/>
              <a:buFont typeface="Arial" pitchFamily="34" charset="0"/>
              <a:buChar char="•"/>
            </a:pPr>
            <a:r>
              <a:rPr lang="en-US" sz="3200" dirty="0"/>
              <a:t>Our commitment to uphold the Scriptures</a:t>
            </a:r>
          </a:p>
          <a:p>
            <a:pPr lvl="2" indent="-400050">
              <a:spcAft>
                <a:spcPts val="1200"/>
              </a:spcAft>
              <a:buClr>
                <a:schemeClr val="tx1"/>
              </a:buClr>
              <a:buSzPct val="125000"/>
              <a:buFont typeface="Arial" pitchFamily="34" charset="0"/>
              <a:buChar char="•"/>
            </a:pPr>
            <a:r>
              <a:rPr lang="en-US" sz="3200" dirty="0"/>
              <a:t>All the young children and their caring parents </a:t>
            </a:r>
          </a:p>
          <a:p>
            <a:pPr lvl="2" indent="-400050">
              <a:spcAft>
                <a:spcPts val="1200"/>
              </a:spcAft>
              <a:buClr>
                <a:schemeClr val="tx1"/>
              </a:buClr>
              <a:buSzPct val="125000"/>
              <a:buFont typeface="Arial" pitchFamily="34" charset="0"/>
              <a:buChar char="•"/>
            </a:pPr>
            <a:r>
              <a:rPr lang="en-US" sz="3200" dirty="0"/>
              <a:t>Practice of the one-another scriptures</a:t>
            </a:r>
          </a:p>
          <a:p>
            <a:pPr marL="1263650" lvl="3" indent="-330200">
              <a:buClr>
                <a:schemeClr val="tx1"/>
              </a:buClr>
              <a:buSzPct val="125000"/>
              <a:buFont typeface="Arial" pitchFamily="34" charset="0"/>
              <a:buChar char="•"/>
            </a:pPr>
            <a:r>
              <a:rPr lang="en-US" sz="3200" dirty="0"/>
              <a:t>Generosity, hospitality and  concern for one another</a:t>
            </a:r>
          </a:p>
          <a:p>
            <a:pPr lvl="1"/>
            <a:endParaRPr lang="en-US" sz="3200" dirty="0"/>
          </a:p>
          <a:p>
            <a:pPr lvl="1"/>
            <a:endParaRPr lang="en-US" sz="32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162416-3BF6-41BB-9F31-6D3CB5CB11AB}"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0373677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609600"/>
            <a:ext cx="10363200" cy="664464"/>
          </a:xfrm>
        </p:spPr>
        <p:txBody>
          <a:bodyPr/>
          <a:lstStyle/>
          <a:p>
            <a:pPr algn="ctr"/>
            <a:r>
              <a:rPr lang="en-US" dirty="0"/>
              <a:t>Concerns</a:t>
            </a:r>
          </a:p>
        </p:txBody>
      </p:sp>
      <p:sp>
        <p:nvSpPr>
          <p:cNvPr id="3" name="Text Placeholder 2"/>
          <p:cNvSpPr>
            <a:spLocks noGrp="1"/>
          </p:cNvSpPr>
          <p:nvPr>
            <p:ph type="body" idx="1"/>
          </p:nvPr>
        </p:nvSpPr>
        <p:spPr>
          <a:xfrm>
            <a:off x="304800" y="1600200"/>
            <a:ext cx="11734800" cy="5029200"/>
          </a:xfrm>
        </p:spPr>
        <p:txBody>
          <a:bodyPr>
            <a:noAutofit/>
          </a:bodyPr>
          <a:lstStyle/>
          <a:p>
            <a:pPr marL="560388" lvl="1">
              <a:buClr>
                <a:schemeClr val="tx1"/>
              </a:buClr>
              <a:buSzPct val="125000"/>
            </a:pPr>
            <a:r>
              <a:rPr lang="en-US" sz="2800" dirty="0"/>
              <a:t>Those who are weakly attached to the Central community</a:t>
            </a:r>
          </a:p>
          <a:p>
            <a:pPr marL="1262063" lvl="2" indent="-347663">
              <a:buClr>
                <a:schemeClr val="tx1"/>
              </a:buClr>
              <a:buSzPct val="125000"/>
              <a:buFont typeface="Arial" pitchFamily="34" charset="0"/>
              <a:buChar char="•"/>
            </a:pPr>
            <a:r>
              <a:rPr lang="en-US" sz="2600" dirty="0"/>
              <a:t>Limits growth in the practice of the one-another scriptures </a:t>
            </a:r>
          </a:p>
          <a:p>
            <a:pPr marL="1262063" lvl="2" indent="-347663">
              <a:buClr>
                <a:schemeClr val="tx1"/>
              </a:buClr>
              <a:buSzPct val="125000"/>
              <a:buFont typeface="Arial" pitchFamily="34" charset="0"/>
              <a:buChar char="•"/>
            </a:pPr>
            <a:r>
              <a:rPr lang="en-US" sz="2600" dirty="0"/>
              <a:t>Difficult to adequately shepherd</a:t>
            </a:r>
          </a:p>
          <a:p>
            <a:pPr marL="560388" lvl="1">
              <a:buClr>
                <a:schemeClr val="tx1"/>
              </a:buClr>
              <a:buSzPct val="125000"/>
              <a:buFont typeface="Arial" pitchFamily="34" charset="0"/>
              <a:buChar char="•"/>
            </a:pPr>
            <a:endParaRPr lang="en-US" sz="1400" dirty="0"/>
          </a:p>
          <a:p>
            <a:pPr marL="560388" lvl="1">
              <a:buClr>
                <a:schemeClr val="tx1"/>
              </a:buClr>
              <a:buSzPct val="125000"/>
              <a:buFont typeface="Arial" pitchFamily="34" charset="0"/>
              <a:buChar char="•"/>
            </a:pPr>
            <a:r>
              <a:rPr lang="en-US" sz="2800" dirty="0"/>
              <a:t>Imbalance, down and in vs. up and out</a:t>
            </a:r>
          </a:p>
          <a:p>
            <a:pPr marL="560388" lvl="1">
              <a:buClr>
                <a:schemeClr val="tx1"/>
              </a:buClr>
              <a:buSzPct val="125000"/>
              <a:buFont typeface="Arial" pitchFamily="34" charset="0"/>
              <a:buChar char="•"/>
            </a:pPr>
            <a:endParaRPr lang="en-US" sz="1400" dirty="0"/>
          </a:p>
          <a:p>
            <a:pPr marL="560388" lvl="1">
              <a:buClr>
                <a:schemeClr val="tx1"/>
              </a:buClr>
              <a:buSzPct val="125000"/>
              <a:buFont typeface="Arial" pitchFamily="34" charset="0"/>
              <a:buChar char="•"/>
            </a:pPr>
            <a:r>
              <a:rPr lang="en-US" sz="2800" dirty="0"/>
              <a:t>The challenge to practice self-denial</a:t>
            </a:r>
          </a:p>
          <a:p>
            <a:pPr marL="560388" lvl="1">
              <a:buClr>
                <a:schemeClr val="tx1"/>
              </a:buClr>
              <a:buSzPct val="125000"/>
              <a:buFont typeface="Arial" pitchFamily="34" charset="0"/>
              <a:buChar char="•"/>
            </a:pPr>
            <a:endParaRPr lang="en-US" sz="1400" dirty="0"/>
          </a:p>
          <a:p>
            <a:pPr marL="560388" lvl="1">
              <a:buClr>
                <a:schemeClr val="tx1"/>
              </a:buClr>
              <a:buSzPct val="125000"/>
              <a:buFont typeface="Arial" pitchFamily="34" charset="0"/>
              <a:buChar char="•"/>
            </a:pPr>
            <a:r>
              <a:rPr lang="en-US" sz="2800" dirty="0"/>
              <a:t>Those who are working hard get tired</a:t>
            </a:r>
          </a:p>
          <a:p>
            <a:pPr marL="560388" lvl="1">
              <a:buClr>
                <a:schemeClr val="tx1"/>
              </a:buClr>
              <a:buSzPct val="125000"/>
              <a:buFont typeface="Arial" pitchFamily="34" charset="0"/>
              <a:buChar char="•"/>
            </a:pPr>
            <a:endParaRPr lang="en-US" sz="1400" dirty="0"/>
          </a:p>
          <a:p>
            <a:pPr marL="560388" lvl="1">
              <a:buClr>
                <a:schemeClr val="tx1"/>
              </a:buClr>
              <a:buSzPct val="125000"/>
              <a:buFont typeface="Arial" pitchFamily="34" charset="0"/>
              <a:buChar char="•"/>
            </a:pPr>
            <a:r>
              <a:rPr lang="en-US" sz="2800" dirty="0"/>
              <a:t>Some unmet calls to serve</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162416-3BF6-41BB-9F31-6D3CB5CB11AB}"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416030425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blinds(horizontal)">
                                      <p:cBhvr>
                                        <p:cTn id="28" dur="500"/>
                                        <p:tgtEl>
                                          <p:spTgt spid="3">
                                            <p:txEl>
                                              <p:pRg st="8" end="8"/>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Effect transition="in" filter="blinds(horizontal)">
                                      <p:cBhvr>
                                        <p:cTn id="3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1066800"/>
            <a:ext cx="10363200" cy="609600"/>
          </a:xfrm>
        </p:spPr>
        <p:txBody>
          <a:bodyPr/>
          <a:lstStyle/>
          <a:p>
            <a:pPr algn="ctr"/>
            <a:r>
              <a:rPr lang="en-US" dirty="0"/>
              <a:t>Closing Thoughts</a:t>
            </a:r>
          </a:p>
        </p:txBody>
      </p:sp>
      <p:sp>
        <p:nvSpPr>
          <p:cNvPr id="3" name="Text Placeholder 2"/>
          <p:cNvSpPr>
            <a:spLocks noGrp="1"/>
          </p:cNvSpPr>
          <p:nvPr>
            <p:ph type="body" idx="1"/>
          </p:nvPr>
        </p:nvSpPr>
        <p:spPr>
          <a:xfrm>
            <a:off x="707136" y="1905000"/>
            <a:ext cx="10363200" cy="4572000"/>
          </a:xfrm>
        </p:spPr>
        <p:txBody>
          <a:bodyPr>
            <a:normAutofit lnSpcReduction="10000"/>
          </a:bodyPr>
          <a:lstStyle/>
          <a:p>
            <a:endParaRPr lang="en-US" dirty="0"/>
          </a:p>
          <a:p>
            <a:pPr>
              <a:buClr>
                <a:schemeClr val="tx1"/>
              </a:buClr>
              <a:buSzPct val="100000"/>
            </a:pPr>
            <a:r>
              <a:rPr lang="en-US" sz="3200" dirty="0">
                <a:solidFill>
                  <a:schemeClr val="tx1"/>
                </a:solidFill>
              </a:rPr>
              <a:t>Christ put us in the service “business”. </a:t>
            </a:r>
          </a:p>
          <a:p>
            <a:pPr>
              <a:spcBef>
                <a:spcPts val="1200"/>
              </a:spcBef>
              <a:spcAft>
                <a:spcPts val="1800"/>
              </a:spcAft>
              <a:buClr>
                <a:schemeClr val="tx1"/>
              </a:buClr>
              <a:buSzPct val="100000"/>
            </a:pPr>
            <a:endParaRPr lang="en-US" dirty="0">
              <a:solidFill>
                <a:schemeClr val="tx1"/>
              </a:solidFill>
            </a:endParaRPr>
          </a:p>
          <a:p>
            <a:pPr>
              <a:spcBef>
                <a:spcPts val="1200"/>
              </a:spcBef>
              <a:spcAft>
                <a:spcPts val="1800"/>
              </a:spcAft>
              <a:buClr>
                <a:schemeClr val="tx1"/>
              </a:buClr>
              <a:buSzPct val="100000"/>
            </a:pPr>
            <a:r>
              <a:rPr lang="en-US" sz="3200" dirty="0">
                <a:solidFill>
                  <a:schemeClr val="tx1"/>
                </a:solidFill>
              </a:rPr>
              <a:t>Don’t work to be saved; work because we have been saved.</a:t>
            </a:r>
          </a:p>
          <a:p>
            <a:pPr>
              <a:spcAft>
                <a:spcPts val="1800"/>
              </a:spcAft>
              <a:buClr>
                <a:schemeClr val="tx1"/>
              </a:buClr>
              <a:buSzPct val="100000"/>
            </a:pPr>
            <a:endParaRPr lang="en-US" dirty="0">
              <a:solidFill>
                <a:schemeClr val="tx1"/>
              </a:solidFill>
            </a:endParaRPr>
          </a:p>
          <a:p>
            <a:pPr>
              <a:spcAft>
                <a:spcPts val="1800"/>
              </a:spcAft>
              <a:buClr>
                <a:schemeClr val="tx1"/>
              </a:buClr>
              <a:buSzPct val="100000"/>
            </a:pPr>
            <a:r>
              <a:rPr lang="en-US" sz="3200" dirty="0">
                <a:solidFill>
                  <a:schemeClr val="tx1"/>
                </a:solidFill>
              </a:rPr>
              <a:t>Let’s  recommit work together.  </a:t>
            </a:r>
          </a:p>
          <a:p>
            <a:pPr>
              <a:spcAft>
                <a:spcPts val="1800"/>
              </a:spcAft>
              <a:buClr>
                <a:schemeClr val="tx1"/>
              </a:buClr>
              <a:buSzPct val="100000"/>
            </a:pPr>
            <a:endParaRPr lang="en-US" dirty="0">
              <a:solidFill>
                <a:schemeClr val="tx1"/>
              </a:solidFill>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399633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a:xfrm>
            <a:off x="707136" y="1600200"/>
            <a:ext cx="10363200" cy="4876800"/>
          </a:xfrm>
        </p:spPr>
        <p:txBody>
          <a:bodyPr/>
          <a:lstStyle/>
          <a:p>
            <a:pPr algn="ctr">
              <a:buNone/>
            </a:pPr>
            <a:endParaRPr lang="en-US" dirty="0"/>
          </a:p>
          <a:p>
            <a:pPr algn="ctr">
              <a:buNone/>
            </a:pPr>
            <a:endParaRPr lang="en-US" dirty="0"/>
          </a:p>
          <a:p>
            <a:pPr algn="ctr">
              <a:buNone/>
            </a:pPr>
            <a:r>
              <a:rPr lang="en-US" sz="3600" dirty="0"/>
              <a:t>Backup</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370253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457200"/>
            <a:ext cx="10363200" cy="905256"/>
          </a:xfrm>
        </p:spPr>
        <p:txBody>
          <a:bodyPr/>
          <a:lstStyle/>
          <a:p>
            <a:pPr algn="ctr"/>
            <a:r>
              <a:rPr lang="en-US" dirty="0"/>
              <a:t>Where Do We Look?</a:t>
            </a:r>
          </a:p>
        </p:txBody>
      </p:sp>
      <p:sp>
        <p:nvSpPr>
          <p:cNvPr id="3" name="Text Placeholder 2"/>
          <p:cNvSpPr>
            <a:spLocks noGrp="1"/>
          </p:cNvSpPr>
          <p:nvPr>
            <p:ph type="body" idx="1"/>
          </p:nvPr>
        </p:nvSpPr>
        <p:spPr>
          <a:xfrm>
            <a:off x="609600" y="1447800"/>
            <a:ext cx="10668000" cy="5257800"/>
          </a:xfrm>
        </p:spPr>
        <p:txBody>
          <a:bodyPr>
            <a:normAutofit/>
          </a:bodyPr>
          <a:lstStyle/>
          <a:p>
            <a:endParaRPr lang="en-US" dirty="0"/>
          </a:p>
          <a:p>
            <a:pPr marL="347663" lvl="1" indent="-347663" algn="ctr">
              <a:buClr>
                <a:schemeClr val="accent3"/>
              </a:buClr>
              <a:buSzPct val="95000"/>
            </a:pPr>
            <a:r>
              <a:rPr lang="en-US" sz="3500" dirty="0"/>
              <a:t>Down and in – Serve the body at large</a:t>
            </a:r>
            <a:endParaRPr lang="en-US" sz="3900" dirty="0"/>
          </a:p>
          <a:p>
            <a:pPr algn="ctr"/>
            <a:endParaRPr lang="en-US" sz="1900" dirty="0"/>
          </a:p>
          <a:p>
            <a:pPr algn="ctr"/>
            <a:r>
              <a:rPr lang="en-US" sz="3200" dirty="0"/>
              <a:t>Collective family and its ministries, gatherings and events</a:t>
            </a:r>
          </a:p>
          <a:p>
            <a:pPr algn="ctr"/>
            <a:endParaRPr lang="en-US" dirty="0"/>
          </a:p>
          <a:p>
            <a:pPr algn="ctr"/>
            <a:r>
              <a:rPr lang="en-US" sz="3200" dirty="0"/>
              <a:t>Obligation to your brothers and sisters to do your part</a:t>
            </a:r>
          </a:p>
          <a:p>
            <a:pPr algn="ctr"/>
            <a:endParaRPr lang="en-US" sz="2800" dirty="0"/>
          </a:p>
          <a:p>
            <a:pPr algn="ctr"/>
            <a:endParaRPr lang="en-US" sz="2800" dirty="0"/>
          </a:p>
          <a:p>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1FB6D1F-AFEC-4C14-B06B-738CE7DF8AA6}"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1098490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914400"/>
            <a:ext cx="10363200" cy="621792"/>
          </a:xfrm>
        </p:spPr>
        <p:txBody>
          <a:bodyPr/>
          <a:lstStyle/>
          <a:p>
            <a:pPr algn="ctr"/>
            <a:r>
              <a:rPr lang="en-US" sz="4400" dirty="0"/>
              <a:t>Where Do We Look?</a:t>
            </a:r>
          </a:p>
        </p:txBody>
      </p:sp>
      <p:sp>
        <p:nvSpPr>
          <p:cNvPr id="3" name="Text Placeholder 2"/>
          <p:cNvSpPr>
            <a:spLocks noGrp="1"/>
          </p:cNvSpPr>
          <p:nvPr>
            <p:ph type="body" idx="1"/>
          </p:nvPr>
        </p:nvSpPr>
        <p:spPr>
          <a:xfrm>
            <a:off x="707136" y="1905000"/>
            <a:ext cx="10363200" cy="4495800"/>
          </a:xfrm>
        </p:spPr>
        <p:txBody>
          <a:bodyPr/>
          <a:lstStyle/>
          <a:p>
            <a:endParaRPr lang="en-US" dirty="0"/>
          </a:p>
          <a:p>
            <a:pPr algn="ctr"/>
            <a:r>
              <a:rPr lang="en-US" sz="3200" dirty="0">
                <a:solidFill>
                  <a:schemeClr val="tx1">
                    <a:lumMod val="95000"/>
                  </a:schemeClr>
                </a:solidFill>
              </a:rPr>
              <a:t>Down and In – Serving by building one another up</a:t>
            </a:r>
          </a:p>
          <a:p>
            <a:pPr algn="ctr"/>
            <a:endParaRPr lang="en-US" sz="2800" dirty="0"/>
          </a:p>
          <a:p>
            <a:pPr algn="ctr"/>
            <a:r>
              <a:rPr lang="en-US" sz="3200" dirty="0"/>
              <a:t>Concern and compassion </a:t>
            </a:r>
          </a:p>
          <a:p>
            <a:pPr algn="ctr"/>
            <a:r>
              <a:rPr lang="en-US" sz="3200" dirty="0"/>
              <a:t>Person to person</a:t>
            </a:r>
          </a:p>
          <a:p>
            <a:pPr algn="ctr"/>
            <a:endParaRPr lang="en-US" sz="2800" dirty="0"/>
          </a:p>
          <a:p>
            <a:pPr algn="ctr"/>
            <a:endParaRPr lang="en-US" sz="2800" dirty="0"/>
          </a:p>
          <a:p>
            <a:endParaRPr lang="en-US" sz="28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162416-3BF6-41BB-9F31-6D3CB5CB11AB}"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10482868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136" y="762000"/>
            <a:ext cx="10363200" cy="762000"/>
          </a:xfrm>
        </p:spPr>
        <p:txBody>
          <a:bodyPr/>
          <a:lstStyle/>
          <a:p>
            <a:pPr algn="ctr"/>
            <a:r>
              <a:rPr lang="en-US" dirty="0"/>
              <a:t>Where Do We Look?</a:t>
            </a:r>
          </a:p>
        </p:txBody>
      </p:sp>
      <p:sp>
        <p:nvSpPr>
          <p:cNvPr id="3" name="Text Placeholder 2"/>
          <p:cNvSpPr>
            <a:spLocks noGrp="1"/>
          </p:cNvSpPr>
          <p:nvPr>
            <p:ph type="body" idx="1"/>
          </p:nvPr>
        </p:nvSpPr>
        <p:spPr>
          <a:xfrm>
            <a:off x="707136" y="1676400"/>
            <a:ext cx="10363200" cy="4953000"/>
          </a:xfrm>
        </p:spPr>
        <p:txBody>
          <a:bodyPr>
            <a:normAutofit lnSpcReduction="10000"/>
          </a:bodyPr>
          <a:lstStyle/>
          <a:p>
            <a:endParaRPr lang="en-US" dirty="0"/>
          </a:p>
          <a:p>
            <a:pPr marL="0" lvl="1" indent="0" algn="ctr">
              <a:buClr>
                <a:schemeClr val="accent3"/>
              </a:buClr>
              <a:buSzPct val="95000"/>
            </a:pPr>
            <a:r>
              <a:rPr lang="en-US" sz="3200" dirty="0"/>
              <a:t>Up and out – GO!</a:t>
            </a:r>
          </a:p>
          <a:p>
            <a:pPr marL="0" lvl="1" indent="0" algn="ctr">
              <a:buClr>
                <a:schemeClr val="accent3"/>
              </a:buClr>
              <a:buSzPct val="95000"/>
            </a:pPr>
            <a:endParaRPr lang="en-US" dirty="0"/>
          </a:p>
          <a:p>
            <a:pPr algn="ctr"/>
            <a:endParaRPr lang="en-US" sz="1400" dirty="0"/>
          </a:p>
          <a:p>
            <a:pPr algn="ctr"/>
            <a:r>
              <a:rPr lang="en-US" sz="3200" dirty="0"/>
              <a:t>Jesus was driven by concern and compassion</a:t>
            </a:r>
          </a:p>
          <a:p>
            <a:pPr algn="ctr"/>
            <a:endParaRPr lang="en-US" sz="2800" dirty="0"/>
          </a:p>
          <a:p>
            <a:pPr algn="ctr"/>
            <a:r>
              <a:rPr lang="en-US" sz="3200" dirty="0"/>
              <a:t>Helpless and harassed </a:t>
            </a:r>
          </a:p>
          <a:p>
            <a:pPr algn="ctr"/>
            <a:r>
              <a:rPr lang="en-US" sz="3200" dirty="0"/>
              <a:t>Without Hope; need the gospel</a:t>
            </a:r>
          </a:p>
          <a:p>
            <a:pPr algn="ctr"/>
            <a:r>
              <a:rPr lang="en-US" sz="3200" dirty="0"/>
              <a:t>Don’t have to be a trained evangelist</a:t>
            </a:r>
          </a:p>
          <a:p>
            <a:pPr algn="ctr"/>
            <a:r>
              <a:rPr lang="en-US" sz="3200" dirty="0"/>
              <a:t> Need concern and compassion </a:t>
            </a:r>
          </a:p>
          <a:p>
            <a:endParaRPr lang="en-US" sz="28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162416-3BF6-41BB-9F31-6D3CB5CB11AB}" type="slidenum">
              <a:rPr kumimoji="0" lang="en-US" sz="1200" b="0" i="0" u="none" strike="noStrike" kern="1200" cap="none" spc="0" normalizeH="0" baseline="0" noProof="0" smtClean="0">
                <a:ln>
                  <a:noFill/>
                </a:ln>
                <a:solidFill>
                  <a:srgbClr val="DBF5F9">
                    <a:shade val="90000"/>
                  </a:srgbClr>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srgbClr val="DBF5F9">
                  <a:shade val="90000"/>
                </a:srgbClr>
              </a:solidFill>
              <a:effectLst/>
              <a:uLnTx/>
              <a:uFillTx/>
              <a:latin typeface="Constantia"/>
              <a:ea typeface="+mn-ea"/>
              <a:cs typeface="+mn-cs"/>
            </a:endParaRPr>
          </a:p>
        </p:txBody>
      </p:sp>
    </p:spTree>
    <p:extLst>
      <p:ext uri="{BB962C8B-B14F-4D97-AF65-F5344CB8AC3E}">
        <p14:creationId xmlns:p14="http://schemas.microsoft.com/office/powerpoint/2010/main" val="25519387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BDD71-87A7-41EE-AFE8-45BBCDCCE176}"/>
              </a:ext>
            </a:extLst>
          </p:cNvPr>
          <p:cNvSpPr>
            <a:spLocks noGrp="1"/>
          </p:cNvSpPr>
          <p:nvPr>
            <p:ph type="ctrTitle"/>
          </p:nvPr>
        </p:nvSpPr>
        <p:spPr>
          <a:xfrm>
            <a:off x="1143000" y="0"/>
            <a:ext cx="9677400" cy="2362200"/>
          </a:xfrm>
        </p:spPr>
        <p:txBody>
          <a:bodyPr/>
          <a:lstStyle/>
          <a:p>
            <a:pPr algn="ctr"/>
            <a:r>
              <a:rPr lang="en-US" dirty="0"/>
              <a:t>The Power of Servant Living</a:t>
            </a:r>
          </a:p>
        </p:txBody>
      </p:sp>
      <p:sp>
        <p:nvSpPr>
          <p:cNvPr id="3" name="Subtitle 2">
            <a:extLst>
              <a:ext uri="{FF2B5EF4-FFF2-40B4-BE49-F238E27FC236}">
                <a16:creationId xmlns:a16="http://schemas.microsoft.com/office/drawing/2014/main" id="{5001AFAA-9BBD-4EB1-AAFA-40904ACF15F9}"/>
              </a:ext>
            </a:extLst>
          </p:cNvPr>
          <p:cNvSpPr>
            <a:spLocks noGrp="1"/>
          </p:cNvSpPr>
          <p:nvPr>
            <p:ph type="subTitle" idx="1"/>
          </p:nvPr>
        </p:nvSpPr>
        <p:spPr>
          <a:xfrm>
            <a:off x="546100" y="2743200"/>
            <a:ext cx="10871200" cy="3096064"/>
          </a:xfrm>
        </p:spPr>
        <p:txBody>
          <a:bodyPr>
            <a:normAutofit fontScale="85000" lnSpcReduction="10000"/>
          </a:bodyPr>
          <a:lstStyle/>
          <a:p>
            <a:pPr algn="l"/>
            <a:r>
              <a:rPr lang="en-US" sz="3900" dirty="0"/>
              <a:t>The Call to Serve					        Ed Smith</a:t>
            </a:r>
          </a:p>
          <a:p>
            <a:pPr algn="l"/>
            <a:endParaRPr lang="en-US" sz="3900" dirty="0"/>
          </a:p>
          <a:p>
            <a:pPr algn="l"/>
            <a:r>
              <a:rPr lang="en-US" sz="3900" dirty="0"/>
              <a:t>Whom Do We Serve?				        Chip Jones</a:t>
            </a:r>
          </a:p>
          <a:p>
            <a:pPr algn="l"/>
            <a:endParaRPr lang="en-US" sz="3900" dirty="0"/>
          </a:p>
          <a:p>
            <a:pPr algn="l"/>
            <a:r>
              <a:rPr lang="en-US" sz="3900" dirty="0"/>
              <a:t>Serving Others Effectively With Our Gifts      Richard Brown</a:t>
            </a:r>
          </a:p>
          <a:p>
            <a:pPr algn="l"/>
            <a:endParaRPr lang="en-US" sz="3900" dirty="0"/>
          </a:p>
          <a:p>
            <a:pPr algn="l"/>
            <a:endParaRPr lang="en-US" dirty="0"/>
          </a:p>
          <a:p>
            <a:pPr algn="l"/>
            <a:endParaRPr lang="en-US" dirty="0"/>
          </a:p>
        </p:txBody>
      </p:sp>
    </p:spTree>
    <p:extLst>
      <p:ext uri="{BB962C8B-B14F-4D97-AF65-F5344CB8AC3E}">
        <p14:creationId xmlns:p14="http://schemas.microsoft.com/office/powerpoint/2010/main" val="2827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F40A4-A612-4691-BB50-F515DBF5CED4}"/>
              </a:ext>
            </a:extLst>
          </p:cNvPr>
          <p:cNvSpPr>
            <a:spLocks noGrp="1"/>
          </p:cNvSpPr>
          <p:nvPr>
            <p:ph type="title"/>
          </p:nvPr>
        </p:nvSpPr>
        <p:spPr>
          <a:xfrm>
            <a:off x="707136" y="838200"/>
            <a:ext cx="10646664" cy="1066800"/>
          </a:xfrm>
        </p:spPr>
        <p:txBody>
          <a:bodyPr/>
          <a:lstStyle/>
          <a:p>
            <a:pPr algn="ctr"/>
            <a:r>
              <a:rPr lang="en-US" dirty="0"/>
              <a:t>A Mother’s Request for Her Sons </a:t>
            </a:r>
            <a:br>
              <a:rPr lang="en-US" dirty="0"/>
            </a:br>
            <a:r>
              <a:rPr lang="en-US" dirty="0"/>
              <a:t>and Jesus’ Reply</a:t>
            </a:r>
          </a:p>
        </p:txBody>
      </p:sp>
      <p:sp>
        <p:nvSpPr>
          <p:cNvPr id="3" name="Text Placeholder 2">
            <a:extLst>
              <a:ext uri="{FF2B5EF4-FFF2-40B4-BE49-F238E27FC236}">
                <a16:creationId xmlns:a16="http://schemas.microsoft.com/office/drawing/2014/main" id="{D52C8753-D3D1-414E-9BC2-02147EDD18A0}"/>
              </a:ext>
            </a:extLst>
          </p:cNvPr>
          <p:cNvSpPr>
            <a:spLocks noGrp="1"/>
          </p:cNvSpPr>
          <p:nvPr>
            <p:ph type="body" idx="1"/>
          </p:nvPr>
        </p:nvSpPr>
        <p:spPr>
          <a:xfrm>
            <a:off x="914400" y="2057400"/>
            <a:ext cx="10155936" cy="4419600"/>
          </a:xfrm>
        </p:spPr>
        <p:txBody>
          <a:bodyPr>
            <a:normAutofit fontScale="25000" lnSpcReduction="20000"/>
          </a:bodyPr>
          <a:lstStyle/>
          <a:p>
            <a:pPr marL="0" indent="0">
              <a:buNone/>
              <a:tabLst>
                <a:tab pos="690563" algn="l"/>
              </a:tabLst>
            </a:pPr>
            <a:r>
              <a:rPr lang="en-US" sz="14400" dirty="0">
                <a:effectLst>
                  <a:outerShdw blurRad="38100" dist="38100" dir="2700000" algn="tl">
                    <a:srgbClr val="000000">
                      <a:alpha val="43137"/>
                    </a:srgbClr>
                  </a:outerShdw>
                </a:effectLst>
              </a:rPr>
              <a:t>A.	</a:t>
            </a:r>
            <a:r>
              <a:rPr lang="en-US" sz="14400" dirty="0">
                <a:effectLst>
                  <a:outerShdw blurRad="38100" dist="38100" dir="2700000" algn="tl">
                    <a:srgbClr val="000000">
                      <a:alpha val="43137"/>
                    </a:srgbClr>
                  </a:outerShdw>
                </a:effectLst>
                <a:latin typeface="Arial Rounded MT Bold" panose="020F0704030504030204" pitchFamily="34" charset="0"/>
              </a:rPr>
              <a:t>Her request was </a:t>
            </a:r>
            <a:r>
              <a:rPr lang="en-US" sz="14400" i="1" dirty="0">
                <a:solidFill>
                  <a:srgbClr val="FFC000"/>
                </a:solidFill>
                <a:effectLst>
                  <a:outerShdw blurRad="38100" dist="38100" dir="2700000" algn="tl">
                    <a:srgbClr val="000000">
                      <a:alpha val="43137"/>
                    </a:srgbClr>
                  </a:outerShdw>
                </a:effectLst>
                <a:latin typeface="Arial Rounded MT Bold" panose="020F0704030504030204" pitchFamily="34" charset="0"/>
              </a:rPr>
              <a:t>Humble</a:t>
            </a:r>
            <a:r>
              <a:rPr lang="en-US" sz="14400" dirty="0">
                <a:effectLst>
                  <a:outerShdw blurRad="38100" dist="38100" dir="2700000" algn="tl">
                    <a:srgbClr val="000000">
                      <a:alpha val="43137"/>
                    </a:srgbClr>
                  </a:outerShdw>
                </a:effectLst>
                <a:latin typeface="Arial Rounded MT Bold" panose="020F0704030504030204" pitchFamily="34" charset="0"/>
              </a:rPr>
              <a:t>.</a:t>
            </a:r>
          </a:p>
          <a:p>
            <a:pPr marL="457200" indent="-457200">
              <a:buFont typeface="+mj-lt"/>
              <a:buAutoNum type="arabicPeriod"/>
            </a:pPr>
            <a:r>
              <a:rPr lang="en-US" sz="12800" dirty="0">
                <a:effectLst>
                  <a:outerShdw blurRad="38100" dist="38100" dir="2700000" algn="tl">
                    <a:srgbClr val="000000">
                      <a:alpha val="43137"/>
                    </a:srgbClr>
                  </a:outerShdw>
                </a:effectLst>
                <a:latin typeface="Arial Rounded MT Bold" panose="020F0704030504030204" pitchFamily="34" charset="0"/>
              </a:rPr>
              <a:t>	</a:t>
            </a:r>
            <a:r>
              <a:rPr lang="en-US" sz="12800" dirty="0">
                <a:latin typeface="Arial Rounded MT Bold" panose="020F0704030504030204" pitchFamily="34" charset="0"/>
              </a:rPr>
              <a:t>She recognized Jesus was a different leader.</a:t>
            </a:r>
          </a:p>
          <a:p>
            <a:pPr marL="914400" indent="-914400">
              <a:buFont typeface="+mj-lt"/>
              <a:buAutoNum type="arabicPeriod"/>
              <a:tabLst>
                <a:tab pos="690563" algn="l"/>
              </a:tabLst>
            </a:pPr>
            <a:r>
              <a:rPr lang="en-US" sz="12800" dirty="0">
                <a:latin typeface="Arial Rounded MT Bold" panose="020F0704030504030204" pitchFamily="34" charset="0"/>
              </a:rPr>
              <a:t>She knew of his miracles either personally or hearing of them.</a:t>
            </a:r>
          </a:p>
          <a:p>
            <a:pPr marL="0" indent="0">
              <a:buNone/>
            </a:pPr>
            <a:endParaRPr lang="en-US" sz="11100" dirty="0">
              <a:latin typeface="Arial Rounded MT Bold" panose="020F0704030504030204" pitchFamily="34" charset="0"/>
            </a:endParaRPr>
          </a:p>
          <a:p>
            <a:pPr marL="0" indent="0">
              <a:buNone/>
              <a:tabLst>
                <a:tab pos="690563" algn="l"/>
              </a:tabLst>
            </a:pPr>
            <a:r>
              <a:rPr lang="en-US" sz="14400" dirty="0">
                <a:effectLst>
                  <a:outerShdw blurRad="38100" dist="38100" dir="2700000" algn="tl">
                    <a:srgbClr val="000000">
                      <a:alpha val="43137"/>
                    </a:srgbClr>
                  </a:outerShdw>
                </a:effectLst>
                <a:latin typeface="Arial Rounded MT Bold" panose="020F0704030504030204" pitchFamily="34" charset="0"/>
              </a:rPr>
              <a:t>B.	Her request was </a:t>
            </a:r>
            <a:r>
              <a:rPr lang="en-US" sz="14400" i="1" dirty="0">
                <a:solidFill>
                  <a:srgbClr val="FFC000"/>
                </a:solidFill>
                <a:effectLst>
                  <a:outerShdw blurRad="38100" dist="38100" dir="2700000" algn="tl">
                    <a:srgbClr val="000000">
                      <a:alpha val="43137"/>
                    </a:srgbClr>
                  </a:outerShdw>
                </a:effectLst>
                <a:latin typeface="Arial Rounded MT Bold" panose="020F0704030504030204" pitchFamily="34" charset="0"/>
              </a:rPr>
              <a:t>Honest</a:t>
            </a:r>
            <a:r>
              <a:rPr lang="en-US" sz="14400" dirty="0">
                <a:effectLst>
                  <a:outerShdw blurRad="38100" dist="38100" dir="2700000" algn="tl">
                    <a:srgbClr val="000000">
                      <a:alpha val="43137"/>
                    </a:srgbClr>
                  </a:outerShdw>
                </a:effectLst>
                <a:latin typeface="Arial Rounded MT Bold" panose="020F0704030504030204" pitchFamily="34" charset="0"/>
              </a:rPr>
              <a:t>.</a:t>
            </a:r>
          </a:p>
          <a:p>
            <a:pPr marL="914400" indent="-914400">
              <a:buFont typeface="+mj-lt"/>
              <a:buAutoNum type="arabicPeriod"/>
              <a:tabLst>
                <a:tab pos="690563" algn="l"/>
              </a:tabLst>
            </a:pPr>
            <a:r>
              <a:rPr lang="en-US" sz="12800" dirty="0">
                <a:latin typeface="Arial Rounded MT Bold" panose="020F0704030504030204" pitchFamily="34" charset="0"/>
              </a:rPr>
              <a:t>As a parent, she wanted what she believed was best for her sons.</a:t>
            </a:r>
          </a:p>
          <a:p>
            <a:pPr marL="914400" indent="-914400">
              <a:buFont typeface="+mj-lt"/>
              <a:buAutoNum type="arabicPeriod"/>
              <a:tabLst>
                <a:tab pos="690563" algn="l"/>
              </a:tabLst>
            </a:pPr>
            <a:r>
              <a:rPr lang="en-US" sz="12800" dirty="0">
                <a:latin typeface="Arial Rounded MT Bold" panose="020F0704030504030204" pitchFamily="34" charset="0"/>
              </a:rPr>
              <a:t>Likely, they were good sons to her.</a:t>
            </a:r>
          </a:p>
          <a:p>
            <a:pPr marL="514350" indent="-514350">
              <a:buFont typeface="+mj-lt"/>
              <a:buAutoNum type="arabicPeriod"/>
            </a:pPr>
            <a:endParaRPr lang="en-US" sz="5800"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dirty="0">
                <a:effectLst>
                  <a:outerShdw blurRad="38100" dist="38100" dir="2700000" algn="tl">
                    <a:srgbClr val="000000">
                      <a:alpha val="43137"/>
                    </a:srgbClr>
                  </a:outerShdw>
                </a:effectLst>
                <a:latin typeface="Arial Rounded MT Bold" panose="020F0704030504030204" pitchFamily="34" charset="0"/>
              </a:rPr>
              <a:t> </a:t>
            </a:r>
          </a:p>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3877945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F40A4-A612-4691-BB50-F515DBF5CED4}"/>
              </a:ext>
            </a:extLst>
          </p:cNvPr>
          <p:cNvSpPr>
            <a:spLocks noGrp="1"/>
          </p:cNvSpPr>
          <p:nvPr>
            <p:ph type="title"/>
          </p:nvPr>
        </p:nvSpPr>
        <p:spPr>
          <a:xfrm>
            <a:off x="707136" y="838200"/>
            <a:ext cx="10646664" cy="1066800"/>
          </a:xfrm>
        </p:spPr>
        <p:txBody>
          <a:bodyPr/>
          <a:lstStyle/>
          <a:p>
            <a:pPr algn="ctr"/>
            <a:br>
              <a:rPr lang="en-US" dirty="0"/>
            </a:br>
            <a:br>
              <a:rPr lang="en-US" dirty="0"/>
            </a:br>
            <a:r>
              <a:rPr lang="en-US" dirty="0"/>
              <a:t>A Mother’s Request for Her Sons </a:t>
            </a:r>
            <a:br>
              <a:rPr lang="en-US" dirty="0"/>
            </a:br>
            <a:r>
              <a:rPr lang="en-US" dirty="0"/>
              <a:t>and Jesus’ Reply</a:t>
            </a:r>
          </a:p>
        </p:txBody>
      </p:sp>
      <p:sp>
        <p:nvSpPr>
          <p:cNvPr id="3" name="Text Placeholder 2">
            <a:extLst>
              <a:ext uri="{FF2B5EF4-FFF2-40B4-BE49-F238E27FC236}">
                <a16:creationId xmlns:a16="http://schemas.microsoft.com/office/drawing/2014/main" id="{D52C8753-D3D1-414E-9BC2-02147EDD18A0}"/>
              </a:ext>
            </a:extLst>
          </p:cNvPr>
          <p:cNvSpPr>
            <a:spLocks noGrp="1"/>
          </p:cNvSpPr>
          <p:nvPr>
            <p:ph type="body" idx="1"/>
          </p:nvPr>
        </p:nvSpPr>
        <p:spPr>
          <a:xfrm>
            <a:off x="914400" y="2057400"/>
            <a:ext cx="10155936" cy="4419600"/>
          </a:xfrm>
        </p:spPr>
        <p:txBody>
          <a:bodyPr>
            <a:normAutofit/>
          </a:bodyPr>
          <a:lstStyle/>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a:p>
            <a:pPr marL="0" indent="0">
              <a:buNone/>
              <a:tabLst>
                <a:tab pos="690563" algn="l"/>
              </a:tabLst>
            </a:pPr>
            <a:r>
              <a:rPr lang="en-US" sz="3600" dirty="0">
                <a:effectLst>
                  <a:outerShdw blurRad="38100" dist="38100" dir="2700000" algn="tl">
                    <a:srgbClr val="000000">
                      <a:alpha val="43137"/>
                    </a:srgbClr>
                  </a:outerShdw>
                </a:effectLst>
                <a:latin typeface="Arial Rounded MT Bold" panose="020F0704030504030204" pitchFamily="34" charset="0"/>
              </a:rPr>
              <a:t>C.	But… Her request was </a:t>
            </a:r>
            <a:r>
              <a:rPr lang="en-US" sz="3600" i="1" dirty="0">
                <a:solidFill>
                  <a:srgbClr val="FFC000"/>
                </a:solidFill>
                <a:effectLst>
                  <a:outerShdw blurRad="38100" dist="38100" dir="2700000" algn="tl">
                    <a:srgbClr val="000000">
                      <a:alpha val="43137"/>
                    </a:srgbClr>
                  </a:outerShdw>
                </a:effectLst>
                <a:latin typeface="Arial Rounded MT Bold" panose="020F0704030504030204" pitchFamily="34" charset="0"/>
              </a:rPr>
              <a:t>Flawed.</a:t>
            </a:r>
          </a:p>
          <a:p>
            <a:pPr marL="0" indent="0">
              <a:buNone/>
            </a:pPr>
            <a:endParaRPr lang="en-US" i="1" dirty="0">
              <a:solidFill>
                <a:srgbClr val="FFC000"/>
              </a:solidFill>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sz="3200" i="1" dirty="0">
                <a:solidFill>
                  <a:schemeClr val="tx1"/>
                </a:solidFill>
                <a:latin typeface="Arial Rounded MT Bold" panose="020F0704030504030204" pitchFamily="34" charset="0"/>
              </a:rPr>
              <a:t>She did not understand the nature of Jesus’ Kingdom and how </a:t>
            </a:r>
            <a:r>
              <a:rPr lang="en-US" sz="3200" i="1" dirty="0">
                <a:solidFill>
                  <a:schemeClr val="tx1"/>
                </a:solidFill>
                <a:effectLst>
                  <a:outerShdw blurRad="38100" dist="38100" dir="2700000" algn="tl">
                    <a:srgbClr val="000000">
                      <a:alpha val="43137"/>
                    </a:srgbClr>
                  </a:outerShdw>
                </a:effectLst>
                <a:latin typeface="Arial Rounded MT Bold" panose="020F0704030504030204" pitchFamily="34" charset="0"/>
              </a:rPr>
              <a:t>True Greatness </a:t>
            </a:r>
            <a:r>
              <a:rPr lang="en-US" sz="3200" i="1" dirty="0">
                <a:solidFill>
                  <a:schemeClr val="tx1"/>
                </a:solidFill>
                <a:latin typeface="Arial Rounded MT Bold" panose="020F0704030504030204" pitchFamily="34" charset="0"/>
              </a:rPr>
              <a:t>is obtained.</a:t>
            </a:r>
          </a:p>
          <a:p>
            <a:pPr marL="0" indent="0">
              <a:buNone/>
            </a:pPr>
            <a:r>
              <a:rPr lang="en-US" dirty="0">
                <a:solidFill>
                  <a:schemeClr val="tx1"/>
                </a:solidFill>
                <a:latin typeface="Arial Rounded MT Bold" panose="020F0704030504030204" pitchFamily="34" charset="0"/>
              </a:rPr>
              <a:t> </a:t>
            </a:r>
          </a:p>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628724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C91FD-1307-49BB-B84E-713A48785E7B}"/>
              </a:ext>
            </a:extLst>
          </p:cNvPr>
          <p:cNvSpPr>
            <a:spLocks noGrp="1"/>
          </p:cNvSpPr>
          <p:nvPr>
            <p:ph type="ctrTitle"/>
          </p:nvPr>
        </p:nvSpPr>
        <p:spPr>
          <a:xfrm>
            <a:off x="711200" y="152400"/>
            <a:ext cx="11099800" cy="1524000"/>
          </a:xfrm>
        </p:spPr>
        <p:txBody>
          <a:bodyPr/>
          <a:lstStyle/>
          <a:p>
            <a:pPr algn="ctr"/>
            <a:r>
              <a:rPr lang="en-US" dirty="0"/>
              <a:t>Jesus’ Reply</a:t>
            </a:r>
          </a:p>
        </p:txBody>
      </p:sp>
      <p:sp>
        <p:nvSpPr>
          <p:cNvPr id="3" name="Subtitle 2">
            <a:extLst>
              <a:ext uri="{FF2B5EF4-FFF2-40B4-BE49-F238E27FC236}">
                <a16:creationId xmlns:a16="http://schemas.microsoft.com/office/drawing/2014/main" id="{2CCA7D3F-10B3-4920-9609-6830544792B8}"/>
              </a:ext>
            </a:extLst>
          </p:cNvPr>
          <p:cNvSpPr>
            <a:spLocks noGrp="1"/>
          </p:cNvSpPr>
          <p:nvPr>
            <p:ph type="subTitle" idx="1"/>
          </p:nvPr>
        </p:nvSpPr>
        <p:spPr>
          <a:xfrm>
            <a:off x="228600" y="1600200"/>
            <a:ext cx="11582400" cy="4953000"/>
          </a:xfrm>
        </p:spPr>
        <p:txBody>
          <a:bodyPr>
            <a:normAutofit lnSpcReduction="10000"/>
          </a:bodyPr>
          <a:lstStyle/>
          <a:p>
            <a:pPr algn="l"/>
            <a:r>
              <a:rPr lang="en-US" sz="3600" dirty="0"/>
              <a:t>He  taught her…</a:t>
            </a:r>
          </a:p>
          <a:p>
            <a:pPr marL="514350" indent="-514350" algn="l">
              <a:buFont typeface="+mj-lt"/>
              <a:buAutoNum type="alphaUcPeriod"/>
            </a:pPr>
            <a:r>
              <a:rPr lang="en-US" sz="3200" dirty="0"/>
              <a:t>That she didn’t know what she was asking. That to follow in his footsteps  would cost everything.</a:t>
            </a:r>
          </a:p>
          <a:p>
            <a:pPr marL="514350" indent="-514350" algn="l">
              <a:buFont typeface="+mj-lt"/>
              <a:buAutoNum type="alphaUcPeriod"/>
            </a:pPr>
            <a:r>
              <a:rPr lang="en-US" sz="3200" dirty="0"/>
              <a:t>That to do so would mean a complete change of life, change in thinking, which would in turn, impact the way they would live!  </a:t>
            </a:r>
          </a:p>
          <a:p>
            <a:pPr marL="514350" indent="-514350" algn="l">
              <a:buFont typeface="+mj-lt"/>
              <a:buAutoNum type="alphaUcPeriod"/>
            </a:pPr>
            <a:r>
              <a:rPr lang="en-US" sz="3200" dirty="0"/>
              <a:t>That the cup he was about to drink contained:</a:t>
            </a:r>
          </a:p>
          <a:p>
            <a:pPr marL="971550" lvl="1" indent="-514350" algn="l">
              <a:buFont typeface="+mj-lt"/>
              <a:buAutoNum type="arabicPeriod"/>
            </a:pPr>
            <a:r>
              <a:rPr lang="en-US" sz="3200" dirty="0"/>
              <a:t>Denial</a:t>
            </a:r>
          </a:p>
          <a:p>
            <a:pPr marL="971550" lvl="1" indent="-514350" algn="l">
              <a:buFont typeface="+mj-lt"/>
              <a:buAutoNum type="arabicPeriod"/>
            </a:pPr>
            <a:r>
              <a:rPr lang="en-US" sz="3200" dirty="0"/>
              <a:t>Discouragement</a:t>
            </a:r>
          </a:p>
          <a:p>
            <a:pPr marL="971550" lvl="1" indent="-514350" algn="l">
              <a:buFont typeface="+mj-lt"/>
              <a:buAutoNum type="arabicPeriod"/>
            </a:pPr>
            <a:r>
              <a:rPr lang="en-US" sz="3200" dirty="0"/>
              <a:t>Death</a:t>
            </a:r>
          </a:p>
          <a:p>
            <a:pPr algn="l"/>
            <a:endParaRPr lang="en-US" dirty="0"/>
          </a:p>
          <a:p>
            <a:pPr algn="l"/>
            <a:endParaRPr lang="en-US" dirty="0"/>
          </a:p>
          <a:p>
            <a:pPr marL="514350" indent="-514350" algn="l">
              <a:buFont typeface="+mj-lt"/>
              <a:buAutoNum type="alphaUcPeriod"/>
            </a:pPr>
            <a:endParaRPr lang="en-US" dirty="0"/>
          </a:p>
        </p:txBody>
      </p:sp>
    </p:spTree>
    <p:extLst>
      <p:ext uri="{BB962C8B-B14F-4D97-AF65-F5344CB8AC3E}">
        <p14:creationId xmlns:p14="http://schemas.microsoft.com/office/powerpoint/2010/main" val="148794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F40A4-A612-4691-BB50-F515DBF5CED4}"/>
              </a:ext>
            </a:extLst>
          </p:cNvPr>
          <p:cNvSpPr>
            <a:spLocks noGrp="1"/>
          </p:cNvSpPr>
          <p:nvPr>
            <p:ph type="title"/>
          </p:nvPr>
        </p:nvSpPr>
        <p:spPr>
          <a:xfrm>
            <a:off x="707136" y="838200"/>
            <a:ext cx="10646664" cy="1066800"/>
          </a:xfrm>
        </p:spPr>
        <p:txBody>
          <a:bodyPr/>
          <a:lstStyle/>
          <a:p>
            <a:pPr algn="ctr"/>
            <a:br>
              <a:rPr lang="en-US" dirty="0"/>
            </a:br>
            <a:br>
              <a:rPr lang="en-US" dirty="0"/>
            </a:br>
            <a:br>
              <a:rPr lang="en-US" dirty="0"/>
            </a:br>
            <a:br>
              <a:rPr lang="en-US" dirty="0"/>
            </a:br>
            <a:r>
              <a:rPr lang="en-US" dirty="0"/>
              <a:t>The Disciples Response</a:t>
            </a:r>
            <a:br>
              <a:rPr lang="en-US" dirty="0"/>
            </a:br>
            <a:r>
              <a:rPr lang="en-US" dirty="0"/>
              <a:t>and Jesus’ Reply</a:t>
            </a:r>
          </a:p>
        </p:txBody>
      </p:sp>
      <p:sp>
        <p:nvSpPr>
          <p:cNvPr id="3" name="Text Placeholder 2">
            <a:extLst>
              <a:ext uri="{FF2B5EF4-FFF2-40B4-BE49-F238E27FC236}">
                <a16:creationId xmlns:a16="http://schemas.microsoft.com/office/drawing/2014/main" id="{D52C8753-D3D1-414E-9BC2-02147EDD18A0}"/>
              </a:ext>
            </a:extLst>
          </p:cNvPr>
          <p:cNvSpPr>
            <a:spLocks noGrp="1"/>
          </p:cNvSpPr>
          <p:nvPr>
            <p:ph type="body" idx="1"/>
          </p:nvPr>
        </p:nvSpPr>
        <p:spPr>
          <a:xfrm>
            <a:off x="914400" y="2057400"/>
            <a:ext cx="10155936" cy="4419600"/>
          </a:xfrm>
        </p:spPr>
        <p:txBody>
          <a:bodyPr>
            <a:normAutofit fontScale="92500" lnSpcReduction="10000"/>
          </a:bodyPr>
          <a:lstStyle/>
          <a:p>
            <a:pPr marL="0" indent="0">
              <a:buNone/>
            </a:pPr>
            <a:endParaRPr lang="en-US" dirty="0"/>
          </a:p>
          <a:p>
            <a:pPr marL="0" indent="0">
              <a:buNone/>
            </a:pPr>
            <a:r>
              <a:rPr lang="en-US" sz="3500" dirty="0">
                <a:effectLst>
                  <a:outerShdw blurRad="38100" dist="38100" dir="2700000" algn="tl">
                    <a:srgbClr val="000000">
                      <a:alpha val="43137"/>
                    </a:srgbClr>
                  </a:outerShdw>
                </a:effectLst>
                <a:latin typeface="Arial Rounded MT Bold" panose="020F0704030504030204" pitchFamily="34" charset="0"/>
              </a:rPr>
              <a:t>A.   Matthew 20:24  They became indignant—Why?</a:t>
            </a:r>
            <a:endParaRPr lang="en-US" sz="3500" i="1" dirty="0">
              <a:solidFill>
                <a:srgbClr val="FFC000"/>
              </a:solidFill>
              <a:effectLst>
                <a:outerShdw blurRad="38100" dist="38100" dir="2700000" algn="tl">
                  <a:srgbClr val="000000">
                    <a:alpha val="43137"/>
                  </a:srgbClr>
                </a:outerShdw>
              </a:effectLst>
              <a:latin typeface="Arial Rounded MT Bold" panose="020F0704030504030204" pitchFamily="34" charset="0"/>
            </a:endParaRPr>
          </a:p>
          <a:p>
            <a:pPr marL="514350" indent="-514350">
              <a:buFont typeface="+mj-lt"/>
              <a:buAutoNum type="arabicPeriod"/>
            </a:pPr>
            <a:r>
              <a:rPr lang="en-US" dirty="0">
                <a:effectLst>
                  <a:outerShdw blurRad="38100" dist="38100" dir="2700000" algn="tl">
                    <a:srgbClr val="000000">
                      <a:alpha val="43137"/>
                    </a:srgbClr>
                  </a:outerShdw>
                </a:effectLst>
                <a:latin typeface="Arial Rounded MT Bold" panose="020F0704030504030204" pitchFamily="34" charset="0"/>
              </a:rPr>
              <a:t>	</a:t>
            </a:r>
            <a:r>
              <a:rPr lang="en-US" sz="3500" dirty="0">
                <a:latin typeface="Arial Rounded MT Bold" panose="020F0704030504030204" pitchFamily="34" charset="0"/>
              </a:rPr>
              <a:t>They wanted </a:t>
            </a:r>
            <a:r>
              <a:rPr lang="en-US" sz="3500" i="1" dirty="0">
                <a:effectLst>
                  <a:outerShdw blurRad="38100" dist="38100" dir="2700000" algn="tl">
                    <a:srgbClr val="000000">
                      <a:alpha val="43137"/>
                    </a:srgbClr>
                  </a:outerShdw>
                </a:effectLst>
                <a:latin typeface="Arial Rounded MT Bold" panose="020F0704030504030204" pitchFamily="34" charset="0"/>
              </a:rPr>
              <a:t>their</a:t>
            </a:r>
            <a:r>
              <a:rPr lang="en-US" sz="3500" dirty="0">
                <a:effectLst>
                  <a:outerShdw blurRad="38100" dist="38100" dir="2700000" algn="tl">
                    <a:srgbClr val="000000">
                      <a:alpha val="43137"/>
                    </a:srgbClr>
                  </a:outerShdw>
                </a:effectLst>
                <a:latin typeface="Arial Rounded MT Bold" panose="020F0704030504030204" pitchFamily="34" charset="0"/>
              </a:rPr>
              <a:t> </a:t>
            </a:r>
            <a:r>
              <a:rPr lang="en-US" sz="3500" dirty="0">
                <a:latin typeface="Arial Rounded MT Bold" panose="020F0704030504030204" pitchFamily="34" charset="0"/>
              </a:rPr>
              <a:t> request considered First.</a:t>
            </a:r>
          </a:p>
          <a:p>
            <a:pPr marL="514350" indent="-514350">
              <a:buFont typeface="+mj-lt"/>
              <a:buAutoNum type="arabicPeriod"/>
            </a:pPr>
            <a:r>
              <a:rPr lang="en-US" sz="3500" dirty="0">
                <a:effectLst>
                  <a:outerShdw blurRad="38100" dist="38100" dir="2700000" algn="tl">
                    <a:srgbClr val="000000">
                      <a:alpha val="43137"/>
                    </a:srgbClr>
                  </a:outerShdw>
                </a:effectLst>
                <a:latin typeface="Arial Rounded MT Bold" panose="020F0704030504030204" pitchFamily="34" charset="0"/>
              </a:rPr>
              <a:t>    </a:t>
            </a:r>
            <a:r>
              <a:rPr lang="en-US" sz="3500" dirty="0">
                <a:latin typeface="Arial Rounded MT Bold" panose="020F0704030504030204" pitchFamily="34" charset="0"/>
              </a:rPr>
              <a:t>No one was there to advocate for them.</a:t>
            </a:r>
          </a:p>
          <a:p>
            <a:pPr marL="914400" indent="-914400">
              <a:buFont typeface="+mj-lt"/>
              <a:buAutoNum type="arabicPeriod"/>
            </a:pPr>
            <a:r>
              <a:rPr lang="en-US" sz="3500" dirty="0">
                <a:latin typeface="Arial Rounded MT Bold" panose="020F0704030504030204" pitchFamily="34" charset="0"/>
              </a:rPr>
              <a:t>They didn’t think the brothers deserved the seats, </a:t>
            </a:r>
            <a:r>
              <a:rPr lang="en-US" sz="3500" i="1" dirty="0">
                <a:effectLst>
                  <a:outerShdw blurRad="38100" dist="38100" dir="2700000" algn="tl">
                    <a:srgbClr val="000000">
                      <a:alpha val="43137"/>
                    </a:srgbClr>
                  </a:outerShdw>
                </a:effectLst>
                <a:latin typeface="Arial Rounded MT Bold" panose="020F0704030504030204" pitchFamily="34" charset="0"/>
              </a:rPr>
              <a:t>they did!</a:t>
            </a:r>
          </a:p>
          <a:p>
            <a:pPr marL="0" indent="0">
              <a:buNone/>
            </a:pPr>
            <a:endParaRPr lang="en-US" dirty="0">
              <a:latin typeface="Arial Rounded MT Bold" panose="020F0704030504030204" pitchFamily="34" charset="0"/>
            </a:endParaRPr>
          </a:p>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dirty="0">
                <a:effectLst>
                  <a:outerShdw blurRad="38100" dist="38100" dir="2700000" algn="tl">
                    <a:srgbClr val="000000">
                      <a:alpha val="43137"/>
                    </a:srgbClr>
                  </a:outerShdw>
                </a:effectLst>
                <a:latin typeface="Arial Rounded MT Bold" panose="020F0704030504030204" pitchFamily="34" charset="0"/>
              </a:rPr>
              <a:t> </a:t>
            </a:r>
          </a:p>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3653557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F40A4-A612-4691-BB50-F515DBF5CED4}"/>
              </a:ext>
            </a:extLst>
          </p:cNvPr>
          <p:cNvSpPr>
            <a:spLocks noGrp="1"/>
          </p:cNvSpPr>
          <p:nvPr>
            <p:ph type="title"/>
          </p:nvPr>
        </p:nvSpPr>
        <p:spPr>
          <a:xfrm>
            <a:off x="707136" y="838200"/>
            <a:ext cx="10646664" cy="1066800"/>
          </a:xfrm>
        </p:spPr>
        <p:txBody>
          <a:bodyPr/>
          <a:lstStyle/>
          <a:p>
            <a:pPr algn="ctr"/>
            <a:br>
              <a:rPr lang="en-US" dirty="0"/>
            </a:br>
            <a:br>
              <a:rPr lang="en-US" dirty="0"/>
            </a:br>
            <a:br>
              <a:rPr lang="en-US" dirty="0"/>
            </a:br>
            <a:br>
              <a:rPr lang="en-US" dirty="0"/>
            </a:br>
            <a:r>
              <a:rPr lang="en-US" dirty="0"/>
              <a:t>The Disciples Response</a:t>
            </a:r>
            <a:br>
              <a:rPr lang="en-US" dirty="0"/>
            </a:br>
            <a:r>
              <a:rPr lang="en-US" dirty="0"/>
              <a:t>and Jesus’ Reply</a:t>
            </a:r>
          </a:p>
        </p:txBody>
      </p:sp>
      <p:sp>
        <p:nvSpPr>
          <p:cNvPr id="3" name="Text Placeholder 2">
            <a:extLst>
              <a:ext uri="{FF2B5EF4-FFF2-40B4-BE49-F238E27FC236}">
                <a16:creationId xmlns:a16="http://schemas.microsoft.com/office/drawing/2014/main" id="{D52C8753-D3D1-414E-9BC2-02147EDD18A0}"/>
              </a:ext>
            </a:extLst>
          </p:cNvPr>
          <p:cNvSpPr>
            <a:spLocks noGrp="1"/>
          </p:cNvSpPr>
          <p:nvPr>
            <p:ph type="body" idx="1"/>
          </p:nvPr>
        </p:nvSpPr>
        <p:spPr>
          <a:xfrm>
            <a:off x="914400" y="2057400"/>
            <a:ext cx="10439400" cy="4419600"/>
          </a:xfrm>
        </p:spPr>
        <p:txBody>
          <a:bodyPr>
            <a:normAutofit fontScale="25000" lnSpcReduction="20000"/>
          </a:bodyPr>
          <a:lstStyle/>
          <a:p>
            <a:pPr marL="568325" indent="-568325">
              <a:buAutoNum type="alphaUcPeriod" startAt="2"/>
            </a:pPr>
            <a:r>
              <a:rPr lang="en-US" sz="14400" dirty="0">
                <a:latin typeface="Arial Rounded MT Bold" panose="020F0704030504030204" pitchFamily="34" charset="0"/>
              </a:rPr>
              <a:t>Jesus said: (v. 25-28)</a:t>
            </a:r>
          </a:p>
          <a:p>
            <a:pPr>
              <a:buFont typeface="Wingdings" panose="05000000000000000000" pitchFamily="2" charset="2"/>
              <a:buChar char="§"/>
              <a:tabLst>
                <a:tab pos="568325" algn="l"/>
              </a:tabLst>
            </a:pPr>
            <a:r>
              <a:rPr lang="en-US" sz="12800" dirty="0">
                <a:latin typeface="Arial Rounded MT Bold" panose="020F0704030504030204" pitchFamily="34" charset="0"/>
              </a:rPr>
              <a:t>The greatest will be your servant.</a:t>
            </a:r>
          </a:p>
          <a:p>
            <a:pPr>
              <a:buFont typeface="Wingdings" panose="05000000000000000000" pitchFamily="2" charset="2"/>
              <a:buChar char="§"/>
              <a:tabLst>
                <a:tab pos="568325" algn="l"/>
              </a:tabLst>
            </a:pPr>
            <a:r>
              <a:rPr lang="en-US" sz="12800" dirty="0">
                <a:latin typeface="Arial Rounded MT Bold" panose="020F0704030504030204" pitchFamily="34" charset="0"/>
              </a:rPr>
              <a:t>If you want to be first, you must be the slave of all.</a:t>
            </a:r>
          </a:p>
          <a:p>
            <a:pPr marL="0" indent="0">
              <a:buNone/>
              <a:tabLst>
                <a:tab pos="568325" algn="l"/>
              </a:tabLst>
            </a:pPr>
            <a:endParaRPr lang="en-US" dirty="0">
              <a:latin typeface="Arial Rounded MT Bold" panose="020F0704030504030204" pitchFamily="34" charset="0"/>
            </a:endParaRPr>
          </a:p>
          <a:p>
            <a:pPr marL="514350" indent="-514350">
              <a:buFont typeface="+mj-lt"/>
              <a:buAutoNum type="arabicPeriod"/>
            </a:pPr>
            <a:r>
              <a:rPr lang="en-US" sz="12800" dirty="0">
                <a:latin typeface="Arial Rounded MT Bold" panose="020F0704030504030204" pitchFamily="34" charset="0"/>
              </a:rPr>
              <a:t>The way to greatness is by serving others.</a:t>
            </a:r>
          </a:p>
          <a:p>
            <a:pPr marL="514350" indent="-514350">
              <a:buFont typeface="+mj-lt"/>
              <a:buAutoNum type="arabicPeriod"/>
            </a:pPr>
            <a:r>
              <a:rPr lang="en-US" sz="12800" dirty="0">
                <a:latin typeface="Arial Rounded MT Bold" panose="020F0704030504030204" pitchFamily="34" charset="0"/>
              </a:rPr>
              <a:t>Considering others greater than ourselves.</a:t>
            </a:r>
          </a:p>
          <a:p>
            <a:pPr marL="514350" indent="-514350">
              <a:buFont typeface="+mj-lt"/>
              <a:buAutoNum type="arabicPeriod"/>
            </a:pPr>
            <a:r>
              <a:rPr lang="en-US" sz="12800" dirty="0">
                <a:latin typeface="Arial Rounded MT Bold" panose="020F0704030504030204" pitchFamily="34" charset="0"/>
              </a:rPr>
              <a:t>Loving others the way Christ loved us.</a:t>
            </a:r>
          </a:p>
          <a:p>
            <a:pPr marL="514350" indent="-514350">
              <a:buFont typeface="+mj-lt"/>
              <a:buAutoNum type="arabicPeriod"/>
            </a:pPr>
            <a:r>
              <a:rPr lang="en-US" sz="12800" dirty="0">
                <a:latin typeface="Arial Rounded MT Bold" panose="020F0704030504030204" pitchFamily="34" charset="0"/>
              </a:rPr>
              <a:t>Not seeking to be first, but last.</a:t>
            </a:r>
          </a:p>
          <a:p>
            <a:pPr marL="514350" indent="-514350">
              <a:buFont typeface="+mj-lt"/>
              <a:buAutoNum type="arabicPeriod"/>
            </a:pPr>
            <a:r>
              <a:rPr lang="en-US" sz="12800" dirty="0">
                <a:latin typeface="Arial Rounded MT Bold" panose="020F0704030504030204" pitchFamily="34" charset="0"/>
              </a:rPr>
              <a:t>Our serving may be misunderstood.</a:t>
            </a:r>
          </a:p>
          <a:p>
            <a:pPr marL="0" indent="0">
              <a:buNone/>
            </a:pPr>
            <a:endParaRPr lang="en-US" dirty="0">
              <a:latin typeface="Arial Rounded MT Bold" panose="020F0704030504030204" pitchFamily="34" charset="0"/>
            </a:endParaRPr>
          </a:p>
          <a:p>
            <a:pPr marL="0" indent="0">
              <a:buNone/>
            </a:pPr>
            <a:endParaRPr lang="en-US" i="1" dirty="0">
              <a:solidFill>
                <a:srgbClr val="FFC000"/>
              </a:solidFill>
              <a:effectLst>
                <a:outerShdw blurRad="38100" dist="38100" dir="2700000" algn="tl">
                  <a:srgbClr val="000000">
                    <a:alpha val="43137"/>
                  </a:srgbClr>
                </a:outerShdw>
              </a:effectLst>
              <a:latin typeface="Arial Rounded MT Bold" panose="020F0704030504030204" pitchFamily="34" charset="0"/>
            </a:endParaRPr>
          </a:p>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a:p>
            <a:pPr marL="0" indent="0">
              <a:buNone/>
            </a:pPr>
            <a:r>
              <a:rPr lang="en-US" dirty="0">
                <a:effectLst>
                  <a:outerShdw blurRad="38100" dist="38100" dir="2700000" algn="tl">
                    <a:srgbClr val="000000">
                      <a:alpha val="43137"/>
                    </a:srgbClr>
                  </a:outerShdw>
                </a:effectLst>
                <a:latin typeface="Arial Rounded MT Bold" panose="020F0704030504030204" pitchFamily="34" charset="0"/>
              </a:rPr>
              <a:t> </a:t>
            </a:r>
          </a:p>
          <a:p>
            <a:pPr marL="0" indent="0">
              <a:buNone/>
            </a:pPr>
            <a:endParaRPr lang="en-US" dirty="0">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360809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E15BC-CB34-4F19-AD5D-13B80A92B448}"/>
              </a:ext>
            </a:extLst>
          </p:cNvPr>
          <p:cNvSpPr>
            <a:spLocks noGrp="1"/>
          </p:cNvSpPr>
          <p:nvPr>
            <p:ph type="title"/>
          </p:nvPr>
        </p:nvSpPr>
        <p:spPr>
          <a:xfrm>
            <a:off x="707136" y="1316736"/>
            <a:ext cx="10363200" cy="664464"/>
          </a:xfrm>
        </p:spPr>
        <p:txBody>
          <a:bodyPr/>
          <a:lstStyle/>
          <a:p>
            <a:pPr algn="ctr"/>
            <a:r>
              <a:rPr lang="en-US" dirty="0">
                <a:effectLst>
                  <a:outerShdw blurRad="38100" dist="38100" dir="2700000" algn="tl">
                    <a:srgbClr val="000000">
                      <a:alpha val="43137"/>
                    </a:srgbClr>
                  </a:outerShdw>
                </a:effectLst>
              </a:rPr>
              <a:t>The Call To Serve</a:t>
            </a:r>
          </a:p>
        </p:txBody>
      </p:sp>
      <p:sp>
        <p:nvSpPr>
          <p:cNvPr id="3" name="Text Placeholder 2">
            <a:extLst>
              <a:ext uri="{FF2B5EF4-FFF2-40B4-BE49-F238E27FC236}">
                <a16:creationId xmlns:a16="http://schemas.microsoft.com/office/drawing/2014/main" id="{BE7F9FDA-F6BA-403A-A2C9-92619009F380}"/>
              </a:ext>
            </a:extLst>
          </p:cNvPr>
          <p:cNvSpPr>
            <a:spLocks noGrp="1"/>
          </p:cNvSpPr>
          <p:nvPr>
            <p:ph type="body" idx="1"/>
          </p:nvPr>
        </p:nvSpPr>
        <p:spPr>
          <a:xfrm>
            <a:off x="707136" y="2133600"/>
            <a:ext cx="10363200" cy="4343400"/>
          </a:xfrm>
        </p:spPr>
        <p:txBody>
          <a:bodyPr>
            <a:normAutofit/>
          </a:bodyPr>
          <a:lstStyle/>
          <a:p>
            <a:pPr marL="0" indent="0">
              <a:buNone/>
            </a:pPr>
            <a:r>
              <a:rPr lang="en-US" sz="3600" dirty="0"/>
              <a:t>Serving in the kingdom is not optional, limited to a certain group of people, or type of person.</a:t>
            </a:r>
          </a:p>
          <a:p>
            <a:pPr marL="0" indent="0">
              <a:spcBef>
                <a:spcPts val="3000"/>
              </a:spcBef>
              <a:buNone/>
            </a:pPr>
            <a:r>
              <a:rPr lang="en-US" sz="3600" dirty="0"/>
              <a:t>We can’t decide if or whom we will serve, how we will serve, where we will serve, and how long or how many we will serve. That is dictated by the need and God’s will and purpose.</a:t>
            </a:r>
          </a:p>
        </p:txBody>
      </p:sp>
    </p:spTree>
    <p:extLst>
      <p:ext uri="{BB962C8B-B14F-4D97-AF65-F5344CB8AC3E}">
        <p14:creationId xmlns:p14="http://schemas.microsoft.com/office/powerpoint/2010/main" val="669862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TotalTime>
  <Words>774</Words>
  <Application>Microsoft Office PowerPoint</Application>
  <PresentationFormat>Widescreen</PresentationFormat>
  <Paragraphs>240</Paragraphs>
  <Slides>27</Slides>
  <Notes>27</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27</vt:i4>
      </vt:variant>
    </vt:vector>
  </HeadingPairs>
  <TitlesOfParts>
    <vt:vector size="37" baseType="lpstr">
      <vt:lpstr>Arial</vt:lpstr>
      <vt:lpstr>Arial Rounded MT Bold</vt:lpstr>
      <vt:lpstr>Calibri</vt:lpstr>
      <vt:lpstr>Constantia</vt:lpstr>
      <vt:lpstr>Lucida Handwriting</vt:lpstr>
      <vt:lpstr>Times New Roman</vt:lpstr>
      <vt:lpstr>Wingdings</vt:lpstr>
      <vt:lpstr>Wingdings 2</vt:lpstr>
      <vt:lpstr>Flow</vt:lpstr>
      <vt:lpstr>1_Flow</vt:lpstr>
      <vt:lpstr>Who Is the Greatest?</vt:lpstr>
      <vt:lpstr>When We Think of Great People</vt:lpstr>
      <vt:lpstr>The Power of Servant Living</vt:lpstr>
      <vt:lpstr>A Mother’s Request for Her Sons  and Jesus’ Reply</vt:lpstr>
      <vt:lpstr>  A Mother’s Request for Her Sons  and Jesus’ Reply</vt:lpstr>
      <vt:lpstr>Jesus’ Reply</vt:lpstr>
      <vt:lpstr>    The Disciples Response and Jesus’ Reply</vt:lpstr>
      <vt:lpstr>    The Disciples Response and Jesus’ Reply</vt:lpstr>
      <vt:lpstr>The Call To Serve</vt:lpstr>
      <vt:lpstr>Whom Do We Serve? </vt:lpstr>
      <vt:lpstr>The Parable of the Good Samaritan </vt:lpstr>
      <vt:lpstr>PowerPoint Presentation</vt:lpstr>
      <vt:lpstr>Slaves to Righteousness </vt:lpstr>
      <vt:lpstr>Slaves to Righteousness </vt:lpstr>
      <vt:lpstr>Greatness Among Us</vt:lpstr>
      <vt:lpstr>PowerPoint Presentation</vt:lpstr>
      <vt:lpstr>168 Hours -- No More; No Less</vt:lpstr>
      <vt:lpstr>Alert For Opportunities</vt:lpstr>
      <vt:lpstr>Where Do We Look?</vt:lpstr>
      <vt:lpstr>Building Up One Another</vt:lpstr>
      <vt:lpstr>Brings Joy</vt:lpstr>
      <vt:lpstr>Concerns</vt:lpstr>
      <vt:lpstr>Closing Thoughts</vt:lpstr>
      <vt:lpstr>PowerPoint Presentation</vt:lpstr>
      <vt:lpstr>Where Do We Look?</vt:lpstr>
      <vt:lpstr>Where Do We Look?</vt:lpstr>
      <vt:lpstr>Where Do We Look?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RLB</dc:creator>
  <cp:lastModifiedBy>AV Team</cp:lastModifiedBy>
  <cp:revision>68</cp:revision>
  <cp:lastPrinted>2018-04-22T02:00:01Z</cp:lastPrinted>
  <dcterms:created xsi:type="dcterms:W3CDTF">2018-04-18T19:32:52Z</dcterms:created>
  <dcterms:modified xsi:type="dcterms:W3CDTF">2018-04-22T02:00:13Z</dcterms:modified>
</cp:coreProperties>
</file>