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58" r:id="rId5"/>
    <p:sldId id="261" r:id="rId6"/>
    <p:sldId id="259" r:id="rId7"/>
    <p:sldId id="260" r:id="rId8"/>
    <p:sldId id="262" r:id="rId9"/>
    <p:sldId id="263" r:id="rId10"/>
    <p:sldId id="264" r:id="rId11"/>
    <p:sldId id="265" r:id="rId12"/>
    <p:sldId id="266" r:id="rId13"/>
    <p:sldId id="267"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3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E07B9C0B-FB1F-465B-9CCA-632A0BD1FFE4}" type="datetimeFigureOut">
              <a:rPr lang="en-US" smtClean="0"/>
              <a:t>2/4/2018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41062030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B9C0B-FB1F-465B-9CCA-632A0BD1FFE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79600119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7B9C0B-FB1F-465B-9CCA-632A0BD1FFE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95386788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B9C0B-FB1F-465B-9CCA-632A0BD1FFE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365774073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E07B9C0B-FB1F-465B-9CCA-632A0BD1FFE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35180612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B9C0B-FB1F-465B-9CCA-632A0BD1FFE4}"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21532322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B9C0B-FB1F-465B-9CCA-632A0BD1FFE4}"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385967802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7B9C0B-FB1F-465B-9CCA-632A0BD1FFE4}"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20078563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7B9C0B-FB1F-465B-9CCA-632A0BD1FFE4}"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372134641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B9C0B-FB1F-465B-9CCA-632A0BD1FFE4}"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242955083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p>
            <a:fld id="{E07B9C0B-FB1F-465B-9CCA-632A0BD1FFE4}"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27986F31-4640-43C8-B976-57428C10B224}" type="slidenum">
              <a:rPr lang="en-US" smtClean="0"/>
              <a:t>‹#›</a:t>
            </a:fld>
            <a:endParaRPr lang="en-US"/>
          </a:p>
        </p:txBody>
      </p:sp>
    </p:spTree>
    <p:extLst>
      <p:ext uri="{BB962C8B-B14F-4D97-AF65-F5344CB8AC3E}">
        <p14:creationId xmlns:p14="http://schemas.microsoft.com/office/powerpoint/2010/main" val="396928604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E07B9C0B-FB1F-465B-9CCA-632A0BD1FFE4}" type="datetimeFigureOut">
              <a:rPr lang="en-US" smtClean="0"/>
              <a:t>2/4/2018</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27986F31-4640-43C8-B976-57428C10B224}" type="slidenum">
              <a:rPr lang="en-US" smtClean="0"/>
              <a:t>‹#›</a:t>
            </a:fld>
            <a:endParaRPr lang="en-US"/>
          </a:p>
        </p:txBody>
      </p:sp>
    </p:spTree>
    <p:extLst>
      <p:ext uri="{BB962C8B-B14F-4D97-AF65-F5344CB8AC3E}">
        <p14:creationId xmlns:p14="http://schemas.microsoft.com/office/powerpoint/2010/main" val="7366890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24" y="606982"/>
            <a:ext cx="9144000" cy="1673022"/>
          </a:xfrm>
          <a:prstGeom prst="rect">
            <a:avLst/>
          </a:prstGeom>
        </p:spPr>
        <p:txBody>
          <a:bodyPr wrap="square">
            <a:spAutoFit/>
          </a:bodyPr>
          <a:lstStyle/>
          <a:p>
            <a:pPr algn="ctr">
              <a:lnSpc>
                <a:spcPct val="107000"/>
              </a:lnSpc>
            </a:pPr>
            <a:r>
              <a:rPr lang="en-US" sz="4800" dirty="0">
                <a:effectLst>
                  <a:outerShdw blurRad="50800" dist="50800" dir="5400000" algn="ctr" rotWithShape="0">
                    <a:schemeClr val="bg1"/>
                  </a:outerShdw>
                </a:effectLst>
                <a:latin typeface="Castellar" panose="020A0402060406010301" pitchFamily="18" charset="0"/>
                <a:ea typeface="Calibri" panose="020F0502020204030204" pitchFamily="34" charset="0"/>
                <a:cs typeface="Times New Roman" panose="02020603050405020304" pitchFamily="18" charset="0"/>
              </a:rPr>
              <a:t>Everything you need</a:t>
            </a:r>
          </a:p>
          <a:p>
            <a:pPr algn="ctr">
              <a:lnSpc>
                <a:spcPct val="107000"/>
              </a:lnSpc>
            </a:pPr>
            <a:r>
              <a:rPr lang="en-US" sz="4800" dirty="0">
                <a:effectLst>
                  <a:outerShdw blurRad="50800" dist="50800" dir="5400000" algn="ctr" rotWithShape="0">
                    <a:schemeClr val="bg1"/>
                  </a:outerShdw>
                </a:effectLst>
                <a:latin typeface="Castellar" panose="020A0402060406010301" pitchFamily="18" charset="0"/>
                <a:ea typeface="Calibri" panose="020F0502020204030204" pitchFamily="34" charset="0"/>
                <a:cs typeface="Times New Roman" panose="02020603050405020304" pitchFamily="18" charset="0"/>
              </a:rPr>
              <a:t>2 Peter 1:5-7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54040">
            <a:off x="364401" y="2896247"/>
            <a:ext cx="3666590" cy="2444393"/>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3925">
            <a:off x="5207639" y="3018006"/>
            <a:ext cx="3622053" cy="2414702"/>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7040" y="4445321"/>
            <a:ext cx="3573355" cy="2412679"/>
          </a:xfrm>
          <a:prstGeom prst="rect">
            <a:avLst/>
          </a:prstGeom>
          <a:ln>
            <a:noFill/>
          </a:ln>
          <a:effectLst>
            <a:softEdge rad="112500"/>
          </a:effectLst>
        </p:spPr>
      </p:pic>
    </p:spTree>
    <p:extLst>
      <p:ext uri="{BB962C8B-B14F-4D97-AF65-F5344CB8AC3E}">
        <p14:creationId xmlns:p14="http://schemas.microsoft.com/office/powerpoint/2010/main" val="6259292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2729753" y="8952"/>
            <a:ext cx="2255743" cy="4132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4693023" y="611842"/>
            <a:ext cx="3254189" cy="584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rot="19359220">
            <a:off x="2725470" y="1232815"/>
            <a:ext cx="3498073" cy="707886"/>
          </a:xfrm>
          <a:prstGeom prst="rect">
            <a:avLst/>
          </a:prstGeom>
        </p:spPr>
        <p:txBody>
          <a:bodyPr wrap="none">
            <a:spAutoFit/>
          </a:bodyPr>
          <a:lstStyle/>
          <a:p>
            <a:r>
              <a:rPr lang="en-US" sz="4000" b="1" dirty="0">
                <a:latin typeface="Tempus Sans ITC" panose="04020404030D07020202" pitchFamily="82" charset="0"/>
                <a:ea typeface="Calibri" panose="020F0502020204030204" pitchFamily="34" charset="0"/>
              </a:rPr>
              <a:t>“good worship”</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117153923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2729753" y="1102658"/>
            <a:ext cx="2255743" cy="3038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rot="1975901">
            <a:off x="6129707" y="794882"/>
            <a:ext cx="2478563" cy="1323439"/>
          </a:xfrm>
          <a:prstGeom prst="rect">
            <a:avLst/>
          </a:prstGeom>
        </p:spPr>
        <p:txBody>
          <a:bodyPr wrap="none">
            <a:spAutoFit/>
          </a:bodyPr>
          <a:lstStyle/>
          <a:p>
            <a:pPr algn="ctr"/>
            <a:r>
              <a:rPr lang="en-US" sz="4000" b="1" dirty="0">
                <a:latin typeface="Tempus Sans ITC" panose="04020404030D07020202" pitchFamily="82" charset="0"/>
                <a:ea typeface="Calibri" panose="020F0502020204030204" pitchFamily="34" charset="0"/>
              </a:rPr>
              <a:t>“generous </a:t>
            </a:r>
          </a:p>
          <a:p>
            <a:pPr algn="ctr"/>
            <a:r>
              <a:rPr lang="en-US" sz="4000" b="1" dirty="0">
                <a:latin typeface="Tempus Sans ITC" panose="04020404030D07020202" pitchFamily="82" charset="0"/>
                <a:ea typeface="Calibri" panose="020F0502020204030204" pitchFamily="34" charset="0"/>
              </a:rPr>
              <a:t>spirit” </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311493083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Rectangle 2"/>
          <p:cNvSpPr/>
          <p:nvPr/>
        </p:nvSpPr>
        <p:spPr>
          <a:xfrm rot="1418574">
            <a:off x="5365376" y="569310"/>
            <a:ext cx="3116202" cy="1323439"/>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Defines God himself</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388390914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144" y="3913094"/>
            <a:ext cx="3846856" cy="2885142"/>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77380" cy="2837329"/>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474" y="2084294"/>
            <a:ext cx="4008208" cy="2495176"/>
          </a:xfrm>
          <a:prstGeom prst="rect">
            <a:avLst/>
          </a:prstGeom>
          <a:ln>
            <a:noFill/>
          </a:ln>
          <a:effectLst>
            <a:softEdge rad="112500"/>
          </a:effectLst>
        </p:spPr>
      </p:pic>
      <p:sp>
        <p:nvSpPr>
          <p:cNvPr id="5" name="Rectangle 4"/>
          <p:cNvSpPr/>
          <p:nvPr/>
        </p:nvSpPr>
        <p:spPr>
          <a:xfrm>
            <a:off x="3779997" y="911587"/>
            <a:ext cx="4083169" cy="830997"/>
          </a:xfrm>
          <a:prstGeom prst="rect">
            <a:avLst/>
          </a:prstGeom>
          <a:effectLst>
            <a:outerShdw blurRad="50800" dist="50800" dir="5400000" algn="ctr" rotWithShape="0">
              <a:schemeClr val="bg1"/>
            </a:outerShdw>
          </a:effectLst>
        </p:spPr>
        <p:txBody>
          <a:bodyPr wrap="none">
            <a:spAutoFit/>
          </a:bodyPr>
          <a:lstStyle/>
          <a:p>
            <a:pPr algn="ct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rPr>
              <a:t>“Near sighted” </a:t>
            </a:r>
            <a:endParaRPr lang="en-US" sz="4800" b="1" dirty="0">
              <a:effectLst>
                <a:glow rad="228600">
                  <a:schemeClr val="accent6">
                    <a:satMod val="175000"/>
                    <a:alpha val="40000"/>
                  </a:schemeClr>
                </a:glow>
              </a:effectLst>
              <a:latin typeface="Tempus Sans ITC" panose="04020404030D07020202" pitchFamily="82" charset="0"/>
            </a:endParaRPr>
          </a:p>
        </p:txBody>
      </p:sp>
      <p:sp>
        <p:nvSpPr>
          <p:cNvPr id="6" name="Rectangle 5"/>
          <p:cNvSpPr/>
          <p:nvPr/>
        </p:nvSpPr>
        <p:spPr>
          <a:xfrm>
            <a:off x="1239527" y="3205208"/>
            <a:ext cx="2365894" cy="830997"/>
          </a:xfrm>
          <a:prstGeom prst="rect">
            <a:avLst/>
          </a:prstGeom>
          <a:effectLst>
            <a:outerShdw blurRad="50800" dist="50800" dir="5400000" algn="ctr" rotWithShape="0">
              <a:schemeClr val="bg1"/>
            </a:outerShdw>
          </a:effectLst>
        </p:spPr>
        <p:txBody>
          <a:bodyPr wrap="square">
            <a:spAutoFit/>
          </a:bodyPr>
          <a:lstStyle/>
          <a:p>
            <a:pPr algn="ct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rPr>
              <a:t>“Blind” </a:t>
            </a:r>
            <a:endParaRPr lang="en-US" sz="4800" b="1" dirty="0">
              <a:effectLst>
                <a:glow rad="228600">
                  <a:schemeClr val="accent6">
                    <a:satMod val="175000"/>
                    <a:alpha val="40000"/>
                  </a:schemeClr>
                </a:glow>
              </a:effectLst>
              <a:latin typeface="Tempus Sans ITC" panose="04020404030D07020202" pitchFamily="82" charset="0"/>
            </a:endParaRPr>
          </a:p>
        </p:txBody>
      </p:sp>
      <p:sp>
        <p:nvSpPr>
          <p:cNvPr id="7" name="Rectangle 6"/>
          <p:cNvSpPr/>
          <p:nvPr/>
        </p:nvSpPr>
        <p:spPr>
          <a:xfrm>
            <a:off x="3325667" y="5342531"/>
            <a:ext cx="3227165" cy="830997"/>
          </a:xfrm>
          <a:prstGeom prst="rect">
            <a:avLst/>
          </a:prstGeom>
          <a:effectLst>
            <a:outerShdw blurRad="50800" dist="50800" dir="5400000" algn="ctr" rotWithShape="0">
              <a:schemeClr val="bg1"/>
            </a:outerShdw>
          </a:effectLst>
        </p:spPr>
        <p:txBody>
          <a:bodyPr wrap="none">
            <a:spAutoFit/>
          </a:bodyPr>
          <a:lstStyle/>
          <a:p>
            <a:pPr algn="ctr"/>
            <a:r>
              <a:rPr lang="en-US" sz="4800" b="1" dirty="0">
                <a:effectLst>
                  <a:glow rad="228600">
                    <a:schemeClr val="accent6">
                      <a:satMod val="175000"/>
                      <a:alpha val="40000"/>
                    </a:schemeClr>
                  </a:glow>
                </a:effectLst>
                <a:latin typeface="Tempus Sans ITC" panose="04020404030D07020202" pitchFamily="82" charset="0"/>
                <a:ea typeface="Calibri" panose="020F0502020204030204" pitchFamily="34" charset="0"/>
              </a:rPr>
              <a:t>“Forgetful” </a:t>
            </a:r>
            <a:endParaRPr lang="en-US" sz="4800" b="1" dirty="0">
              <a:effectLst>
                <a:glow rad="228600">
                  <a:schemeClr val="accent6">
                    <a:satMod val="175000"/>
                    <a:alpha val="40000"/>
                  </a:schemeClr>
                </a:glow>
              </a:effectLst>
              <a:latin typeface="Tempus Sans ITC" panose="04020404030D07020202" pitchFamily="82" charset="0"/>
            </a:endParaRPr>
          </a:p>
        </p:txBody>
      </p:sp>
    </p:spTree>
    <p:extLst>
      <p:ext uri="{BB962C8B-B14F-4D97-AF65-F5344CB8AC3E}">
        <p14:creationId xmlns:p14="http://schemas.microsoft.com/office/powerpoint/2010/main" val="301298037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163" y="1623190"/>
            <a:ext cx="4226971" cy="3170228"/>
          </a:xfrm>
          <a:prstGeom prst="rect">
            <a:avLst/>
          </a:prstGeom>
        </p:spPr>
      </p:pic>
      <p:sp>
        <p:nvSpPr>
          <p:cNvPr id="2" name="Rectangle 1"/>
          <p:cNvSpPr/>
          <p:nvPr/>
        </p:nvSpPr>
        <p:spPr>
          <a:xfrm rot="596983">
            <a:off x="6251686" y="1315574"/>
            <a:ext cx="2591455" cy="3785652"/>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glow rad="228600">
                    <a:schemeClr val="accent5">
                      <a:satMod val="175000"/>
                      <a:alpha val="40000"/>
                    </a:schemeClr>
                  </a:glow>
                </a:effectLst>
                <a:latin typeface="Tempus Sans ITC" panose="04020404030D07020202" pitchFamily="82" charset="0"/>
                <a:ea typeface="Calibri" panose="020F0502020204030204" pitchFamily="34" charset="0"/>
              </a:rPr>
              <a:t>As you pursue these 7 qualities a confidence rises in you</a:t>
            </a:r>
            <a:endParaRPr lang="en-US" sz="4000" b="1" dirty="0">
              <a:effectLst>
                <a:glow rad="228600">
                  <a:schemeClr val="accent5">
                    <a:satMod val="175000"/>
                    <a:alpha val="40000"/>
                  </a:schemeClr>
                </a:glow>
              </a:effectLst>
              <a:latin typeface="Tempus Sans ITC" panose="04020404030D07020202" pitchFamily="82" charset="0"/>
            </a:endParaRPr>
          </a:p>
        </p:txBody>
      </p:sp>
      <p:sp>
        <p:nvSpPr>
          <p:cNvPr id="5" name="Rectangle 4"/>
          <p:cNvSpPr/>
          <p:nvPr/>
        </p:nvSpPr>
        <p:spPr>
          <a:xfrm>
            <a:off x="-6702" y="5210461"/>
            <a:ext cx="9150702" cy="1409617"/>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I have fought the good fight, I have finished the race… </a:t>
            </a:r>
            <a:r>
              <a:rPr lang="en-US" sz="4000" b="1" i="1" dirty="0">
                <a:solidFill>
                  <a:srgbClr val="FFFF00"/>
                </a:solidFill>
                <a:effectLst/>
                <a:latin typeface="Tempus Sans ITC" panose="04020404030D07020202" pitchFamily="82" charset="0"/>
                <a:ea typeface="Calibri" panose="020F0502020204030204" pitchFamily="34" charset="0"/>
                <a:cs typeface="Times New Roman" panose="02020603050405020304" pitchFamily="18" charset="0"/>
              </a:rPr>
              <a:t>2 Tim. 4:7-8</a:t>
            </a:r>
          </a:p>
        </p:txBody>
      </p:sp>
      <p:sp>
        <p:nvSpPr>
          <p:cNvPr id="4" name="Rectangle 3"/>
          <p:cNvSpPr/>
          <p:nvPr/>
        </p:nvSpPr>
        <p:spPr>
          <a:xfrm>
            <a:off x="0" y="277846"/>
            <a:ext cx="9144000" cy="1323439"/>
          </a:xfrm>
          <a:prstGeom prst="rect">
            <a:avLst/>
          </a:prstGeom>
          <a:effectLst>
            <a:outerShdw blurRad="50800" dist="50800" dir="5400000" algn="ctr" rotWithShape="0">
              <a:schemeClr val="bg1"/>
            </a:outerShdw>
          </a:effectLst>
        </p:spPr>
        <p:txBody>
          <a:bodyPr wrap="square">
            <a:spAutoFit/>
          </a:bodyPr>
          <a:lstStyle/>
          <a:p>
            <a:pPr algn="ctr"/>
            <a:r>
              <a:rPr lang="en-US" sz="4000" b="1" dirty="0">
                <a:solidFill>
                  <a:srgbClr val="FFFF00"/>
                </a:solidFill>
                <a:latin typeface="Tempus Sans ITC" panose="04020404030D07020202" pitchFamily="82" charset="0"/>
                <a:ea typeface="Calibri" panose="020F0502020204030204" pitchFamily="34" charset="0"/>
              </a:rPr>
              <a:t>Confidence in Christ</a:t>
            </a:r>
          </a:p>
          <a:p>
            <a:pPr algn="ctr"/>
            <a:r>
              <a:rPr lang="en-US" sz="4000" b="1" dirty="0">
                <a:solidFill>
                  <a:srgbClr val="FFFF00"/>
                </a:solidFill>
                <a:latin typeface="Tempus Sans ITC" panose="04020404030D07020202" pitchFamily="82" charset="0"/>
                <a:ea typeface="Calibri" panose="020F0502020204030204" pitchFamily="34" charset="0"/>
              </a:rPr>
              <a:t>“Therefore be eager” </a:t>
            </a:r>
            <a:endParaRPr lang="en-US" sz="4000" b="1" dirty="0">
              <a:solidFill>
                <a:srgbClr val="FFFF00"/>
              </a:solidFill>
              <a:latin typeface="Tempus Sans ITC" panose="04020404030D07020202" pitchFamily="8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9285">
            <a:off x="205236" y="1911091"/>
            <a:ext cx="2327227" cy="1704694"/>
          </a:xfrm>
          <a:prstGeom prst="rect">
            <a:avLst/>
          </a:prstGeom>
        </p:spPr>
      </p:pic>
    </p:spTree>
    <p:extLst>
      <p:ext uri="{BB962C8B-B14F-4D97-AF65-F5344CB8AC3E}">
        <p14:creationId xmlns:p14="http://schemas.microsoft.com/office/powerpoint/2010/main" val="118434027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2743200"/>
          </a:xfrm>
          <a:prstGeom prst="rect">
            <a:avLst/>
          </a:prstGeom>
        </p:spPr>
      </p:pic>
      <p:sp>
        <p:nvSpPr>
          <p:cNvPr id="3" name="Rectangle 2"/>
          <p:cNvSpPr/>
          <p:nvPr/>
        </p:nvSpPr>
        <p:spPr>
          <a:xfrm>
            <a:off x="0" y="414621"/>
            <a:ext cx="9144000" cy="707886"/>
          </a:xfrm>
          <a:prstGeom prst="rect">
            <a:avLst/>
          </a:prstGeom>
          <a:effectLst>
            <a:outerShdw blurRad="50800" dist="50800" dir="5400000" algn="ctr" rotWithShape="0">
              <a:schemeClr val="bg1"/>
            </a:outerShdw>
          </a:effectLst>
        </p:spPr>
        <p:txBody>
          <a:bodyPr wrap="square">
            <a:spAutoFit/>
          </a:bodyPr>
          <a:lstStyle/>
          <a:p>
            <a:pPr algn="ctr"/>
            <a:r>
              <a:rPr lang="en-US" sz="4000" b="1" dirty="0">
                <a:solidFill>
                  <a:srgbClr val="FFFF00"/>
                </a:solidFill>
                <a:effectLst/>
                <a:latin typeface="Tempus Sans ITC" panose="04020404030D07020202" pitchFamily="82" charset="0"/>
                <a:ea typeface="Calibri" panose="020F0502020204030204" pitchFamily="34" charset="0"/>
              </a:rPr>
              <a:t>A RICH WELCOME!</a:t>
            </a:r>
            <a:endParaRPr lang="en-US" sz="4000" b="1" dirty="0">
              <a:solidFill>
                <a:srgbClr val="FFFF00"/>
              </a:solidFill>
              <a:latin typeface="Tempus Sans ITC" panose="04020404030D07020202" pitchFamily="82" charset="0"/>
            </a:endParaRPr>
          </a:p>
        </p:txBody>
      </p:sp>
      <p:sp>
        <p:nvSpPr>
          <p:cNvPr id="4" name="Rectangle 3"/>
          <p:cNvSpPr/>
          <p:nvPr/>
        </p:nvSpPr>
        <p:spPr>
          <a:xfrm>
            <a:off x="0" y="5381550"/>
            <a:ext cx="9144000" cy="707886"/>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latin typeface="Tempus Sans ITC" panose="04020404030D07020202" pitchFamily="82" charset="0"/>
                <a:ea typeface="Calibri" panose="020F0502020204030204" pitchFamily="34" charset="0"/>
              </a:rPr>
              <a:t>You’re Home!</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123418014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1371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57349" y="41880"/>
            <a:ext cx="5849471" cy="4861112"/>
          </a:xfrm>
          <a:prstGeom prst="rect">
            <a:avLst/>
          </a:prstGeom>
          <a:ln>
            <a:noFill/>
          </a:ln>
          <a:effectLst>
            <a:softEdge rad="112500"/>
          </a:effectLst>
        </p:spPr>
      </p:pic>
      <p:sp>
        <p:nvSpPr>
          <p:cNvPr id="3" name="Rectangle 2"/>
          <p:cNvSpPr/>
          <p:nvPr/>
        </p:nvSpPr>
        <p:spPr>
          <a:xfrm>
            <a:off x="0" y="4800514"/>
            <a:ext cx="9144000" cy="2057486"/>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…having a form of godliness but denying its power </a:t>
            </a:r>
          </a:p>
          <a:p>
            <a:pPr algn="ctr">
              <a:lnSpc>
                <a:spcPct val="107000"/>
              </a:lnSpc>
            </a:pPr>
            <a:r>
              <a:rPr lang="en-US" sz="4000" b="1" dirty="0">
                <a:effectLst/>
                <a:latin typeface="Tempus Sans ITC" panose="04020404030D07020202" pitchFamily="82" charset="0"/>
                <a:ea typeface="Calibri" panose="020F0502020204030204" pitchFamily="34" charset="0"/>
                <a:cs typeface="Times New Roman" panose="02020603050405020304" pitchFamily="18" charset="0"/>
              </a:rPr>
              <a:t>2 Tim. 3:5</a:t>
            </a:r>
          </a:p>
        </p:txBody>
      </p:sp>
      <p:sp>
        <p:nvSpPr>
          <p:cNvPr id="4" name="Rectangle 3"/>
          <p:cNvSpPr/>
          <p:nvPr/>
        </p:nvSpPr>
        <p:spPr>
          <a:xfrm>
            <a:off x="20169" y="121023"/>
            <a:ext cx="1956549" cy="4702826"/>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40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Apart from me you can do nothing</a:t>
            </a:r>
          </a:p>
          <a:p>
            <a:pPr algn="ctr">
              <a:lnSpc>
                <a:spcPct val="107000"/>
              </a:lnSpc>
            </a:pPr>
            <a:r>
              <a:rPr lang="en-US" sz="40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John 15:5</a:t>
            </a:r>
          </a:p>
        </p:txBody>
      </p:sp>
      <p:sp>
        <p:nvSpPr>
          <p:cNvPr id="5" name="Rectangle 4"/>
          <p:cNvSpPr/>
          <p:nvPr/>
        </p:nvSpPr>
        <p:spPr>
          <a:xfrm>
            <a:off x="7046259" y="626236"/>
            <a:ext cx="2097741" cy="3374770"/>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4000" b="1" dirty="0">
                <a:effectLst>
                  <a:glow rad="228600">
                    <a:schemeClr val="accent1">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Power has to do with relation-ship</a:t>
            </a:r>
          </a:p>
        </p:txBody>
      </p:sp>
    </p:spTree>
    <p:extLst>
      <p:ext uri="{BB962C8B-B14F-4D97-AF65-F5344CB8AC3E}">
        <p14:creationId xmlns:p14="http://schemas.microsoft.com/office/powerpoint/2010/main" val="40853315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9249"/>
            <a:ext cx="9144000" cy="6678751"/>
          </a:xfrm>
          <a:prstGeom prst="rect">
            <a:avLst/>
          </a:prstGeom>
          <a:effectLst>
            <a:outerShdw blurRad="50800" dist="50800" dir="5400000" algn="ctr" rotWithShape="0">
              <a:schemeClr val="bg1"/>
            </a:outerShdw>
          </a:effectLst>
        </p:spPr>
        <p:txBody>
          <a:bodyPr wrap="square">
            <a:spAutoFit/>
          </a:bodyPr>
          <a:lstStyle/>
          <a:p>
            <a:pPr algn="ctr">
              <a:lnSpc>
                <a:spcPct val="107000"/>
              </a:lnSpc>
            </a:pPr>
            <a:r>
              <a:rPr lang="en-US" sz="40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His divine power has given us everything we need for life and godliness through our knowledge of him who called us by his own glory and goodness.  Through these he has given us his very great and precious promises, so that through them you may participate in the divine nature and escape the corruption in the world caused by evil desire </a:t>
            </a:r>
          </a:p>
          <a:p>
            <a:pPr algn="ctr">
              <a:lnSpc>
                <a:spcPct val="107000"/>
              </a:lnSpc>
            </a:pPr>
            <a:r>
              <a:rPr lang="en-US" sz="4000" b="1" dirty="0">
                <a:effectLst>
                  <a:glow rad="228600">
                    <a:schemeClr val="accent6">
                      <a:satMod val="175000"/>
                      <a:alpha val="40000"/>
                    </a:schemeClr>
                  </a:glow>
                </a:effectLst>
                <a:latin typeface="Tempus Sans ITC" panose="04020404030D07020202" pitchFamily="82" charset="0"/>
                <a:ea typeface="Calibri" panose="020F0502020204030204" pitchFamily="34" charset="0"/>
                <a:cs typeface="Times New Roman" panose="02020603050405020304" pitchFamily="18" charset="0"/>
              </a:rPr>
              <a:t>2 Peter 1:3-4</a:t>
            </a:r>
          </a:p>
        </p:txBody>
      </p:sp>
    </p:spTree>
    <p:extLst>
      <p:ext uri="{BB962C8B-B14F-4D97-AF65-F5344CB8AC3E}">
        <p14:creationId xmlns:p14="http://schemas.microsoft.com/office/powerpoint/2010/main" val="392363163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774"/>
            <a:ext cx="9144000" cy="769441"/>
          </a:xfrm>
          <a:prstGeom prst="rect">
            <a:avLst/>
          </a:prstGeom>
          <a:effectLst>
            <a:outerShdw blurRad="50800" dist="50800" dir="5400000" algn="ctr" rotWithShape="0">
              <a:schemeClr val="bg1"/>
            </a:outerShdw>
          </a:effectLst>
        </p:spPr>
        <p:txBody>
          <a:bodyPr wrap="square">
            <a:spAutoFit/>
          </a:bodyPr>
          <a:lstStyle/>
          <a:p>
            <a:pPr algn="ctr"/>
            <a:r>
              <a:rPr lang="en-US" sz="4400" b="1" dirty="0">
                <a:solidFill>
                  <a:srgbClr val="FFFF00"/>
                </a:solidFill>
                <a:effectLst/>
                <a:latin typeface="Tempus Sans ITC" panose="04020404030D07020202" pitchFamily="82" charset="0"/>
                <a:ea typeface="Calibri" panose="020F0502020204030204" pitchFamily="34" charset="0"/>
              </a:rPr>
              <a:t>For this very reason (v.5)</a:t>
            </a:r>
            <a:endParaRPr lang="en-US" sz="4400" b="1" dirty="0">
              <a:solidFill>
                <a:srgbClr val="FFFF00"/>
              </a:solidFill>
              <a:latin typeface="Tempus Sans ITC" panose="04020404030D07020202" pitchFamily="82" charset="0"/>
            </a:endParaRPr>
          </a:p>
        </p:txBody>
      </p:sp>
      <p:sp>
        <p:nvSpPr>
          <p:cNvPr id="3" name="Rectangle 2"/>
          <p:cNvSpPr/>
          <p:nvPr/>
        </p:nvSpPr>
        <p:spPr>
          <a:xfrm>
            <a:off x="0" y="1264194"/>
            <a:ext cx="9143999" cy="1938992"/>
          </a:xfrm>
          <a:prstGeom prst="rect">
            <a:avLst/>
          </a:prstGeom>
          <a:effectLst>
            <a:outerShdw blurRad="50800" dist="50800" dir="5400000" algn="ctr" rotWithShape="0">
              <a:schemeClr val="bg1"/>
            </a:outerShdw>
          </a:effectLst>
        </p:spPr>
        <p:txBody>
          <a:bodyPr wrap="square">
            <a:spAutoFit/>
          </a:bodyPr>
          <a:lstStyle/>
          <a:p>
            <a:pPr algn="ctr"/>
            <a:r>
              <a:rPr lang="en-US" sz="4000" b="1" dirty="0">
                <a:effectLst/>
                <a:latin typeface="Tempus Sans ITC" panose="04020404030D07020202" pitchFamily="82" charset="0"/>
                <a:ea typeface="Calibri" panose="020F0502020204030204" pitchFamily="34" charset="0"/>
              </a:rPr>
              <a:t>Peter is saying there are some </a:t>
            </a:r>
          </a:p>
          <a:p>
            <a:pPr algn="ctr"/>
            <a:r>
              <a:rPr lang="en-US" sz="4000" b="1" dirty="0">
                <a:effectLst/>
                <a:latin typeface="Tempus Sans ITC" panose="04020404030D07020202" pitchFamily="82" charset="0"/>
                <a:ea typeface="Calibri" panose="020F0502020204030204" pitchFamily="34" charset="0"/>
              </a:rPr>
              <a:t>things we must do.   </a:t>
            </a:r>
          </a:p>
          <a:p>
            <a:pPr algn="ctr"/>
            <a:r>
              <a:rPr lang="en-US" sz="4000" b="1" dirty="0">
                <a:solidFill>
                  <a:srgbClr val="FFFF00"/>
                </a:solidFill>
                <a:effectLst/>
                <a:latin typeface="Tempus Sans ITC" panose="04020404030D07020202" pitchFamily="82" charset="0"/>
                <a:ea typeface="Calibri" panose="020F0502020204030204" pitchFamily="34" charset="0"/>
              </a:rPr>
              <a:t>“Make every effort” (v.5)</a:t>
            </a:r>
            <a:endParaRPr lang="en-US" sz="4000" b="1" dirty="0">
              <a:solidFill>
                <a:srgbClr val="FFFF00"/>
              </a:solidFill>
              <a:latin typeface="Tempus Sans ITC" panose="04020404030D07020202" pitchFamily="82" charset="0"/>
            </a:endParaRPr>
          </a:p>
        </p:txBody>
      </p:sp>
      <p:sp>
        <p:nvSpPr>
          <p:cNvPr id="4" name="Rectangle 3"/>
          <p:cNvSpPr/>
          <p:nvPr/>
        </p:nvSpPr>
        <p:spPr>
          <a:xfrm rot="20810777">
            <a:off x="883149" y="3808480"/>
            <a:ext cx="3174267" cy="2123658"/>
          </a:xfrm>
          <a:prstGeom prst="rect">
            <a:avLst/>
          </a:prstGeom>
          <a:effectLst>
            <a:outerShdw blurRad="50800" dist="50800" dir="5400000" algn="ctr" rotWithShape="0">
              <a:schemeClr val="bg1"/>
            </a:outerShdw>
          </a:effectLst>
        </p:spPr>
        <p:txBody>
          <a:bodyPr wrap="none">
            <a:spAutoFit/>
          </a:bodyPr>
          <a:lstStyle/>
          <a:p>
            <a:pPr algn="ctr"/>
            <a:r>
              <a:rPr lang="en-US" sz="6600" dirty="0">
                <a:effectLst>
                  <a:glow rad="228600">
                    <a:schemeClr val="accent2">
                      <a:satMod val="175000"/>
                      <a:alpha val="40000"/>
                    </a:schemeClr>
                  </a:glow>
                </a:effectLst>
                <a:latin typeface="Script MT Bold" panose="03040602040607080904" pitchFamily="66" charset="0"/>
                <a:ea typeface="Calibri" panose="020F0502020204030204" pitchFamily="34" charset="0"/>
              </a:rPr>
              <a:t>7 </a:t>
            </a:r>
          </a:p>
          <a:p>
            <a:pPr algn="ctr"/>
            <a:r>
              <a:rPr lang="en-US" sz="6600" dirty="0">
                <a:effectLst>
                  <a:glow rad="228600">
                    <a:schemeClr val="accent2">
                      <a:satMod val="175000"/>
                      <a:alpha val="40000"/>
                    </a:schemeClr>
                  </a:glow>
                </a:effectLst>
                <a:latin typeface="Script MT Bold" panose="03040602040607080904" pitchFamily="66" charset="0"/>
                <a:ea typeface="Calibri" panose="020F0502020204030204" pitchFamily="34" charset="0"/>
              </a:rPr>
              <a:t>Qualities</a:t>
            </a:r>
            <a:endParaRPr lang="en-US" sz="6600" dirty="0">
              <a:effectLst>
                <a:glow rad="228600">
                  <a:schemeClr val="accent2">
                    <a:satMod val="175000"/>
                    <a:alpha val="40000"/>
                  </a:schemeClr>
                </a:glow>
              </a:effectLst>
              <a:latin typeface="Script MT Bold" panose="03040602040607080904" pitchFamily="66"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40567" y="3176306"/>
            <a:ext cx="3528184" cy="3506339"/>
          </a:xfrm>
          <a:prstGeom prst="rect">
            <a:avLst/>
          </a:prstGeom>
        </p:spPr>
      </p:pic>
    </p:spTree>
    <p:extLst>
      <p:ext uri="{BB962C8B-B14F-4D97-AF65-F5344CB8AC3E}">
        <p14:creationId xmlns:p14="http://schemas.microsoft.com/office/powerpoint/2010/main" val="75952624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0" name="Rectangle 9"/>
          <p:cNvSpPr/>
          <p:nvPr/>
        </p:nvSpPr>
        <p:spPr>
          <a:xfrm>
            <a:off x="5015750" y="3114613"/>
            <a:ext cx="3254189" cy="33483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1761561" y="349623"/>
            <a:ext cx="3254189" cy="39130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242047" y="4834216"/>
            <a:ext cx="5661216" cy="12236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4693023" y="611842"/>
            <a:ext cx="3254189" cy="584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309279" y="1388408"/>
            <a:ext cx="3254189" cy="39130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4898082" y="2104465"/>
            <a:ext cx="3775271" cy="12236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rot="20248226">
            <a:off x="-157730" y="797051"/>
            <a:ext cx="5704754" cy="1938992"/>
          </a:xfrm>
          <a:prstGeom prst="rect">
            <a:avLst/>
          </a:prstGeom>
          <a:effectLst>
            <a:outerShdw blurRad="50800" dist="50800" dir="5400000" algn="ctr" rotWithShape="0">
              <a:schemeClr val="bg1"/>
            </a:outerShdw>
          </a:effectLst>
        </p:spPr>
        <p:txBody>
          <a:bodyPr wrap="square">
            <a:spAutoFit/>
          </a:bodyPr>
          <a:lstStyle/>
          <a:p>
            <a:pPr algn="ctr"/>
            <a:r>
              <a:rPr lang="en-US" sz="4000" b="1" dirty="0">
                <a:latin typeface="Tempus Sans ITC" panose="04020404030D07020202" pitchFamily="82" charset="0"/>
                <a:ea typeface="Calibri" panose="020F0502020204030204" pitchFamily="34" charset="0"/>
              </a:rPr>
              <a:t>Without faith it is impossible</a:t>
            </a:r>
          </a:p>
          <a:p>
            <a:pPr algn="ctr"/>
            <a:r>
              <a:rPr lang="en-US" sz="4000" b="1" dirty="0">
                <a:latin typeface="Tempus Sans ITC" panose="04020404030D07020202" pitchFamily="82" charset="0"/>
                <a:ea typeface="Calibri" panose="020F0502020204030204" pitchFamily="34" charset="0"/>
              </a:rPr>
              <a:t> to please God</a:t>
            </a:r>
            <a:endParaRPr lang="en-US" sz="4000" b="1" dirty="0">
              <a:latin typeface="Tempus Sans ITC" panose="04020404030D07020202" pitchFamily="82" charset="0"/>
            </a:endParaRPr>
          </a:p>
        </p:txBody>
      </p:sp>
      <p:sp>
        <p:nvSpPr>
          <p:cNvPr id="3" name="Rectangle 2"/>
          <p:cNvSpPr/>
          <p:nvPr/>
        </p:nvSpPr>
        <p:spPr>
          <a:xfrm>
            <a:off x="5031723" y="4134713"/>
            <a:ext cx="3675247" cy="2308324"/>
          </a:xfrm>
          <a:prstGeom prst="rect">
            <a:avLst/>
          </a:prstGeom>
        </p:spPr>
        <p:txBody>
          <a:bodyPr wrap="square">
            <a:spAutoFit/>
          </a:bodyPr>
          <a:lstStyle/>
          <a:p>
            <a:r>
              <a:rPr lang="en-US" sz="4800" b="1" dirty="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atin typeface="Bahnschrift Light" panose="020B0502040204020203" pitchFamily="34" charset="0"/>
                <a:ea typeface="Calibri" panose="020F0502020204030204" pitchFamily="34" charset="0"/>
              </a:rPr>
              <a:t>always produces actions</a:t>
            </a:r>
            <a:endParaRPr lang="en-US" sz="4800" b="1" dirty="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atin typeface="Bahnschrift Light" panose="020B0502040204020203" pitchFamily="34" charset="0"/>
            </a:endParaRPr>
          </a:p>
        </p:txBody>
      </p:sp>
    </p:spTree>
    <p:extLst>
      <p:ext uri="{BB962C8B-B14F-4D97-AF65-F5344CB8AC3E}">
        <p14:creationId xmlns:p14="http://schemas.microsoft.com/office/powerpoint/2010/main" val="297250931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5540187" y="3048000"/>
            <a:ext cx="3254189" cy="3460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1677519" y="103121"/>
            <a:ext cx="3254189" cy="4132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5499846" y="1573307"/>
            <a:ext cx="3254189" cy="23128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34466" y="4847666"/>
            <a:ext cx="5661216" cy="12236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693023" y="611842"/>
            <a:ext cx="3254189" cy="584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54664" y="3683402"/>
            <a:ext cx="3254189" cy="28249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p:cNvSpPr/>
          <p:nvPr/>
        </p:nvSpPr>
        <p:spPr>
          <a:xfrm rot="19970423">
            <a:off x="295575" y="1507754"/>
            <a:ext cx="4208932" cy="1323439"/>
          </a:xfrm>
          <a:prstGeom prst="rect">
            <a:avLst/>
          </a:prstGeom>
        </p:spPr>
        <p:txBody>
          <a:bodyPr wrap="square">
            <a:spAutoFit/>
          </a:bodyPr>
          <a:lstStyle/>
          <a:p>
            <a:pPr algn="ctr"/>
            <a:r>
              <a:rPr lang="en-US" sz="4000" b="1" dirty="0">
                <a:latin typeface="Tempus Sans ITC" panose="04020404030D07020202" pitchFamily="82" charset="0"/>
                <a:ea typeface="Calibri" panose="020F0502020204030204" pitchFamily="34" charset="0"/>
              </a:rPr>
              <a:t>Christ called us by his….goodness. </a:t>
            </a:r>
            <a:endParaRPr lang="en-US" sz="4000" b="1" dirty="0">
              <a:latin typeface="Tempus Sans ITC" panose="04020404030D07020202" pitchFamily="82" charset="0"/>
            </a:endParaRPr>
          </a:p>
        </p:txBody>
      </p:sp>
      <p:sp>
        <p:nvSpPr>
          <p:cNvPr id="11" name="Rectangle 10"/>
          <p:cNvSpPr/>
          <p:nvPr/>
        </p:nvSpPr>
        <p:spPr>
          <a:xfrm>
            <a:off x="5540187" y="309292"/>
            <a:ext cx="3254189" cy="5909310"/>
          </a:xfrm>
          <a:prstGeom prst="rect">
            <a:avLst/>
          </a:prstGeom>
        </p:spPr>
        <p:txBody>
          <a:bodyPr wrap="square">
            <a:spAutoFit/>
          </a:bodyPr>
          <a:lstStyle/>
          <a:p>
            <a:pPr algn="ctr"/>
            <a:r>
              <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Valor</a:t>
            </a:r>
          </a:p>
          <a:p>
            <a:pPr algn="ctr"/>
            <a:endPar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endParaRPr>
          </a:p>
          <a:p>
            <a:pPr algn="ctr"/>
            <a:r>
              <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Courage</a:t>
            </a:r>
          </a:p>
          <a:p>
            <a:pPr algn="ctr"/>
            <a:endPar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endParaRPr>
          </a:p>
          <a:p>
            <a:pPr algn="ctr"/>
            <a:r>
              <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Virtue</a:t>
            </a:r>
          </a:p>
          <a:p>
            <a:pPr algn="ctr"/>
            <a:endPar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endParaRPr>
          </a:p>
          <a:p>
            <a:pPr algn="ctr"/>
            <a:r>
              <a:rPr lang="en-US" sz="5400" b="1" dirty="0">
                <a:solidFill>
                  <a:srgbClr val="FFFF00"/>
                </a:solidFill>
                <a:latin typeface="Tempus Sans ITC" panose="04020404030D07020202" pitchFamily="82" charset="0"/>
                <a:ea typeface="Calibri" panose="020F0502020204030204" pitchFamily="34" charset="0"/>
                <a:cs typeface="Times New Roman" panose="02020603050405020304" pitchFamily="18" charset="0"/>
              </a:rPr>
              <a:t>Excellence </a:t>
            </a:r>
            <a:endParaRPr lang="en-US" sz="5400" b="1" dirty="0">
              <a:solidFill>
                <a:srgbClr val="FFFF00"/>
              </a:solidFill>
              <a:latin typeface="Tempus Sans ITC" panose="04020404030D07020202" pitchFamily="82" charset="0"/>
            </a:endParaRPr>
          </a:p>
        </p:txBody>
      </p:sp>
    </p:spTree>
    <p:extLst>
      <p:ext uri="{BB962C8B-B14F-4D97-AF65-F5344CB8AC3E}">
        <p14:creationId xmlns:p14="http://schemas.microsoft.com/office/powerpoint/2010/main" val="404229228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0" name="Rectangle 9"/>
          <p:cNvSpPr/>
          <p:nvPr/>
        </p:nvSpPr>
        <p:spPr>
          <a:xfrm>
            <a:off x="5540187" y="3048000"/>
            <a:ext cx="3254189" cy="3460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1677519" y="103121"/>
            <a:ext cx="3254189" cy="4132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134466" y="4847666"/>
            <a:ext cx="5661216" cy="12236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4693023" y="611842"/>
            <a:ext cx="3254189" cy="584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354664" y="3683402"/>
            <a:ext cx="3254189" cy="28249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rot="19987468">
            <a:off x="539559" y="642796"/>
            <a:ext cx="2956675" cy="2308324"/>
          </a:xfrm>
          <a:prstGeom prst="rect">
            <a:avLst/>
          </a:prstGeom>
        </p:spPr>
        <p:txBody>
          <a:bodyPr wrap="square">
            <a:spAutoFit/>
          </a:bodyPr>
          <a:lstStyle/>
          <a:p>
            <a:pPr algn="ctr"/>
            <a:r>
              <a:rPr lang="en-US" sz="4800" b="1" dirty="0">
                <a:latin typeface="Tempus Sans ITC" panose="04020404030D07020202" pitchFamily="82" charset="0"/>
                <a:ea typeface="Calibri" panose="020F0502020204030204" pitchFamily="34" charset="0"/>
              </a:rPr>
              <a:t>Learn how and what to think. </a:t>
            </a:r>
            <a:endParaRPr lang="en-US" sz="4800" b="1" dirty="0">
              <a:latin typeface="Tempus Sans ITC" panose="04020404030D07020202" pitchFamily="82" charset="0"/>
            </a:endParaRPr>
          </a:p>
        </p:txBody>
      </p:sp>
      <p:sp>
        <p:nvSpPr>
          <p:cNvPr id="3" name="Rectangle 2"/>
          <p:cNvSpPr/>
          <p:nvPr/>
        </p:nvSpPr>
        <p:spPr>
          <a:xfrm>
            <a:off x="4573677" y="4785844"/>
            <a:ext cx="4572000" cy="1938992"/>
          </a:xfrm>
          <a:prstGeom prst="rect">
            <a:avLst/>
          </a:prstGeom>
        </p:spPr>
        <p:txBody>
          <a:bodyPr>
            <a:spAutoFit/>
          </a:bodyPr>
          <a:lstStyle/>
          <a:p>
            <a:pPr algn="ctr"/>
            <a:r>
              <a:rPr lang="en-US" sz="4000" b="1" dirty="0">
                <a:latin typeface="Tempus Sans ITC" panose="04020404030D07020202" pitchFamily="82" charset="0"/>
                <a:ea typeface="Calibri" panose="020F0502020204030204" pitchFamily="34" charset="0"/>
              </a:rPr>
              <a:t>We begin our relationship with God in knowledge.</a:t>
            </a:r>
            <a:endParaRPr lang="en-US" sz="4000" b="1" dirty="0">
              <a:latin typeface="Tempus Sans ITC" panose="04020404030D07020202" pitchFamily="82" charset="0"/>
            </a:endParaRPr>
          </a:p>
        </p:txBody>
      </p:sp>
    </p:spTree>
    <p:extLst>
      <p:ext uri="{BB962C8B-B14F-4D97-AF65-F5344CB8AC3E}">
        <p14:creationId xmlns:p14="http://schemas.microsoft.com/office/powerpoint/2010/main" val="390907149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Rectangle 3"/>
          <p:cNvSpPr/>
          <p:nvPr/>
        </p:nvSpPr>
        <p:spPr>
          <a:xfrm>
            <a:off x="1677519" y="103121"/>
            <a:ext cx="3254189" cy="4132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477365" y="4847667"/>
            <a:ext cx="5708282" cy="12236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693023" y="611842"/>
            <a:ext cx="3254189" cy="584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354664" y="3683402"/>
            <a:ext cx="3254189" cy="28249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rot="20117681">
            <a:off x="576339" y="491978"/>
            <a:ext cx="2635299" cy="2308324"/>
          </a:xfrm>
          <a:prstGeom prst="rect">
            <a:avLst/>
          </a:prstGeom>
        </p:spPr>
        <p:txBody>
          <a:bodyPr wrap="square">
            <a:spAutoFit/>
          </a:bodyPr>
          <a:lstStyle/>
          <a:p>
            <a:pPr algn="ctr"/>
            <a:r>
              <a:rPr lang="en-US" sz="4800" b="1" dirty="0">
                <a:latin typeface="Tempus Sans ITC" panose="04020404030D07020202" pitchFamily="82" charset="0"/>
                <a:ea typeface="Calibri" panose="020F0502020204030204" pitchFamily="34" charset="0"/>
              </a:rPr>
              <a:t>Get a grip on yourself!</a:t>
            </a:r>
            <a:endParaRPr lang="en-US" sz="4800" b="1" dirty="0">
              <a:latin typeface="Tempus Sans ITC" panose="04020404030D07020202" pitchFamily="82" charset="0"/>
            </a:endParaRPr>
          </a:p>
        </p:txBody>
      </p:sp>
      <p:sp>
        <p:nvSpPr>
          <p:cNvPr id="8" name="Rectangle 7"/>
          <p:cNvSpPr/>
          <p:nvPr/>
        </p:nvSpPr>
        <p:spPr>
          <a:xfrm>
            <a:off x="56175" y="4824878"/>
            <a:ext cx="4068743" cy="1938992"/>
          </a:xfrm>
          <a:prstGeom prst="rect">
            <a:avLst/>
          </a:prstGeom>
        </p:spPr>
        <p:txBody>
          <a:bodyPr wrap="none">
            <a:spAutoFit/>
          </a:bodyPr>
          <a:lstStyle/>
          <a:p>
            <a:pPr algn="ctr"/>
            <a:r>
              <a:rPr lang="en-US" sz="4000" b="1" dirty="0">
                <a:solidFill>
                  <a:srgbClr val="FFC000"/>
                </a:solidFill>
                <a:latin typeface="Tempus Sans ITC" panose="04020404030D07020202" pitchFamily="82" charset="0"/>
                <a:ea typeface="Calibri" panose="020F0502020204030204" pitchFamily="34" charset="0"/>
              </a:rPr>
              <a:t>The Great Pursuit </a:t>
            </a:r>
          </a:p>
          <a:p>
            <a:pPr algn="ctr"/>
            <a:r>
              <a:rPr lang="en-US" sz="4000" b="1" dirty="0">
                <a:solidFill>
                  <a:srgbClr val="FFC000"/>
                </a:solidFill>
                <a:latin typeface="Tempus Sans ITC" panose="04020404030D07020202" pitchFamily="82" charset="0"/>
                <a:ea typeface="Calibri" panose="020F0502020204030204" pitchFamily="34" charset="0"/>
              </a:rPr>
              <a:t>of Humanity:</a:t>
            </a:r>
          </a:p>
          <a:p>
            <a:pPr algn="ctr"/>
            <a:r>
              <a:rPr lang="en-US" sz="4000" b="1" dirty="0">
                <a:solidFill>
                  <a:srgbClr val="FFFF00"/>
                </a:solidFill>
                <a:latin typeface="Tempus Sans ITC" panose="04020404030D07020202" pitchFamily="82" charset="0"/>
                <a:ea typeface="Calibri" panose="020F0502020204030204" pitchFamily="34" charset="0"/>
              </a:rPr>
              <a:t>To </a:t>
            </a:r>
            <a:r>
              <a:rPr lang="en-US" sz="4000" b="1" i="1" dirty="0">
                <a:solidFill>
                  <a:srgbClr val="FFFF00"/>
                </a:solidFill>
                <a:latin typeface="Tempus Sans ITC" panose="04020404030D07020202" pitchFamily="82" charset="0"/>
                <a:ea typeface="Calibri" panose="020F0502020204030204" pitchFamily="34" charset="0"/>
              </a:rPr>
              <a:t>feel</a:t>
            </a:r>
            <a:r>
              <a:rPr lang="en-US" sz="4000" b="1" dirty="0">
                <a:solidFill>
                  <a:srgbClr val="FFFF00"/>
                </a:solidFill>
                <a:latin typeface="Tempus Sans ITC" panose="04020404030D07020202" pitchFamily="82" charset="0"/>
                <a:ea typeface="Calibri" panose="020F0502020204030204" pitchFamily="34" charset="0"/>
              </a:rPr>
              <a:t> good. </a:t>
            </a:r>
            <a:endParaRPr lang="en-US" sz="4000" b="1" dirty="0">
              <a:solidFill>
                <a:srgbClr val="FFFF00"/>
              </a:solidFill>
              <a:latin typeface="Tempus Sans ITC" panose="04020404030D07020202" pitchFamily="82" charset="0"/>
            </a:endParaRPr>
          </a:p>
        </p:txBody>
      </p:sp>
    </p:spTree>
    <p:extLst>
      <p:ext uri="{BB962C8B-B14F-4D97-AF65-F5344CB8AC3E}">
        <p14:creationId xmlns:p14="http://schemas.microsoft.com/office/powerpoint/2010/main" val="24781909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1677519" y="103121"/>
            <a:ext cx="3254189" cy="4132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4693023" y="611842"/>
            <a:ext cx="3254189" cy="584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1457324" y="2016513"/>
            <a:ext cx="2038912" cy="28249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rot="20117681">
            <a:off x="556030" y="491573"/>
            <a:ext cx="3079072" cy="2123658"/>
          </a:xfrm>
          <a:prstGeom prst="rect">
            <a:avLst/>
          </a:prstGeom>
        </p:spPr>
        <p:txBody>
          <a:bodyPr wrap="square">
            <a:spAutoFit/>
          </a:bodyPr>
          <a:lstStyle/>
          <a:p>
            <a:pPr algn="ctr"/>
            <a:r>
              <a:rPr lang="en-US" sz="4400" b="1" dirty="0">
                <a:latin typeface="Tempus Sans ITC" panose="04020404030D07020202" pitchFamily="82" charset="0"/>
                <a:ea typeface="Calibri" panose="020F0502020204030204" pitchFamily="34" charset="0"/>
              </a:rPr>
              <a:t>To hang on through tough times</a:t>
            </a:r>
            <a:endParaRPr lang="en-US" sz="4400" b="1" dirty="0">
              <a:latin typeface="Tempus Sans ITC" panose="04020404030D07020202" pitchFamily="82" charset="0"/>
            </a:endParaRPr>
          </a:p>
        </p:txBody>
      </p:sp>
    </p:spTree>
    <p:extLst>
      <p:ext uri="{BB962C8B-B14F-4D97-AF65-F5344CB8AC3E}">
        <p14:creationId xmlns:p14="http://schemas.microsoft.com/office/powerpoint/2010/main" val="342693689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259</TotalTime>
  <Words>259</Words>
  <Application>Microsoft Office PowerPoint</Application>
  <PresentationFormat>On-screen Show (4:3)</PresentationFormat>
  <Paragraphs>46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Bahnschrift Light</vt:lpstr>
      <vt:lpstr>Calibri</vt:lpstr>
      <vt:lpstr>Castellar</vt:lpstr>
      <vt:lpstr>Corbel</vt:lpstr>
      <vt:lpstr>Script MT Bold</vt:lpstr>
      <vt:lpstr>Tempus Sans ITC</vt:lpstr>
      <vt:lpstr>Times New Roman</vt:lpstr>
      <vt:lpstr>Wingdings 2</vt:lpstr>
      <vt:lpstr>Deluxe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dc:creator>
  <cp:lastModifiedBy>Ed Ditto</cp:lastModifiedBy>
  <cp:revision>6</cp:revision>
  <dcterms:created xsi:type="dcterms:W3CDTF">2018-02-03T03:49:13Z</dcterms:created>
  <dcterms:modified xsi:type="dcterms:W3CDTF">2018-02-04T11:49:55Z</dcterms:modified>
</cp:coreProperties>
</file>