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293"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0" r:id="rId24"/>
    <p:sldId id="278" r:id="rId25"/>
    <p:sldId id="281" r:id="rId26"/>
    <p:sldId id="291" r:id="rId27"/>
    <p:sldId id="282" r:id="rId28"/>
    <p:sldId id="283" r:id="rId29"/>
    <p:sldId id="284" r:id="rId30"/>
    <p:sldId id="285" r:id="rId31"/>
    <p:sldId id="286" r:id="rId32"/>
    <p:sldId id="287" r:id="rId33"/>
    <p:sldId id="288" r:id="rId34"/>
    <p:sldId id="289" r:id="rId35"/>
    <p:sldId id="292" r:id="rId36"/>
  </p:sldIdLst>
  <p:sldSz cx="12192000" cy="6858000"/>
  <p:notesSz cx="6858000" cy="9144000"/>
  <p:embeddedFontLst>
    <p:embeddedFont>
      <p:font typeface="Arial Black" panose="020B0A04020102020204" pitchFamily="34"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Roboto" panose="02000000000000000000" pitchFamily="2" charset="0"/>
      <p:regular r:id="rId45"/>
      <p:bold r:id="rId46"/>
      <p:italic r:id="rId47"/>
    </p:embeddedFont>
    <p:embeddedFont>
      <p:font typeface="Wingdings 2" panose="05020102010507070707" pitchFamily="18" charset="2"/>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98" d="100"/>
          <a:sy n="98" d="100"/>
        </p:scale>
        <p:origin x="102" y="360"/>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82ECD-1040-46B7-B5AC-B82BED6115FD}" type="datetimeFigureOut">
              <a:rPr lang="en-US" smtClean="0"/>
              <a:t>6/19/2021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82DF6-6A01-4D84-8C1A-A875EEE6F5A8}" type="slidenum">
              <a:rPr lang="en-US" smtClean="0"/>
              <a:t>‹#›</a:t>
            </a:fld>
            <a:endParaRPr lang="en-US"/>
          </a:p>
        </p:txBody>
      </p:sp>
    </p:spTree>
    <p:extLst>
      <p:ext uri="{BB962C8B-B14F-4D97-AF65-F5344CB8AC3E}">
        <p14:creationId xmlns:p14="http://schemas.microsoft.com/office/powerpoint/2010/main" val="24679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Overview of the story of this train. </a:t>
            </a:r>
          </a:p>
          <a:p>
            <a:r>
              <a:rPr lang="en-US" altLang="en-US"/>
              <a:t>What did the 30</a:t>
            </a:r>
            <a:r>
              <a:rPr lang="en-US" altLang="en-US" baseline="30000"/>
              <a:t>th</a:t>
            </a:r>
            <a:r>
              <a:rPr lang="en-US" altLang="en-US"/>
              <a:t> division do here? </a:t>
            </a:r>
          </a:p>
          <a:p>
            <a:r>
              <a:rPr lang="en-US" altLang="en-US"/>
              <a:t>What happened to the train survivors? </a:t>
            </a:r>
          </a:p>
          <a:p>
            <a:r>
              <a:rPr lang="en-US" altLang="en-US"/>
              <a:t>Discuss the connection the 30</a:t>
            </a:r>
            <a:r>
              <a:rPr lang="en-US" altLang="en-US" baseline="30000"/>
              <a:t>th</a:t>
            </a:r>
            <a:r>
              <a:rPr lang="en-US" altLang="en-US"/>
              <a:t> still has with the children from the train.</a:t>
            </a:r>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C661A0-D9D9-4803-A874-1DD6D08EBC82}" type="slidenum">
              <a:rPr lang="en-US" altLang="en-US"/>
              <a:pPr/>
              <a:t>17</a:t>
            </a:fld>
            <a:endParaRPr lang="en-US" altLang="en-US"/>
          </a:p>
        </p:txBody>
      </p:sp>
    </p:spTree>
    <p:extLst>
      <p:ext uri="{BB962C8B-B14F-4D97-AF65-F5344CB8AC3E}">
        <p14:creationId xmlns:p14="http://schemas.microsoft.com/office/powerpoint/2010/main" val="30895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many towns do the 30</a:t>
            </a:r>
            <a:r>
              <a:rPr lang="en-US" altLang="en-US" baseline="30000"/>
              <a:t>th</a:t>
            </a:r>
            <a:r>
              <a:rPr lang="en-US" altLang="en-US"/>
              <a:t> liberate and capture?</a:t>
            </a:r>
          </a:p>
          <a:p>
            <a:r>
              <a:rPr lang="en-US" altLang="en-US"/>
              <a:t>What was is like entering into a town that might be hostile? </a:t>
            </a:r>
          </a:p>
          <a:p>
            <a:r>
              <a:rPr lang="en-US" altLang="en-US"/>
              <a:t>What was your role when you entered a town? </a:t>
            </a:r>
          </a:p>
          <a:p>
            <a:r>
              <a:rPr lang="en-US" altLang="en-US"/>
              <a:t>How did you get this Nazi flag? </a:t>
            </a: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0BEE71-7FDB-4177-A29F-BCABC0B81321}" type="slidenum">
              <a:rPr lang="en-US" altLang="en-US"/>
              <a:pPr/>
              <a:t>18</a:t>
            </a:fld>
            <a:endParaRPr lang="en-US" altLang="en-US"/>
          </a:p>
        </p:txBody>
      </p:sp>
    </p:spTree>
    <p:extLst>
      <p:ext uri="{BB962C8B-B14F-4D97-AF65-F5344CB8AC3E}">
        <p14:creationId xmlns:p14="http://schemas.microsoft.com/office/powerpoint/2010/main" val="174722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many towns do the 30</a:t>
            </a:r>
            <a:r>
              <a:rPr lang="en-US" altLang="en-US" baseline="30000"/>
              <a:t>th</a:t>
            </a:r>
            <a:r>
              <a:rPr lang="en-US" altLang="en-US"/>
              <a:t> liberate and capture?</a:t>
            </a:r>
          </a:p>
          <a:p>
            <a:r>
              <a:rPr lang="en-US" altLang="en-US"/>
              <a:t>What was is like entering into a town that might be hostile? </a:t>
            </a:r>
          </a:p>
          <a:p>
            <a:r>
              <a:rPr lang="en-US" altLang="en-US"/>
              <a:t>What was your role when you entered a town? </a:t>
            </a:r>
          </a:p>
          <a:p>
            <a:r>
              <a:rPr lang="en-US" altLang="en-US"/>
              <a:t>How did you get this Nazi flag? </a:t>
            </a:r>
          </a:p>
        </p:txBody>
      </p:sp>
      <p:sp>
        <p:nvSpPr>
          <p:cNvPr id="163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FD3B34-3365-41FA-87FB-03BB909D8441}" type="slidenum">
              <a:rPr lang="en-US" altLang="en-US"/>
              <a:pPr/>
              <a:t>19</a:t>
            </a:fld>
            <a:endParaRPr lang="en-US" altLang="en-US"/>
          </a:p>
        </p:txBody>
      </p:sp>
    </p:spTree>
    <p:extLst>
      <p:ext uri="{BB962C8B-B14F-4D97-AF65-F5344CB8AC3E}">
        <p14:creationId xmlns:p14="http://schemas.microsoft.com/office/powerpoint/2010/main" val="56002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What’s it like going back? </a:t>
            </a:r>
          </a:p>
          <a:p>
            <a:r>
              <a:rPr lang="en-US" altLang="en-US"/>
              <a:t>Maybe discuss Margraten. </a:t>
            </a:r>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7A699-6EAE-4CE8-AEA2-9DE64B3A189D}" type="slidenum">
              <a:rPr lang="en-US" altLang="en-US"/>
              <a:pPr/>
              <a:t>20</a:t>
            </a:fld>
            <a:endParaRPr lang="en-US" altLang="en-US"/>
          </a:p>
        </p:txBody>
      </p:sp>
    </p:spTree>
    <p:extLst>
      <p:ext uri="{BB962C8B-B14F-4D97-AF65-F5344CB8AC3E}">
        <p14:creationId xmlns:p14="http://schemas.microsoft.com/office/powerpoint/2010/main" val="216373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5FD341-74ED-4294-A71C-E3F3826C8787}"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088820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5FD341-74ED-4294-A71C-E3F3826C8787}"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329157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5FD341-74ED-4294-A71C-E3F3826C8787}"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36256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5FD341-74ED-4294-A71C-E3F3826C8787}"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93064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5FD341-74ED-4294-A71C-E3F3826C8787}"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62893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5FD341-74ED-4294-A71C-E3F3826C8787}"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114881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5FD341-74ED-4294-A71C-E3F3826C8787}" type="datetimeFigureOut">
              <a:rPr lang="en-US" smtClean="0"/>
              <a:t>6/19/2021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8855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5FD341-74ED-4294-A71C-E3F3826C8787}" type="datetimeFigureOut">
              <a:rPr lang="en-US" smtClean="0"/>
              <a:t>6/19/2021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4919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FD341-74ED-4294-A71C-E3F3826C8787}" type="datetimeFigureOut">
              <a:rPr lang="en-US" smtClean="0"/>
              <a:t>6/19/2021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189398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5FD341-74ED-4294-A71C-E3F3826C8787}"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2253758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5FD341-74ED-4294-A71C-E3F3826C8787}"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7B523-80A5-4089-8751-9409D983CF6B}" type="slidenum">
              <a:rPr lang="en-US" smtClean="0"/>
              <a:t>‹#›</a:t>
            </a:fld>
            <a:endParaRPr lang="en-US"/>
          </a:p>
        </p:txBody>
      </p:sp>
    </p:spTree>
    <p:extLst>
      <p:ext uri="{BB962C8B-B14F-4D97-AF65-F5344CB8AC3E}">
        <p14:creationId xmlns:p14="http://schemas.microsoft.com/office/powerpoint/2010/main" val="7835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FD341-74ED-4294-A71C-E3F3826C8787}" type="datetimeFigureOut">
              <a:rPr lang="en-US" smtClean="0"/>
              <a:t>6/19/2021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7B523-80A5-4089-8751-9409D983CF6B}" type="slidenum">
              <a:rPr lang="en-US" smtClean="0"/>
              <a:t>‹#›</a:t>
            </a:fld>
            <a:endParaRPr lang="en-US"/>
          </a:p>
        </p:txBody>
      </p:sp>
    </p:spTree>
    <p:extLst>
      <p:ext uri="{BB962C8B-B14F-4D97-AF65-F5344CB8AC3E}">
        <p14:creationId xmlns:p14="http://schemas.microsoft.com/office/powerpoint/2010/main" val="2694454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google.com/search?rlz=1C1CHBF_enUS881US881&amp;sxsrf=ALeKk03zxqCQ5fuG3bIC_XsItcoxi90fJQ:1623782660641&amp;q=how+to+pronounce+liberate&amp;stick=H4sIAAAAAAAAAOMIfcRoxS3w8sc9YSnDSWtOXmPU5uINKMrPK81LzkwsyczPExLhYglJLcoV4pHi4uLIyUxKLUosSbViUWJKzeNZxCqZkV-uUJKvUADUkw_UlKoAUwIA94eP0lsAAAA&amp;pron_lang=en&amp;pron_country=us&amp;sa=X&amp;ved=2ahUKEwiW67flpZrxAhUIlKwKHdJIDugQ3eEDMAB6BAgDEA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F19A74-6EE9-4945-8CCD-3FE8099CBA8D}"/>
              </a:ext>
            </a:extLst>
          </p:cNvPr>
          <p:cNvSpPr txBox="1"/>
          <p:nvPr/>
        </p:nvSpPr>
        <p:spPr>
          <a:xfrm>
            <a:off x="4776281" y="5379396"/>
            <a:ext cx="7276289" cy="1107996"/>
          </a:xfrm>
          <a:prstGeom prst="rect">
            <a:avLst/>
          </a:prstGeom>
          <a:noFill/>
        </p:spPr>
        <p:txBody>
          <a:bodyPr wrap="square" rtlCol="0">
            <a:spAutoFit/>
          </a:bodyPr>
          <a:lstStyle/>
          <a:p>
            <a:r>
              <a:rPr lang="en-US" sz="6600" dirty="0">
                <a:solidFill>
                  <a:schemeClr val="accent4">
                    <a:lumMod val="60000"/>
                    <a:lumOff val="40000"/>
                  </a:schemeClr>
                </a:solidFill>
              </a:rPr>
              <a:t>Class starts at 0915</a:t>
            </a:r>
            <a:endParaRPr lang="en-US" dirty="0">
              <a:solidFill>
                <a:schemeClr val="accent4">
                  <a:lumMod val="60000"/>
                  <a:lumOff val="40000"/>
                </a:schemeClr>
              </a:solidFill>
            </a:endParaRPr>
          </a:p>
        </p:txBody>
      </p:sp>
    </p:spTree>
    <p:extLst>
      <p:ext uri="{BB962C8B-B14F-4D97-AF65-F5344CB8AC3E}">
        <p14:creationId xmlns:p14="http://schemas.microsoft.com/office/powerpoint/2010/main" val="2585374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pPr algn="ctr">
              <a:defRPr/>
            </a:pPr>
            <a:r>
              <a:rPr lang="en-US" dirty="0">
                <a:solidFill>
                  <a:schemeClr val="bg1"/>
                </a:solidFill>
                <a:latin typeface="Arial Black" panose="020B0A04020102020204" pitchFamily="34" charset="0"/>
                <a:ea typeface="Roboto" panose="02000000000000000000" pitchFamily="2" charset="0"/>
                <a:cs typeface="Roboto" panose="02000000000000000000" pitchFamily="2" charset="0"/>
              </a:rPr>
              <a:t>Happy Fathers Day!</a:t>
            </a:r>
          </a:p>
        </p:txBody>
      </p:sp>
      <p:pic>
        <p:nvPicPr>
          <p:cNvPr id="4099" name="Picture 9" descr="http://a7.sphotos.ak.fbcdn.net/hphotos-ak-snc3/22333_243814237852_664687852_4329042_396778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1447801"/>
            <a:ext cx="6257925" cy="498792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3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74638"/>
            <a:ext cx="8382000" cy="62865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9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61687"/>
            <a:ext cx="8229600" cy="4934626"/>
          </a:xfrm>
        </p:spPr>
        <p:txBody>
          <a:bodyPr>
            <a:normAutofit fontScale="90000"/>
          </a:bodyPr>
          <a:lstStyle/>
          <a:p>
            <a:pPr algn="l" fontAlgn="t">
              <a:defRPr/>
            </a:pPr>
            <a:r>
              <a:rPr lang="en-US" altLang="en-US" sz="7200" dirty="0" err="1">
                <a:solidFill>
                  <a:schemeClr val="bg1"/>
                </a:solidFill>
                <a:latin typeface="Arial Black" panose="020B0A04020102020204" pitchFamily="34" charset="0"/>
              </a:rPr>
              <a:t>Lib·er·ate</a:t>
            </a:r>
            <a:br>
              <a:rPr lang="en-US" altLang="en-US" sz="7200" dirty="0">
                <a:solidFill>
                  <a:schemeClr val="bg1"/>
                </a:solidFill>
                <a:latin typeface="Roboto" panose="02000000000000000000" pitchFamily="2" charset="0"/>
              </a:rPr>
            </a:br>
            <a:r>
              <a:rPr lang="en-US" altLang="en-US" dirty="0">
                <a:solidFill>
                  <a:schemeClr val="bg1"/>
                </a:solidFill>
                <a:effectLst/>
                <a:latin typeface="Roboto" panose="02000000000000000000" pitchFamily="2" charset="0"/>
              </a:rPr>
              <a:t>/ˈ</a:t>
            </a:r>
            <a:r>
              <a:rPr lang="en-US" altLang="en-US" dirty="0" err="1">
                <a:solidFill>
                  <a:schemeClr val="bg1"/>
                </a:solidFill>
                <a:effectLst/>
                <a:latin typeface="Roboto" panose="02000000000000000000" pitchFamily="2" charset="0"/>
              </a:rPr>
              <a:t>libəˌrāt</a:t>
            </a:r>
            <a:r>
              <a:rPr lang="en-US" altLang="en-US" dirty="0">
                <a:solidFill>
                  <a:schemeClr val="bg1"/>
                </a:solidFill>
                <a:effectLst/>
                <a:latin typeface="Roboto" panose="02000000000000000000" pitchFamily="2" charset="0"/>
              </a:rPr>
              <a:t>/</a:t>
            </a:r>
            <a:br>
              <a:rPr lang="en-US" altLang="en-US" dirty="0">
                <a:solidFill>
                  <a:schemeClr val="bg1"/>
                </a:solidFill>
                <a:effectLst/>
                <a:latin typeface="Roboto" panose="02000000000000000000" pitchFamily="2" charset="0"/>
              </a:rPr>
            </a:br>
            <a:r>
              <a:rPr lang="en-US" altLang="en-US" i="1" dirty="0">
                <a:solidFill>
                  <a:schemeClr val="bg1"/>
                </a:solidFill>
                <a:effectLst/>
                <a:latin typeface="Roboto" panose="02000000000000000000" pitchFamily="2" charset="0"/>
              </a:rPr>
              <a:t>verb</a:t>
            </a:r>
            <a:br>
              <a:rPr lang="en-US" altLang="en-US" dirty="0">
                <a:solidFill>
                  <a:schemeClr val="bg1"/>
                </a:solidFill>
                <a:effectLst/>
                <a:latin typeface="Roboto" panose="02000000000000000000" pitchFamily="2" charset="0"/>
              </a:rPr>
            </a:br>
            <a:r>
              <a:rPr lang="en-US" altLang="en-US" dirty="0">
                <a:solidFill>
                  <a:schemeClr val="bg1"/>
                </a:solidFill>
                <a:effectLst/>
                <a:latin typeface="Roboto" panose="02000000000000000000" pitchFamily="2" charset="0"/>
              </a:rPr>
              <a:t>Set (someone) free from a situation, especially imprisonment or slavery, </a:t>
            </a:r>
            <a:br>
              <a:rPr lang="en-US" altLang="en-US" dirty="0">
                <a:solidFill>
                  <a:schemeClr val="bg1"/>
                </a:solidFill>
                <a:effectLst/>
                <a:latin typeface="Roboto" panose="02000000000000000000" pitchFamily="2" charset="0"/>
              </a:rPr>
            </a:br>
            <a:r>
              <a:rPr lang="en-US" altLang="en-US" dirty="0">
                <a:solidFill>
                  <a:schemeClr val="bg1"/>
                </a:solidFill>
                <a:effectLst/>
                <a:latin typeface="Roboto" panose="02000000000000000000" pitchFamily="2" charset="0"/>
              </a:rPr>
              <a:t>in which their liberty is severely restricted</a:t>
            </a:r>
            <a:endParaRPr lang="en-US" dirty="0">
              <a:solidFill>
                <a:schemeClr val="bg1"/>
              </a:solidFill>
              <a:effectLst/>
            </a:endParaRPr>
          </a:p>
        </p:txBody>
      </p:sp>
      <p:sp>
        <p:nvSpPr>
          <p:cNvPr id="6147" name="AutoShape 2">
            <a:hlinkClick r:id="rId2"/>
          </p:cNvPr>
          <p:cNvSpPr>
            <a:spLocks noChangeAspect="1" noChangeArrowheads="1"/>
          </p:cNvSpPr>
          <p:nvPr/>
        </p:nvSpPr>
        <p:spPr bwMode="auto">
          <a:xfrm>
            <a:off x="3086100" y="29257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318848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ll\Dropbox\Pictures - Bill\WWII presentation\Victor and his buddie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38339" y="393700"/>
            <a:ext cx="4473575" cy="6070600"/>
          </a:xfrm>
        </p:spPr>
      </p:pic>
      <p:sp>
        <p:nvSpPr>
          <p:cNvPr id="7171" name="TextBox 4"/>
          <p:cNvSpPr txBox="1">
            <a:spLocks noChangeArrowheads="1"/>
          </p:cNvSpPr>
          <p:nvPr/>
        </p:nvSpPr>
        <p:spPr bwMode="auto">
          <a:xfrm>
            <a:off x="6437313" y="5257801"/>
            <a:ext cx="3962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latin typeface="Roboto" pitchFamily="2" charset="0"/>
              </a:rPr>
              <a:t>Victor Neiland </a:t>
            </a:r>
          </a:p>
          <a:p>
            <a:r>
              <a:rPr lang="en-US" altLang="en-US" sz="2400">
                <a:latin typeface="Roboto" pitchFamily="2" charset="0"/>
              </a:rPr>
              <a:t>30</a:t>
            </a:r>
            <a:r>
              <a:rPr lang="en-US" altLang="en-US" sz="2400" baseline="30000">
                <a:latin typeface="Roboto" pitchFamily="2" charset="0"/>
              </a:rPr>
              <a:t>th</a:t>
            </a:r>
            <a:r>
              <a:rPr lang="en-US" altLang="en-US" sz="2400">
                <a:latin typeface="Roboto" pitchFamily="2" charset="0"/>
              </a:rPr>
              <a:t> Infantry Division</a:t>
            </a:r>
          </a:p>
          <a:p>
            <a:r>
              <a:rPr lang="en-US" altLang="en-US" sz="2400">
                <a:latin typeface="Roboto" pitchFamily="2" charset="0"/>
              </a:rPr>
              <a:t>Company 7, 117</a:t>
            </a:r>
            <a:r>
              <a:rPr lang="en-US" altLang="en-US" sz="2400" baseline="30000">
                <a:latin typeface="Roboto" pitchFamily="2" charset="0"/>
              </a:rPr>
              <a:t>th</a:t>
            </a:r>
            <a:r>
              <a:rPr lang="en-US" altLang="en-US" sz="2400">
                <a:latin typeface="Roboto" pitchFamily="2" charset="0"/>
              </a:rPr>
              <a:t> Regiment</a:t>
            </a:r>
            <a:r>
              <a:rPr lang="en-US" altLang="en-US" sz="2400"/>
              <a:t> </a:t>
            </a:r>
          </a:p>
          <a:p>
            <a:endParaRPr lang="en-US" altLang="en-US"/>
          </a:p>
        </p:txBody>
      </p:sp>
    </p:spTree>
    <p:extLst>
      <p:ext uri="{BB962C8B-B14F-4D97-AF65-F5344CB8AC3E}">
        <p14:creationId xmlns:p14="http://schemas.microsoft.com/office/powerpoint/2010/main" val="271872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l="5663" t="7137" r="4395" b="11176"/>
          <a:stretch>
            <a:fillRect/>
          </a:stretch>
        </p:blipFill>
        <p:spPr bwMode="auto">
          <a:xfrm>
            <a:off x="3200400" y="96839"/>
            <a:ext cx="5791200" cy="666432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4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8047"/>
            <a:ext cx="8229600" cy="1143000"/>
          </a:xfrm>
        </p:spPr>
        <p:txBody>
          <a:bodyPr/>
          <a:lstStyle/>
          <a:p>
            <a:pPr>
              <a:defRPr/>
            </a:pPr>
            <a:r>
              <a:rPr lang="en-US" dirty="0">
                <a:solidFill>
                  <a:schemeClr val="bg1"/>
                </a:solidFill>
                <a:latin typeface="Arial Black" panose="020B0A04020102020204" pitchFamily="34" charset="0"/>
                <a:ea typeface="Roboto" panose="02000000000000000000" pitchFamily="2" charset="0"/>
                <a:cs typeface="Roboto" panose="02000000000000000000" pitchFamily="2" charset="0"/>
              </a:rPr>
              <a:t>“B.A.R. Man”</a:t>
            </a:r>
          </a:p>
        </p:txBody>
      </p:sp>
      <p:sp>
        <p:nvSpPr>
          <p:cNvPr id="9219" name="Content Placeholder 2"/>
          <p:cNvSpPr txBox="1">
            <a:spLocks/>
          </p:cNvSpPr>
          <p:nvPr/>
        </p:nvSpPr>
        <p:spPr bwMode="auto">
          <a:xfrm>
            <a:off x="5776913" y="1042988"/>
            <a:ext cx="5562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7688" indent="-411163">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868363" indent="-282575">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33475"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352550" indent="-182563">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1544638" indent="-182563">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0018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4590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29162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3734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r>
              <a:rPr lang="en-US" altLang="en-US" sz="2400" dirty="0">
                <a:solidFill>
                  <a:schemeClr val="bg1"/>
                </a:solidFill>
                <a:latin typeface="Roboto" pitchFamily="2" charset="0"/>
                <a:ea typeface="Roboto" pitchFamily="2" charset="0"/>
                <a:cs typeface="Roboto" pitchFamily="2" charset="0"/>
              </a:rPr>
              <a:t>18.5 Pound Machine Gun</a:t>
            </a:r>
          </a:p>
          <a:p>
            <a:r>
              <a:rPr lang="en-US" altLang="en-US" sz="2400" dirty="0">
                <a:solidFill>
                  <a:schemeClr val="bg1"/>
                </a:solidFill>
                <a:latin typeface="Roboto" pitchFamily="2" charset="0"/>
                <a:ea typeface="Roboto" pitchFamily="2" charset="0"/>
                <a:cs typeface="Roboto" pitchFamily="2" charset="0"/>
              </a:rPr>
              <a:t>Tripod Weighed 2+ lbs. </a:t>
            </a:r>
          </a:p>
          <a:p>
            <a:r>
              <a:rPr lang="en-US" altLang="en-US" sz="2400" dirty="0">
                <a:solidFill>
                  <a:schemeClr val="bg1"/>
                </a:solidFill>
                <a:latin typeface="Roboto" pitchFamily="2" charset="0"/>
                <a:ea typeface="Roboto" pitchFamily="2" charset="0"/>
                <a:cs typeface="Roboto" pitchFamily="2" charset="0"/>
              </a:rPr>
              <a:t>Magazine Fed</a:t>
            </a:r>
          </a:p>
          <a:p>
            <a:r>
              <a:rPr lang="en-US" altLang="en-US" sz="2400" dirty="0">
                <a:solidFill>
                  <a:schemeClr val="bg1"/>
                </a:solidFill>
                <a:latin typeface="Roboto" pitchFamily="2" charset="0"/>
                <a:ea typeface="Roboto" pitchFamily="2" charset="0"/>
                <a:cs typeface="Roboto" pitchFamily="2" charset="0"/>
              </a:rPr>
              <a:t>1 Person Dedicated to Holding Ammunition </a:t>
            </a:r>
          </a:p>
        </p:txBody>
      </p:sp>
      <p:sp>
        <p:nvSpPr>
          <p:cNvPr id="9220" name="TextBox 5"/>
          <p:cNvSpPr txBox="1">
            <a:spLocks noChangeArrowheads="1"/>
          </p:cNvSpPr>
          <p:nvPr/>
        </p:nvSpPr>
        <p:spPr bwMode="auto">
          <a:xfrm>
            <a:off x="6096000" y="3429000"/>
            <a:ext cx="426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chemeClr val="bg1"/>
                </a:solidFill>
                <a:latin typeface="Roboto" pitchFamily="2" charset="0"/>
              </a:rPr>
              <a:t>Infantry Squads of 9 Men Were Tactically Organized Around 1 BAR</a:t>
            </a:r>
          </a:p>
        </p:txBody>
      </p:sp>
      <p:pic>
        <p:nvPicPr>
          <p:cNvPr id="9221" name="Picture 2" descr="C:\Users\Bill\Documents\Personal\Gick - BAR 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914400"/>
            <a:ext cx="40989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7"/>
          <p:cNvSpPr txBox="1">
            <a:spLocks noChangeArrowheads="1"/>
          </p:cNvSpPr>
          <p:nvPr/>
        </p:nvSpPr>
        <p:spPr bwMode="auto">
          <a:xfrm>
            <a:off x="5943600" y="5105400"/>
            <a:ext cx="434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i="1" dirty="0">
                <a:solidFill>
                  <a:schemeClr val="bg1"/>
                </a:solidFill>
                <a:latin typeface="Roboto" pitchFamily="2" charset="0"/>
              </a:rPr>
              <a:t>Vic threw away his tripod (too heavy to carry) and his “ammo </a:t>
            </a:r>
            <a:r>
              <a:rPr lang="en-US" altLang="en-US" sz="2000" i="1" dirty="0">
                <a:latin typeface="Roboto" pitchFamily="2" charset="0"/>
              </a:rPr>
              <a:t>guy” was sent home</a:t>
            </a:r>
            <a:r>
              <a:rPr lang="en-US" altLang="en-US" sz="2000" dirty="0">
                <a:latin typeface="Roboto" pitchFamily="2" charset="0"/>
              </a:rPr>
              <a:t>. </a:t>
            </a:r>
          </a:p>
        </p:txBody>
      </p:sp>
    </p:spTree>
    <p:extLst>
      <p:ext uri="{BB962C8B-B14F-4D97-AF65-F5344CB8AC3E}">
        <p14:creationId xmlns:p14="http://schemas.microsoft.com/office/powerpoint/2010/main" val="4103901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1789890"/>
            <a:ext cx="3657600" cy="1143000"/>
          </a:xfrm>
        </p:spPr>
        <p:txBody>
          <a:bodyPr/>
          <a:lstStyle/>
          <a:p>
            <a:pPr algn="l">
              <a:defRPr/>
            </a:pPr>
            <a:r>
              <a:rPr lang="en-US" sz="3600" dirty="0">
                <a:solidFill>
                  <a:schemeClr val="bg1"/>
                </a:solidFill>
                <a:latin typeface="Arial Black" panose="020B0A04020102020204" pitchFamily="34" charset="0"/>
              </a:rPr>
              <a:t>Liberation!</a:t>
            </a:r>
          </a:p>
        </p:txBody>
      </p:sp>
      <p:pic>
        <p:nvPicPr>
          <p:cNvPr id="10243" name="Picture 2" descr="C:\Users\Bill\AppData\Local\Microsoft\Windows\Temporary Internet Files\Content.Outlook\QM90TWSC\photo (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533400"/>
            <a:ext cx="4343400" cy="5791200"/>
          </a:xfrm>
          <a:noFill/>
          <a:ln w="76200">
            <a:solidFill>
              <a:schemeClr val="bg1"/>
            </a:solidFill>
            <a:miter lim="800000"/>
            <a:headEnd/>
            <a:tailEnd/>
          </a:ln>
        </p:spPr>
      </p:pic>
      <p:sp>
        <p:nvSpPr>
          <p:cNvPr id="3" name="TextBox 2"/>
          <p:cNvSpPr txBox="1"/>
          <p:nvPr/>
        </p:nvSpPr>
        <p:spPr>
          <a:xfrm>
            <a:off x="6172200" y="2932890"/>
            <a:ext cx="4343400" cy="3046988"/>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Victor Neiland with a Nazi flag he removed from a “warehouse” in Hamlin, Germany that held Jews and others waiting to be transported to a concentration camp</a:t>
            </a:r>
            <a:r>
              <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70085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a:defRPr/>
            </a:pPr>
            <a:r>
              <a:rPr lang="en-US" dirty="0">
                <a:solidFill>
                  <a:schemeClr val="bg1"/>
                </a:solidFill>
                <a:latin typeface="Arial Black" panose="020B0A04020102020204" pitchFamily="34" charset="0"/>
              </a:rPr>
              <a:t>Death Train Near </a:t>
            </a:r>
            <a:r>
              <a:rPr lang="en-US" dirty="0" err="1">
                <a:solidFill>
                  <a:schemeClr val="bg1"/>
                </a:solidFill>
                <a:latin typeface="Arial Black" panose="020B0A04020102020204" pitchFamily="34" charset="0"/>
              </a:rPr>
              <a:t>Magdeberg</a:t>
            </a:r>
            <a:endParaRPr lang="en-US" dirty="0">
              <a:solidFill>
                <a:schemeClr val="bg1"/>
              </a:solidFill>
              <a:latin typeface="Arial Black" panose="020B0A04020102020204" pitchFamily="34" charset="0"/>
            </a:endParaRPr>
          </a:p>
        </p:txBody>
      </p:sp>
      <p:pic>
        <p:nvPicPr>
          <p:cNvPr id="11267" name="Picture 3" descr="GNF47REP7.6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1295400"/>
            <a:ext cx="45720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7"/>
          <p:cNvSpPr>
            <a:spLocks noGrp="1"/>
          </p:cNvSpPr>
          <p:nvPr>
            <p:ph idx="1"/>
          </p:nvPr>
        </p:nvSpPr>
        <p:spPr>
          <a:xfrm>
            <a:off x="6313488" y="2181225"/>
            <a:ext cx="4191000" cy="3417888"/>
          </a:xfrm>
        </p:spPr>
        <p:txBody>
          <a:bodyPr/>
          <a:lstStyle/>
          <a:p>
            <a:pPr marL="136525" indent="0">
              <a:buNone/>
            </a:pPr>
            <a:r>
              <a:rPr lang="en-US" altLang="en-US" sz="2400" dirty="0">
                <a:solidFill>
                  <a:schemeClr val="bg1"/>
                </a:solidFill>
                <a:latin typeface="Roboto" pitchFamily="2" charset="0"/>
                <a:ea typeface="Roboto" pitchFamily="2" charset="0"/>
                <a:cs typeface="Roboto" pitchFamily="2" charset="0"/>
              </a:rPr>
              <a:t>This train contained 2,500 Jews loaded in freight cars and being transported  between 2 concentration camps. This picture is shortly after the train was captured and liberated by the 30</a:t>
            </a:r>
            <a:r>
              <a:rPr lang="en-US" altLang="en-US" sz="2400" baseline="30000" dirty="0">
                <a:solidFill>
                  <a:schemeClr val="bg1"/>
                </a:solidFill>
                <a:latin typeface="Roboto" pitchFamily="2" charset="0"/>
                <a:ea typeface="Roboto" pitchFamily="2" charset="0"/>
                <a:cs typeface="Roboto" pitchFamily="2" charset="0"/>
              </a:rPr>
              <a:t>th</a:t>
            </a:r>
            <a:r>
              <a:rPr lang="en-US" altLang="en-US" sz="2400" dirty="0">
                <a:solidFill>
                  <a:schemeClr val="bg1"/>
                </a:solidFill>
                <a:latin typeface="Roboto" pitchFamily="2" charset="0"/>
                <a:ea typeface="Roboto" pitchFamily="2" charset="0"/>
                <a:cs typeface="Roboto" pitchFamily="2" charset="0"/>
              </a:rPr>
              <a:t> Infantry Division. </a:t>
            </a:r>
          </a:p>
        </p:txBody>
      </p:sp>
    </p:spTree>
    <p:extLst>
      <p:ext uri="{BB962C8B-B14F-4D97-AF65-F5344CB8AC3E}">
        <p14:creationId xmlns:p14="http://schemas.microsoft.com/office/powerpoint/2010/main" val="1368457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228" y="132749"/>
            <a:ext cx="5923771" cy="1143000"/>
          </a:xfrm>
        </p:spPr>
        <p:txBody>
          <a:bodyPr>
            <a:normAutofit fontScale="90000"/>
          </a:bodyPr>
          <a:lstStyle/>
          <a:p>
            <a:pPr algn="l">
              <a:defRPr/>
            </a:pPr>
            <a:r>
              <a:rPr lang="en-US" dirty="0">
                <a:solidFill>
                  <a:schemeClr val="bg1"/>
                </a:solidFill>
                <a:latin typeface="Arial Black" panose="020B0A04020102020204" pitchFamily="34" charset="0"/>
              </a:rPr>
              <a:t>Towns Liberated by the 30</a:t>
            </a:r>
            <a:r>
              <a:rPr lang="en-US" baseline="30000" dirty="0">
                <a:solidFill>
                  <a:schemeClr val="bg1"/>
                </a:solidFill>
                <a:latin typeface="Arial Black" panose="020B0A04020102020204" pitchFamily="34" charset="0"/>
              </a:rPr>
              <a:t>th</a:t>
            </a:r>
            <a:r>
              <a:rPr lang="en-US" dirty="0">
                <a:solidFill>
                  <a:schemeClr val="bg1"/>
                </a:solidFill>
                <a:latin typeface="Arial Black" panose="020B0A04020102020204" pitchFamily="34" charset="0"/>
              </a:rPr>
              <a:t> Infantry</a:t>
            </a:r>
          </a:p>
        </p:txBody>
      </p:sp>
      <p:pic>
        <p:nvPicPr>
          <p:cNvPr id="13315" name="Content Placeholder 3" descr="http://www.paperlessarchives.com/World_War_II_Army_Pictorial_Photo_6.jpg"/>
          <p:cNvPicPr>
            <a:picLocks noGrp="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38313" y="1347788"/>
            <a:ext cx="3979862" cy="4443412"/>
          </a:xfrm>
        </p:spPr>
      </p:pic>
      <p:pic>
        <p:nvPicPr>
          <p:cNvPr id="13316" name="Picture 5" descr="http://a5.sphotos.ak.fbcdn.net/hphotos-ak-snc3/22333_243814502852_664687852_4329069_3262908_n.jpg"/>
          <p:cNvPicPr>
            <a:picLocks noChangeAspect="1" noChangeArrowheads="1"/>
          </p:cNvPicPr>
          <p:nvPr/>
        </p:nvPicPr>
        <p:blipFill>
          <a:blip r:embed="rId4">
            <a:extLst>
              <a:ext uri="{28A0092B-C50C-407E-A947-70E740481C1C}">
                <a14:useLocalDpi xmlns:a14="http://schemas.microsoft.com/office/drawing/2010/main" val="0"/>
              </a:ext>
            </a:extLst>
          </a:blip>
          <a:srcRect l="9320"/>
          <a:stretch>
            <a:fillRect/>
          </a:stretch>
        </p:blipFill>
        <p:spPr bwMode="auto">
          <a:xfrm>
            <a:off x="5867400" y="1347788"/>
            <a:ext cx="465455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6"/>
          <p:cNvSpPr txBox="1">
            <a:spLocks noChangeArrowheads="1"/>
          </p:cNvSpPr>
          <p:nvPr/>
        </p:nvSpPr>
        <p:spPr bwMode="auto">
          <a:xfrm>
            <a:off x="1381513" y="5863239"/>
            <a:ext cx="327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solidFill>
                  <a:schemeClr val="bg1"/>
                </a:solidFill>
                <a:latin typeface="Arial Black" panose="020B0A04020102020204" pitchFamily="34" charset="0"/>
              </a:rPr>
              <a:t>Magdeburg</a:t>
            </a:r>
          </a:p>
        </p:txBody>
      </p:sp>
      <p:sp>
        <p:nvSpPr>
          <p:cNvPr id="13318" name="TextBox 8"/>
          <p:cNvSpPr txBox="1">
            <a:spLocks noChangeArrowheads="1"/>
          </p:cNvSpPr>
          <p:nvPr/>
        </p:nvSpPr>
        <p:spPr bwMode="auto">
          <a:xfrm>
            <a:off x="5943600" y="5805488"/>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Roboto" pitchFamily="2" charset="0"/>
              </a:rPr>
              <a:t>Maastricht</a:t>
            </a:r>
          </a:p>
        </p:txBody>
      </p:sp>
    </p:spTree>
    <p:extLst>
      <p:ext uri="{BB962C8B-B14F-4D97-AF65-F5344CB8AC3E}">
        <p14:creationId xmlns:p14="http://schemas.microsoft.com/office/powerpoint/2010/main" val="204583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229" y="132749"/>
            <a:ext cx="6747380" cy="1143000"/>
          </a:xfrm>
        </p:spPr>
        <p:txBody>
          <a:bodyPr>
            <a:normAutofit fontScale="90000"/>
          </a:bodyPr>
          <a:lstStyle/>
          <a:p>
            <a:pPr algn="l">
              <a:defRPr/>
            </a:pPr>
            <a:r>
              <a:rPr lang="en-US" dirty="0">
                <a:solidFill>
                  <a:schemeClr val="bg1"/>
                </a:solidFill>
                <a:latin typeface="Arial Black" panose="020B0A04020102020204" pitchFamily="34" charset="0"/>
              </a:rPr>
              <a:t>Towns Liberated by the 30</a:t>
            </a:r>
            <a:r>
              <a:rPr lang="en-US" baseline="30000" dirty="0">
                <a:solidFill>
                  <a:schemeClr val="bg1"/>
                </a:solidFill>
                <a:latin typeface="Arial Black" panose="020B0A04020102020204" pitchFamily="34" charset="0"/>
              </a:rPr>
              <a:t>th</a:t>
            </a:r>
            <a:r>
              <a:rPr lang="en-US" dirty="0">
                <a:solidFill>
                  <a:schemeClr val="bg1"/>
                </a:solidFill>
                <a:latin typeface="Arial Black" panose="020B0A04020102020204" pitchFamily="34" charset="0"/>
              </a:rPr>
              <a:t> Infantry</a:t>
            </a:r>
          </a:p>
        </p:txBody>
      </p:sp>
      <p:pic>
        <p:nvPicPr>
          <p:cNvPr id="15363" name="Picture 4" descr="http://www.planetware.com/i/photo/hamelin-d1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12888"/>
            <a:ext cx="4521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7"/>
          <p:cNvSpPr txBox="1">
            <a:spLocks noChangeArrowheads="1"/>
          </p:cNvSpPr>
          <p:nvPr/>
        </p:nvSpPr>
        <p:spPr bwMode="auto">
          <a:xfrm>
            <a:off x="5791200" y="5522913"/>
            <a:ext cx="3469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chemeClr val="bg1"/>
                </a:solidFill>
                <a:latin typeface="Arial Black" panose="020B0A04020102020204" pitchFamily="34" charset="0"/>
              </a:rPr>
              <a:t>Hamelin</a:t>
            </a:r>
          </a:p>
        </p:txBody>
      </p:sp>
      <p:pic>
        <p:nvPicPr>
          <p:cNvPr id="15365" name="Picture 9" descr="https://encrypted-tbn0.google.com/images?q=tbn:ANd9GcQzwb3ea2_pzNAp8t2C5BgQmsjI82A9znf9G9kPl72Qo0mEsVsk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12889"/>
            <a:ext cx="38100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0"/>
          <p:cNvSpPr txBox="1">
            <a:spLocks noChangeArrowheads="1"/>
          </p:cNvSpPr>
          <p:nvPr/>
        </p:nvSpPr>
        <p:spPr bwMode="auto">
          <a:xfrm>
            <a:off x="1828801" y="6143625"/>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t>Stavelot</a:t>
            </a:r>
          </a:p>
        </p:txBody>
      </p:sp>
    </p:spTree>
    <p:extLst>
      <p:ext uri="{BB962C8B-B14F-4D97-AF65-F5344CB8AC3E}">
        <p14:creationId xmlns:p14="http://schemas.microsoft.com/office/powerpoint/2010/main" val="425244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361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3981"/>
            <a:ext cx="8229600" cy="1143000"/>
          </a:xfrm>
        </p:spPr>
        <p:txBody>
          <a:bodyPr/>
          <a:lstStyle/>
          <a:p>
            <a:pPr>
              <a:defRPr/>
            </a:pPr>
            <a:r>
              <a:rPr lang="en-US" dirty="0">
                <a:solidFill>
                  <a:schemeClr val="bg1"/>
                </a:solidFill>
                <a:latin typeface="Arial Black" panose="020B0A04020102020204" pitchFamily="34" charset="0"/>
              </a:rPr>
              <a:t>65 Years later….</a:t>
            </a:r>
          </a:p>
        </p:txBody>
      </p:sp>
      <p:pic>
        <p:nvPicPr>
          <p:cNvPr id="17411" name="Picture 11" descr="http://a7.sphotos.ak.fbcdn.net/hphotos-ak-ash4/22333_243814362852_664687852_4329056_154142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864" y="820738"/>
            <a:ext cx="6154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2" descr="http://sphotos.xx.fbcdn.net/hphotos-snc3/22333_243814642852_664687852_4329085_6780849_n.jpg"/>
          <p:cNvPicPr>
            <a:picLocks noChangeAspect="1" noChangeArrowheads="1"/>
          </p:cNvPicPr>
          <p:nvPr/>
        </p:nvPicPr>
        <p:blipFill>
          <a:blip r:embed="rId4">
            <a:extLst>
              <a:ext uri="{28A0092B-C50C-407E-A947-70E740481C1C}">
                <a14:useLocalDpi xmlns:a14="http://schemas.microsoft.com/office/drawing/2010/main" val="0"/>
              </a:ext>
            </a:extLst>
          </a:blip>
          <a:srcRect b="15320"/>
          <a:stretch>
            <a:fillRect/>
          </a:stretch>
        </p:blipFill>
        <p:spPr bwMode="auto">
          <a:xfrm>
            <a:off x="6440489" y="2743200"/>
            <a:ext cx="39274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descr="http://a6.sphotos.ak.fbcdn.net/hphotos-ak-snc3/22333_243814522852_664687852_4329072_910531_n.jpg"/>
          <p:cNvPicPr>
            <a:picLocks noGrp="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004051" y="114300"/>
            <a:ext cx="3362325" cy="2522538"/>
          </a:xfrm>
        </p:spPr>
      </p:pic>
      <p:pic>
        <p:nvPicPr>
          <p:cNvPr id="17414" name="Picture 6" descr="http://a6.sphotos.ak.fbcdn.net/hphotos-ak-snc3/22333_243814587852_664687852_4329079_1791867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739" y="4414838"/>
            <a:ext cx="276383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http://a7.sphotos.ak.fbcdn.net/hphotos-ak-snc3/22333_243814237852_664687852_4329042_3967789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9400" y="4924426"/>
            <a:ext cx="22669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 descr="http://sphotos.xx.fbcdn.net/hphotos-snc3/22333_243814322852_664687852_4329051_8356843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001" y="4951414"/>
            <a:ext cx="204787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02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9064"/>
            <a:ext cx="57531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962401"/>
            <a:ext cx="34099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o photo description available."/>
          <p:cNvPicPr>
            <a:picLocks noChangeAspect="1" noChangeArrowheads="1"/>
          </p:cNvPicPr>
          <p:nvPr/>
        </p:nvPicPr>
        <p:blipFill>
          <a:blip r:embed="rId4"/>
          <a:srcRect/>
          <a:stretch>
            <a:fillRect/>
          </a:stretch>
        </p:blipFill>
        <p:spPr bwMode="auto">
          <a:xfrm>
            <a:off x="5753100" y="3133726"/>
            <a:ext cx="4762500" cy="3571875"/>
          </a:xfrm>
          <a:prstGeom prst="rect">
            <a:avLst/>
          </a:prstGeom>
          <a:noFill/>
          <a:ln>
            <a:solidFill>
              <a:schemeClr val="tx1">
                <a:lumMod val="95000"/>
              </a:schemeClr>
            </a:solidFill>
          </a:ln>
        </p:spPr>
      </p:pic>
      <p:pic>
        <p:nvPicPr>
          <p:cNvPr id="19461" name="Picture 10" descr="No photo description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50" y="385763"/>
            <a:ext cx="3079750" cy="2309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y be an image of 1 per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091" t="9744" r="1817" b="22897"/>
          <a:stretch>
            <a:fillRect/>
          </a:stretch>
        </p:blipFill>
        <p:spPr>
          <a:xfrm>
            <a:off x="3009900" y="317500"/>
            <a:ext cx="6172200" cy="6223000"/>
          </a:xfrm>
          <a:noFill/>
          <a:ln w="76200">
            <a:solidFill>
              <a:schemeClr val="bg1"/>
            </a:solidFill>
          </a:ln>
        </p:spPr>
      </p:pic>
    </p:spTree>
    <p:extLst>
      <p:ext uri="{BB962C8B-B14F-4D97-AF65-F5344CB8AC3E}">
        <p14:creationId xmlns:p14="http://schemas.microsoft.com/office/powerpoint/2010/main" val="1059990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6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11285" y="797668"/>
            <a:ext cx="11264629" cy="5262979"/>
          </a:xfrm>
          <a:prstGeom prst="rect">
            <a:avLst/>
          </a:prstGeom>
          <a:noFill/>
        </p:spPr>
        <p:txBody>
          <a:bodyPr wrap="square" rtlCol="0">
            <a:spAutoFit/>
          </a:bodyPr>
          <a:lstStyle/>
          <a:p>
            <a:pPr algn="ctr"/>
            <a:endParaRPr lang="en-US" sz="2400" b="0" i="0" dirty="0">
              <a:solidFill>
                <a:schemeClr val="tx1">
                  <a:lumMod val="75000"/>
                  <a:lumOff val="25000"/>
                </a:schemeClr>
              </a:solidFill>
              <a:effectLst/>
              <a:latin typeface="Arial Black" panose="020B0A04020102020204" pitchFamily="34" charset="0"/>
            </a:endParaRPr>
          </a:p>
          <a:p>
            <a:pPr algn="ctr"/>
            <a:r>
              <a:rPr lang="en-US" sz="2400" b="0" i="0" dirty="0">
                <a:solidFill>
                  <a:schemeClr val="tx1">
                    <a:lumMod val="75000"/>
                    <a:lumOff val="25000"/>
                  </a:schemeClr>
                </a:solidFill>
                <a:effectLst/>
                <a:latin typeface="Arial Black" panose="020B0A04020102020204" pitchFamily="34" charset="0"/>
              </a:rPr>
              <a:t>The Spirit of the Lord GOD is upon me, because the LORD has anointed me to bring good news to the poor; he has sent me to bind up the brokenhearted, to proclaim liberty to the captives, and the opening of the prison to those who are bound; to proclaim the year of the LORD's favor, and the day of vengeance of our God; to comfort all who mourn; to grant to those who mourn in Zion—to give them a beautiful headdress instead of ashes, the oil of gladness instead of mourning, the garment of praise instead of a faint spirit; that they may be called oaks of righteousness, the planting of the LORD, that he may be glorified.  They shall build up the ancient ruins; they shall raise up the former devastations; they shall repair the ruined cities, the devastations of many generations.  -- Isaiah 61:1-4</a:t>
            </a:r>
          </a:p>
        </p:txBody>
      </p:sp>
    </p:spTree>
    <p:extLst>
      <p:ext uri="{BB962C8B-B14F-4D97-AF65-F5344CB8AC3E}">
        <p14:creationId xmlns:p14="http://schemas.microsoft.com/office/powerpoint/2010/main" val="3766224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11285" y="797668"/>
            <a:ext cx="11264629" cy="4893647"/>
          </a:xfrm>
          <a:prstGeom prst="rect">
            <a:avLst/>
          </a:prstGeom>
          <a:noFill/>
        </p:spPr>
        <p:txBody>
          <a:bodyPr wrap="square" rtlCol="0">
            <a:spAutoFit/>
          </a:bodyPr>
          <a:lstStyle/>
          <a:p>
            <a:pPr algn="ctr"/>
            <a:r>
              <a:rPr lang="en-US" sz="2400" b="0" i="0" dirty="0">
                <a:solidFill>
                  <a:schemeClr val="tx1">
                    <a:lumMod val="75000"/>
                    <a:lumOff val="25000"/>
                  </a:schemeClr>
                </a:solidFill>
                <a:effectLst/>
                <a:latin typeface="Arial Black" panose="020B0A04020102020204" pitchFamily="34" charset="0"/>
              </a:rPr>
              <a:t>For Zion's sake I will not keep silent, and for Jerusalem's sake I will not be quiet, until her righteousness goes forth as brightness, and her salvation as a burning torch.  The nations shall see your righteousness, and all the kings your glory, and you shall be called by a new name that the mouth of the LORD will give.  You shall be a crown of beauty in the hand of the LORD, and a royal diadem in the hand of your God.  You shall no more be termed Forsaken, and your land shall no more be termed Desolate, but you shall be called My Delight Is in Her, and your land Married; for the LORD delights in you, and your land shall be married.  For as a young man marries a young woman, so shall your sons marry you, and as the bridegroom rejoices over the bride, so shall your God rejoice over you.  -- Isaiah 62:1-5</a:t>
            </a:r>
          </a:p>
        </p:txBody>
      </p:sp>
    </p:spTree>
    <p:extLst>
      <p:ext uri="{BB962C8B-B14F-4D97-AF65-F5344CB8AC3E}">
        <p14:creationId xmlns:p14="http://schemas.microsoft.com/office/powerpoint/2010/main" val="3910886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246891" y="540091"/>
            <a:ext cx="11264629" cy="5509200"/>
          </a:xfrm>
          <a:prstGeom prst="rect">
            <a:avLst/>
          </a:prstGeom>
          <a:noFill/>
        </p:spPr>
        <p:txBody>
          <a:bodyPr wrap="square" rtlCol="0">
            <a:spAutoFit/>
          </a:bodyPr>
          <a:lstStyle/>
          <a:p>
            <a:pPr algn="ctr"/>
            <a:r>
              <a:rPr lang="en-US" sz="3200" dirty="0">
                <a:solidFill>
                  <a:schemeClr val="tx1">
                    <a:lumMod val="75000"/>
                    <a:lumOff val="25000"/>
                  </a:schemeClr>
                </a:solidFill>
                <a:latin typeface="Arial Black" panose="020B0A04020102020204" pitchFamily="34" charset="0"/>
              </a:rPr>
              <a:t>Go through, go through the gates; prepare the way for the people; build up, build up the highway; clear it of stones; lift up a signal over the peoples.  Behold, the LORD has proclaimed to the end of the earth: Say to the daughter of Zion, “Behold, your salvation comes; behold, his reward is with him, and his recompense before him.”  And they shall be called The Holy People, The Redeemed of the LORD; and you shall be called Sought Out, A City Not Forsaken. </a:t>
            </a:r>
          </a:p>
          <a:p>
            <a:pPr algn="ctr"/>
            <a:r>
              <a:rPr lang="en-US" sz="3200" dirty="0">
                <a:solidFill>
                  <a:schemeClr val="tx1">
                    <a:lumMod val="75000"/>
                    <a:lumOff val="25000"/>
                  </a:schemeClr>
                </a:solidFill>
                <a:latin typeface="Arial Black" panose="020B0A04020102020204" pitchFamily="34" charset="0"/>
              </a:rPr>
              <a:t>					</a:t>
            </a:r>
            <a:r>
              <a:rPr lang="en-US" sz="2400" dirty="0">
                <a:solidFill>
                  <a:schemeClr val="tx1">
                    <a:lumMod val="75000"/>
                    <a:lumOff val="25000"/>
                  </a:schemeClr>
                </a:solidFill>
                <a:latin typeface="Arial Black" panose="020B0A04020102020204" pitchFamily="34" charset="0"/>
              </a:rPr>
              <a:t>-- </a:t>
            </a:r>
            <a:r>
              <a:rPr lang="en-US" sz="2400" b="0" i="0" dirty="0">
                <a:solidFill>
                  <a:schemeClr val="tx1">
                    <a:lumMod val="75000"/>
                    <a:lumOff val="25000"/>
                  </a:schemeClr>
                </a:solidFill>
                <a:effectLst/>
                <a:latin typeface="Arial Black" panose="020B0A04020102020204" pitchFamily="34" charset="0"/>
              </a:rPr>
              <a:t>Isaiah 62:10-12</a:t>
            </a:r>
          </a:p>
        </p:txBody>
      </p:sp>
    </p:spTree>
    <p:extLst>
      <p:ext uri="{BB962C8B-B14F-4D97-AF65-F5344CB8AC3E}">
        <p14:creationId xmlns:p14="http://schemas.microsoft.com/office/powerpoint/2010/main" val="36092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11285" y="797668"/>
            <a:ext cx="11264629" cy="5509200"/>
          </a:xfrm>
          <a:prstGeom prst="rect">
            <a:avLst/>
          </a:prstGeom>
          <a:noFill/>
        </p:spPr>
        <p:txBody>
          <a:bodyPr wrap="square" rtlCol="0">
            <a:spAutoFit/>
          </a:bodyPr>
          <a:lstStyle/>
          <a:p>
            <a:r>
              <a:rPr lang="en-US" sz="4400" b="0" i="0" dirty="0">
                <a:solidFill>
                  <a:schemeClr val="tx1">
                    <a:lumMod val="75000"/>
                    <a:lumOff val="25000"/>
                  </a:schemeClr>
                </a:solidFill>
                <a:effectLst/>
                <a:latin typeface="Arial Black" panose="020B0A04020102020204" pitchFamily="34" charset="0"/>
              </a:rPr>
              <a:t>Rejoice greatly, O daughter of Zion!  Shout aloud, O daughter of Jerusalem!  Behold, your king is coming to you; righteous and having salvation is he, humble and mounted on a donkey, on a colt, the foal of a donkey.  </a:t>
            </a:r>
          </a:p>
          <a:p>
            <a:r>
              <a:rPr lang="en-US" sz="4400" dirty="0">
                <a:solidFill>
                  <a:schemeClr val="tx1">
                    <a:lumMod val="75000"/>
                    <a:lumOff val="25000"/>
                  </a:schemeClr>
                </a:solidFill>
                <a:latin typeface="Arial Black" panose="020B0A04020102020204" pitchFamily="34" charset="0"/>
              </a:rPr>
              <a:t>							</a:t>
            </a:r>
            <a:r>
              <a:rPr lang="en-US" sz="4000" b="0" i="0" dirty="0">
                <a:solidFill>
                  <a:schemeClr val="tx1">
                    <a:lumMod val="75000"/>
                    <a:lumOff val="25000"/>
                  </a:schemeClr>
                </a:solidFill>
                <a:effectLst/>
                <a:latin typeface="Arial Black" panose="020B0A04020102020204" pitchFamily="34" charset="0"/>
              </a:rPr>
              <a:t>-- Zechariah 9:9</a:t>
            </a:r>
          </a:p>
        </p:txBody>
      </p:sp>
    </p:spTree>
    <p:extLst>
      <p:ext uri="{BB962C8B-B14F-4D97-AF65-F5344CB8AC3E}">
        <p14:creationId xmlns:p14="http://schemas.microsoft.com/office/powerpoint/2010/main" val="76841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11284" y="311285"/>
            <a:ext cx="11880715" cy="5878532"/>
          </a:xfrm>
          <a:prstGeom prst="rect">
            <a:avLst/>
          </a:prstGeom>
          <a:noFill/>
        </p:spPr>
        <p:txBody>
          <a:bodyPr wrap="square" rtlCol="0">
            <a:spAutoFit/>
          </a:bodyPr>
          <a:lstStyle/>
          <a:p>
            <a:r>
              <a:rPr lang="en-US" sz="3200" b="0" i="0" dirty="0">
                <a:solidFill>
                  <a:schemeClr val="tx1">
                    <a:lumMod val="75000"/>
                    <a:lumOff val="25000"/>
                  </a:schemeClr>
                </a:solidFill>
                <a:effectLst/>
                <a:latin typeface="Arial Black" panose="020B0A04020102020204" pitchFamily="34" charset="0"/>
              </a:rPr>
              <a:t>The LORD of hosts will protect them, and they shall devour, and tread down the sling stones, and they shall drink and roar as if drunk with wine, and be full like a bowl, drenched like the corners of the altar.  On that day the LORD their God will save them, as the flock of his people; for like the jewels of a crown they shall shine on his land.  For how great is his goodness, and how great his beauty!  Grain shall make the young men flourish, and new wine the young women.</a:t>
            </a:r>
            <a:r>
              <a:rPr lang="en-US" sz="4400" dirty="0">
                <a:solidFill>
                  <a:schemeClr val="tx1">
                    <a:lumMod val="75000"/>
                    <a:lumOff val="25000"/>
                  </a:schemeClr>
                </a:solidFill>
                <a:latin typeface="Arial Black" panose="020B0A04020102020204" pitchFamily="34" charset="0"/>
              </a:rPr>
              <a:t>														</a:t>
            </a:r>
            <a:r>
              <a:rPr lang="en-US" sz="3200" b="0" i="0" dirty="0">
                <a:solidFill>
                  <a:schemeClr val="tx1">
                    <a:lumMod val="75000"/>
                    <a:lumOff val="25000"/>
                  </a:schemeClr>
                </a:solidFill>
                <a:effectLst/>
                <a:latin typeface="Arial Black" panose="020B0A04020102020204" pitchFamily="34" charset="0"/>
              </a:rPr>
              <a:t>-- Zechariah 9:15-17</a:t>
            </a:r>
          </a:p>
        </p:txBody>
      </p:sp>
    </p:spTree>
    <p:extLst>
      <p:ext uri="{BB962C8B-B14F-4D97-AF65-F5344CB8AC3E}">
        <p14:creationId xmlns:p14="http://schemas.microsoft.com/office/powerpoint/2010/main" val="2885940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11284" y="311285"/>
            <a:ext cx="11880715" cy="5878532"/>
          </a:xfrm>
          <a:prstGeom prst="rect">
            <a:avLst/>
          </a:prstGeom>
          <a:noFill/>
        </p:spPr>
        <p:txBody>
          <a:bodyPr wrap="square" rtlCol="0">
            <a:spAutoFit/>
          </a:bodyPr>
          <a:lstStyle/>
          <a:p>
            <a:r>
              <a:rPr lang="en-US" sz="3200" b="0" i="0" dirty="0">
                <a:solidFill>
                  <a:schemeClr val="tx1">
                    <a:lumMod val="75000"/>
                    <a:lumOff val="25000"/>
                  </a:schemeClr>
                </a:solidFill>
                <a:effectLst/>
                <a:latin typeface="Arial Black" panose="020B0A04020102020204" pitchFamily="34" charset="0"/>
              </a:rPr>
              <a:t>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  And when he entered Jerusalem, the whole city was stirred up, saying, “Who is this?”  And the crowds said, “This is the prophet Jesus, from Nazareth of Galilee.”</a:t>
            </a:r>
            <a:r>
              <a:rPr lang="en-US" sz="3200" dirty="0">
                <a:solidFill>
                  <a:schemeClr val="tx1">
                    <a:lumMod val="75000"/>
                    <a:lumOff val="25000"/>
                  </a:schemeClr>
                </a:solidFill>
                <a:latin typeface="Arial Black" panose="020B0A04020102020204" pitchFamily="34" charset="0"/>
              </a:rPr>
              <a:t>	</a:t>
            </a:r>
            <a:r>
              <a:rPr lang="en-US" sz="4400" dirty="0">
                <a:solidFill>
                  <a:schemeClr val="tx1">
                    <a:lumMod val="75000"/>
                    <a:lumOff val="25000"/>
                  </a:schemeClr>
                </a:solidFill>
                <a:latin typeface="Arial Black" panose="020B0A04020102020204" pitchFamily="34" charset="0"/>
              </a:rPr>
              <a:t>																	</a:t>
            </a:r>
            <a:r>
              <a:rPr lang="en-US" sz="3200" b="0" i="0" dirty="0">
                <a:solidFill>
                  <a:schemeClr val="tx1">
                    <a:lumMod val="75000"/>
                    <a:lumOff val="25000"/>
                  </a:schemeClr>
                </a:solidFill>
                <a:effectLst/>
                <a:latin typeface="Arial Black" panose="020B0A04020102020204" pitchFamily="34" charset="0"/>
              </a:rPr>
              <a:t>-- Matthew 21:8-11</a:t>
            </a:r>
          </a:p>
        </p:txBody>
      </p:sp>
    </p:spTree>
    <p:extLst>
      <p:ext uri="{BB962C8B-B14F-4D97-AF65-F5344CB8AC3E}">
        <p14:creationId xmlns:p14="http://schemas.microsoft.com/office/powerpoint/2010/main" val="208858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046" y="-421"/>
            <a:ext cx="5272391" cy="6867288"/>
          </a:xfrm>
          <a:prstGeom prst="rect">
            <a:avLst/>
          </a:prstGeom>
        </p:spPr>
      </p:pic>
    </p:spTree>
    <p:extLst>
      <p:ext uri="{BB962C8B-B14F-4D97-AF65-F5344CB8AC3E}">
        <p14:creationId xmlns:p14="http://schemas.microsoft.com/office/powerpoint/2010/main" val="2301207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5579"/>
            <a:ext cx="6675212" cy="3605178"/>
          </a:xfrm>
          <a:prstGeom prst="rect">
            <a:avLst/>
          </a:prstGeom>
          <a:ln w="38100">
            <a:solidFill>
              <a:schemeClr val="tx1">
                <a:lumMod val="75000"/>
                <a:lumOff val="25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577" y="718226"/>
            <a:ext cx="5292236" cy="5265906"/>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417361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179" y="21893"/>
            <a:ext cx="5248451" cy="6836107"/>
          </a:xfrm>
          <a:prstGeom prst="rect">
            <a:avLst/>
          </a:prstGeom>
        </p:spPr>
      </p:pic>
    </p:spTree>
    <p:extLst>
      <p:ext uri="{BB962C8B-B14F-4D97-AF65-F5344CB8AC3E}">
        <p14:creationId xmlns:p14="http://schemas.microsoft.com/office/powerpoint/2010/main" val="211897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Lion King Ending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210620 Lion King Ending Clip">
            <a:hlinkClick r:id="" action="ppaction://media"/>
            <a:extLst>
              <a:ext uri="{FF2B5EF4-FFF2-40B4-BE49-F238E27FC236}">
                <a16:creationId xmlns:a16="http://schemas.microsoft.com/office/drawing/2014/main" id="{42BBA93C-7A79-4830-BAB4-0A58858497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0065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904" y="48904"/>
            <a:ext cx="6809096" cy="6809096"/>
          </a:xfrm>
          <a:prstGeom prst="rect">
            <a:avLst/>
          </a:prstGeom>
        </p:spPr>
      </p:pic>
    </p:spTree>
    <p:extLst>
      <p:ext uri="{BB962C8B-B14F-4D97-AF65-F5344CB8AC3E}">
        <p14:creationId xmlns:p14="http://schemas.microsoft.com/office/powerpoint/2010/main" val="2333631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418450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67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8758" y="505838"/>
            <a:ext cx="10077856" cy="3416320"/>
          </a:xfrm>
          <a:prstGeom prst="rect">
            <a:avLst/>
          </a:prstGeom>
          <a:noFill/>
        </p:spPr>
        <p:txBody>
          <a:bodyPr wrap="square" rtlCol="0">
            <a:spAutoFit/>
          </a:bodyPr>
          <a:lstStyle/>
          <a:p>
            <a:pPr algn="ctr"/>
            <a:r>
              <a:rPr lang="en-US" sz="7200" b="0" i="0" dirty="0">
                <a:solidFill>
                  <a:schemeClr val="bg1"/>
                </a:solidFill>
                <a:effectLst/>
                <a:latin typeface="Arial Black" panose="020B0A04020102020204" pitchFamily="34" charset="0"/>
              </a:rPr>
              <a:t>“Repent, for the kingdom of heaven is at hand.”</a:t>
            </a:r>
            <a:endParaRPr lang="en-US" sz="7200" dirty="0">
              <a:solidFill>
                <a:schemeClr val="bg1"/>
              </a:solidFill>
              <a:latin typeface="Arial Black" panose="020B0A04020102020204" pitchFamily="34" charset="0"/>
            </a:endParaRPr>
          </a:p>
        </p:txBody>
      </p:sp>
      <p:sp>
        <p:nvSpPr>
          <p:cNvPr id="4" name="TextBox 3"/>
          <p:cNvSpPr txBox="1"/>
          <p:nvPr/>
        </p:nvSpPr>
        <p:spPr>
          <a:xfrm>
            <a:off x="6536987" y="5077838"/>
            <a:ext cx="6167336" cy="707886"/>
          </a:xfrm>
          <a:prstGeom prst="rect">
            <a:avLst/>
          </a:prstGeom>
          <a:noFill/>
        </p:spPr>
        <p:txBody>
          <a:bodyPr wrap="square" rtlCol="0">
            <a:spAutoFit/>
          </a:bodyPr>
          <a:lstStyle/>
          <a:p>
            <a:r>
              <a:rPr lang="en-US" sz="4000" i="1" dirty="0">
                <a:solidFill>
                  <a:schemeClr val="bg1"/>
                </a:solidFill>
                <a:latin typeface="Arial Black" panose="020B0A04020102020204" pitchFamily="34" charset="0"/>
              </a:rPr>
              <a:t>-- John the Baptist</a:t>
            </a:r>
          </a:p>
        </p:txBody>
      </p:sp>
    </p:spTree>
    <p:extLst>
      <p:ext uri="{BB962C8B-B14F-4D97-AF65-F5344CB8AC3E}">
        <p14:creationId xmlns:p14="http://schemas.microsoft.com/office/powerpoint/2010/main" val="1503604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7472" y="291830"/>
            <a:ext cx="11264629" cy="3416320"/>
          </a:xfrm>
          <a:prstGeom prst="rect">
            <a:avLst/>
          </a:prstGeom>
          <a:noFill/>
        </p:spPr>
        <p:txBody>
          <a:bodyPr wrap="square" rtlCol="0">
            <a:spAutoFit/>
          </a:bodyPr>
          <a:lstStyle/>
          <a:p>
            <a:pPr algn="ctr"/>
            <a:r>
              <a:rPr lang="en-US" sz="5400" b="0" i="0">
                <a:solidFill>
                  <a:schemeClr val="bg1"/>
                </a:solidFill>
                <a:effectLst/>
                <a:latin typeface="Arial Black" panose="020B0A04020102020204" pitchFamily="34" charset="0"/>
              </a:rPr>
              <a:t>From that time Jesus began to preach, saying, “Repent, for the kingdom of heaven is at hand.”</a:t>
            </a:r>
            <a:endParaRPr lang="en-US" sz="5400" dirty="0">
              <a:solidFill>
                <a:schemeClr val="bg1"/>
              </a:solidFill>
              <a:latin typeface="Arial Black" panose="020B0A04020102020204" pitchFamily="34" charset="0"/>
            </a:endParaRPr>
          </a:p>
        </p:txBody>
      </p:sp>
      <p:sp>
        <p:nvSpPr>
          <p:cNvPr id="4" name="TextBox 3"/>
          <p:cNvSpPr txBox="1"/>
          <p:nvPr/>
        </p:nvSpPr>
        <p:spPr>
          <a:xfrm>
            <a:off x="8365787" y="4708187"/>
            <a:ext cx="3346314" cy="707886"/>
          </a:xfrm>
          <a:prstGeom prst="rect">
            <a:avLst/>
          </a:prstGeom>
          <a:noFill/>
        </p:spPr>
        <p:txBody>
          <a:bodyPr wrap="square" rtlCol="0">
            <a:spAutoFit/>
          </a:bodyPr>
          <a:lstStyle/>
          <a:p>
            <a:r>
              <a:rPr lang="en-US" sz="4000" i="1" dirty="0">
                <a:solidFill>
                  <a:schemeClr val="bg1"/>
                </a:solidFill>
                <a:latin typeface="Arial Black" panose="020B0A04020102020204" pitchFamily="34" charset="0"/>
              </a:rPr>
              <a:t>-- Jesus</a:t>
            </a:r>
          </a:p>
        </p:txBody>
      </p:sp>
    </p:spTree>
    <p:extLst>
      <p:ext uri="{BB962C8B-B14F-4D97-AF65-F5344CB8AC3E}">
        <p14:creationId xmlns:p14="http://schemas.microsoft.com/office/powerpoint/2010/main" val="167218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742" y="447473"/>
            <a:ext cx="11556458" cy="1938992"/>
          </a:xfrm>
          <a:prstGeom prst="rect">
            <a:avLst/>
          </a:prstGeom>
          <a:noFill/>
        </p:spPr>
        <p:txBody>
          <a:bodyPr wrap="square" rtlCol="0">
            <a:spAutoFit/>
          </a:bodyPr>
          <a:lstStyle/>
          <a:p>
            <a:pPr algn="ctr"/>
            <a:r>
              <a:rPr lang="en-US" sz="6000" b="0" i="0" dirty="0">
                <a:solidFill>
                  <a:schemeClr val="bg1"/>
                </a:solidFill>
                <a:effectLst/>
                <a:latin typeface="Arial Black" panose="020B0A04020102020204" pitchFamily="34" charset="0"/>
              </a:rPr>
              <a:t>“The Kingdom of Heaven/God”</a:t>
            </a:r>
            <a:endParaRPr lang="en-US" sz="6000" dirty="0">
              <a:solidFill>
                <a:schemeClr val="bg1"/>
              </a:solidFill>
              <a:latin typeface="Arial Black" panose="020B0A04020102020204" pitchFamily="34" charset="0"/>
            </a:endParaRPr>
          </a:p>
        </p:txBody>
      </p:sp>
      <p:sp>
        <p:nvSpPr>
          <p:cNvPr id="5" name="TextBox 4"/>
          <p:cNvSpPr txBox="1"/>
          <p:nvPr/>
        </p:nvSpPr>
        <p:spPr>
          <a:xfrm>
            <a:off x="330742" y="2941795"/>
            <a:ext cx="11556458" cy="1446550"/>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(Kingdom = The Domain/Dominion of a King)</a:t>
            </a:r>
          </a:p>
        </p:txBody>
      </p:sp>
      <p:sp>
        <p:nvSpPr>
          <p:cNvPr id="6" name="TextBox 5"/>
          <p:cNvSpPr txBox="1"/>
          <p:nvPr/>
        </p:nvSpPr>
        <p:spPr>
          <a:xfrm>
            <a:off x="330742" y="4764374"/>
            <a:ext cx="11556458"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The Reign/Rule of God in our world.</a:t>
            </a:r>
          </a:p>
        </p:txBody>
      </p:sp>
    </p:spTree>
    <p:extLst>
      <p:ext uri="{BB962C8B-B14F-4D97-AF65-F5344CB8AC3E}">
        <p14:creationId xmlns:p14="http://schemas.microsoft.com/office/powerpoint/2010/main" val="367717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7472" y="291830"/>
            <a:ext cx="11264629" cy="6001643"/>
          </a:xfrm>
          <a:prstGeom prst="rect">
            <a:avLst/>
          </a:prstGeom>
          <a:noFill/>
        </p:spPr>
        <p:txBody>
          <a:bodyPr wrap="square" rtlCol="0">
            <a:spAutoFit/>
          </a:bodyPr>
          <a:lstStyle/>
          <a:p>
            <a:pPr algn="ctr"/>
            <a:r>
              <a:rPr lang="en-US" sz="4800" b="0" i="0" dirty="0">
                <a:solidFill>
                  <a:schemeClr val="bg1"/>
                </a:solidFill>
                <a:effectLst/>
                <a:latin typeface="Arial Black" panose="020B0A04020102020204" pitchFamily="34" charset="0"/>
              </a:rPr>
              <a:t>And he went throughout all Galilee, teaching in their synagogues and proclaiming the </a:t>
            </a:r>
            <a:r>
              <a:rPr lang="en-US" sz="4800" b="0" i="0" dirty="0">
                <a:solidFill>
                  <a:srgbClr val="FFFF00"/>
                </a:solidFill>
                <a:effectLst/>
                <a:latin typeface="Arial Black" panose="020B0A04020102020204" pitchFamily="34" charset="0"/>
              </a:rPr>
              <a:t>gospel</a:t>
            </a:r>
            <a:r>
              <a:rPr lang="en-US" sz="4800" b="0" i="0" dirty="0">
                <a:solidFill>
                  <a:schemeClr val="bg1"/>
                </a:solidFill>
                <a:effectLst/>
                <a:latin typeface="Arial Black" panose="020B0A04020102020204" pitchFamily="34" charset="0"/>
              </a:rPr>
              <a:t> of the kingdom and healing every disease and every affliction among the people.</a:t>
            </a:r>
          </a:p>
          <a:p>
            <a:r>
              <a:rPr lang="en-US" sz="4800" dirty="0">
                <a:solidFill>
                  <a:schemeClr val="bg1"/>
                </a:solidFill>
                <a:latin typeface="Arial Black" panose="020B0A04020102020204" pitchFamily="34" charset="0"/>
              </a:rPr>
              <a:t>						</a:t>
            </a:r>
          </a:p>
          <a:p>
            <a:r>
              <a:rPr lang="en-US" sz="4800" dirty="0">
                <a:solidFill>
                  <a:schemeClr val="bg1"/>
                </a:solidFill>
                <a:latin typeface="Arial Black" panose="020B0A04020102020204" pitchFamily="34" charset="0"/>
              </a:rPr>
              <a:t>						</a:t>
            </a:r>
            <a:r>
              <a:rPr lang="en-US" sz="4400" dirty="0">
                <a:solidFill>
                  <a:schemeClr val="bg1"/>
                </a:solidFill>
                <a:latin typeface="Arial Black" panose="020B0A04020102020204" pitchFamily="34" charset="0"/>
              </a:rPr>
              <a:t>-- Matthew 4:23</a:t>
            </a:r>
          </a:p>
        </p:txBody>
      </p:sp>
    </p:spTree>
    <p:extLst>
      <p:ext uri="{BB962C8B-B14F-4D97-AF65-F5344CB8AC3E}">
        <p14:creationId xmlns:p14="http://schemas.microsoft.com/office/powerpoint/2010/main" val="176493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3464" y="330741"/>
            <a:ext cx="11744528" cy="4170932"/>
            <a:chOff x="291829" y="330741"/>
            <a:chExt cx="11744528" cy="4170932"/>
          </a:xfrm>
        </p:grpSpPr>
        <p:sp>
          <p:nvSpPr>
            <p:cNvPr id="3" name="TextBox 2"/>
            <p:cNvSpPr txBox="1"/>
            <p:nvPr/>
          </p:nvSpPr>
          <p:spPr>
            <a:xfrm>
              <a:off x="291829" y="330741"/>
              <a:ext cx="11744528" cy="3046988"/>
            </a:xfrm>
            <a:prstGeom prst="rect">
              <a:avLst/>
            </a:prstGeom>
            <a:noFill/>
          </p:spPr>
          <p:txBody>
            <a:bodyPr wrap="square" rtlCol="0">
              <a:spAutoFit/>
            </a:bodyPr>
            <a:lstStyle/>
            <a:p>
              <a:r>
                <a:rPr lang="en-US" sz="3200" b="0" i="0" dirty="0">
                  <a:solidFill>
                    <a:schemeClr val="bg1"/>
                  </a:solidFill>
                  <a:effectLst/>
                  <a:latin typeface="Arial Black" panose="020B0A04020102020204" pitchFamily="34" charset="0"/>
                </a:rPr>
                <a:t>“The Spirit of the Lord is upon me, because he has anointed me to proclaim good news to the poor.  He has sent me to proclaim liberty to the captives and recovering of sight to the blind, to set at liberty those who are oppressed, to proclaim the year of the Lord’s favor.”</a:t>
              </a:r>
              <a:r>
                <a:rPr lang="en-US" sz="3200" dirty="0">
                  <a:solidFill>
                    <a:schemeClr val="bg1"/>
                  </a:solidFill>
                  <a:latin typeface="Arial Black" panose="020B0A04020102020204" pitchFamily="34" charset="0"/>
                </a:rPr>
                <a:t>				-- Luke 4:18,19</a:t>
              </a:r>
            </a:p>
          </p:txBody>
        </p:sp>
        <p:sp>
          <p:nvSpPr>
            <p:cNvPr id="4" name="TextBox 3"/>
            <p:cNvSpPr txBox="1"/>
            <p:nvPr/>
          </p:nvSpPr>
          <p:spPr>
            <a:xfrm>
              <a:off x="7412476" y="3793787"/>
              <a:ext cx="4455267" cy="707886"/>
            </a:xfrm>
            <a:prstGeom prst="rect">
              <a:avLst/>
            </a:prstGeom>
            <a:noFill/>
          </p:spPr>
          <p:txBody>
            <a:bodyPr wrap="square" rtlCol="0">
              <a:spAutoFit/>
            </a:bodyPr>
            <a:lstStyle/>
            <a:p>
              <a:r>
                <a:rPr lang="en-US" sz="4000" i="1" dirty="0">
                  <a:solidFill>
                    <a:schemeClr val="bg1"/>
                  </a:solidFill>
                  <a:latin typeface="Arial Black" panose="020B0A04020102020204" pitchFamily="34" charset="0"/>
                </a:rPr>
                <a:t>-- Isaiah 61:1,2</a:t>
              </a:r>
            </a:p>
          </p:txBody>
        </p:sp>
      </p:grpSp>
      <p:sp>
        <p:nvSpPr>
          <p:cNvPr id="5" name="TextBox 4"/>
          <p:cNvSpPr txBox="1"/>
          <p:nvPr/>
        </p:nvSpPr>
        <p:spPr>
          <a:xfrm>
            <a:off x="233464" y="5230238"/>
            <a:ext cx="1174452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This is Jesus’ Gospel</a:t>
            </a:r>
          </a:p>
        </p:txBody>
      </p:sp>
    </p:spTree>
    <p:extLst>
      <p:ext uri="{BB962C8B-B14F-4D97-AF65-F5344CB8AC3E}">
        <p14:creationId xmlns:p14="http://schemas.microsoft.com/office/powerpoint/2010/main" val="207974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rious cities in Europe being liberated from Nazi occupation during World War II...HD Stock Foo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210620 Various cities in Europe being liberated from Nazi occupation ">
            <a:hlinkClick r:id="" action="ppaction://media"/>
            <a:extLst>
              <a:ext uri="{FF2B5EF4-FFF2-40B4-BE49-F238E27FC236}">
                <a16:creationId xmlns:a16="http://schemas.microsoft.com/office/drawing/2014/main" id="{A9D157FF-1F6B-4387-AA1C-5012DCD183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237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1287</Words>
  <Application>Microsoft Office PowerPoint</Application>
  <PresentationFormat>Widescreen</PresentationFormat>
  <Paragraphs>64</Paragraphs>
  <Slides>35</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 Black</vt:lpstr>
      <vt:lpstr>Wingdings 2</vt:lpstr>
      <vt:lpstr>Calibri</vt:lpstr>
      <vt:lpstr>Arial</vt:lpstr>
      <vt:lpstr>Roboto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Happy Fathers Day!</vt:lpstr>
      <vt:lpstr>PowerPoint Presentation</vt:lpstr>
      <vt:lpstr>Lib·er·ate /ˈlibəˌrāt/ verb Set (someone) free from a situation, especially imprisonment or slavery,  in which their liberty is severely restricted</vt:lpstr>
      <vt:lpstr>PowerPoint Presentation</vt:lpstr>
      <vt:lpstr>PowerPoint Presentation</vt:lpstr>
      <vt:lpstr>“B.A.R. Man”</vt:lpstr>
      <vt:lpstr>Liberation!</vt:lpstr>
      <vt:lpstr>Death Train Near Magdeberg</vt:lpstr>
      <vt:lpstr>Towns Liberated by the 30th Infantry</vt:lpstr>
      <vt:lpstr>Towns Liberated by the 30th Infantry</vt:lpstr>
      <vt:lpstr>65 Years later….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49</cp:revision>
  <dcterms:created xsi:type="dcterms:W3CDTF">2021-06-18T18:15:31Z</dcterms:created>
  <dcterms:modified xsi:type="dcterms:W3CDTF">2021-06-19T17:47:59Z</dcterms:modified>
</cp:coreProperties>
</file>