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9" r:id="rId3"/>
    <p:sldId id="442" r:id="rId4"/>
    <p:sldId id="453" r:id="rId5"/>
    <p:sldId id="450" r:id="rId6"/>
    <p:sldId id="454" r:id="rId7"/>
    <p:sldId id="443" r:id="rId8"/>
    <p:sldId id="452" r:id="rId9"/>
    <p:sldId id="455" r:id="rId10"/>
    <p:sldId id="444" r:id="rId11"/>
    <p:sldId id="451" r:id="rId12"/>
    <p:sldId id="456" r:id="rId13"/>
    <p:sldId id="445" r:id="rId14"/>
    <p:sldId id="446" r:id="rId15"/>
    <p:sldId id="447" r:id="rId16"/>
    <p:sldId id="448" r:id="rId17"/>
    <p:sldId id="449" r:id="rId18"/>
    <p:sldId id="424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8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10435"/>
            <a:ext cx="10131425" cy="794327"/>
          </a:xfrm>
        </p:spPr>
        <p:txBody>
          <a:bodyPr anchor="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3664"/>
            <a:ext cx="10131425" cy="3649133"/>
          </a:xfrm>
        </p:spPr>
        <p:txBody>
          <a:bodyPr anchor="t">
            <a:normAutofit/>
          </a:bodyPr>
          <a:lstStyle>
            <a:lvl1pPr marL="285750" indent="-2857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4000"/>
            </a:lvl1pPr>
            <a:lvl2pPr marL="742950" indent="-2857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3600"/>
            </a:lvl2pPr>
            <a:lvl3pPr marL="1200150" indent="-2857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3200"/>
            </a:lvl3pPr>
            <a:lvl4pPr marL="1543050" indent="-1714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2800"/>
            </a:lvl4pPr>
            <a:lvl5pPr marL="2000250" indent="-171450">
              <a:buClr>
                <a:srgbClr val="FFFF00"/>
              </a:buClr>
              <a:buSzPct val="70000"/>
              <a:buFont typeface="Wingdings" panose="05000000000000000000" pitchFamily="2" charset="2"/>
              <a:buChar char="Ø"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128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800" i="1" kern="1200" cap="none" baseline="0">
          <a:ln w="3175" cmpd="sng">
            <a:noFill/>
          </a:ln>
          <a:solidFill>
            <a:srgbClr val="FFFF00"/>
          </a:solidFill>
          <a:effectLst/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.L.Wade@knology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002060"/>
            </a:gs>
            <a:gs pos="86000">
              <a:schemeClr val="accent2">
                <a:lumMod val="75000"/>
              </a:schemeClr>
            </a:gs>
            <a:gs pos="96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9ED4-2CF5-4130-9055-E19C0C07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964267"/>
            <a:ext cx="8874125" cy="2421464"/>
          </a:xfrm>
        </p:spPr>
        <p:txBody>
          <a:bodyPr>
            <a:normAutofit fontScale="90000"/>
          </a:bodyPr>
          <a:lstStyle/>
          <a:p>
            <a:r>
              <a:rPr lang="en-US" sz="6000" b="1" cap="small" dirty="0">
                <a:solidFill>
                  <a:srgbClr val="FFFF00"/>
                </a:solidFill>
                <a:latin typeface="Arial Nova" panose="020B0504020202020204" pitchFamily="34" charset="0"/>
              </a:rPr>
              <a:t>An Exploration of Authority and Leadership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F20D2-4B89-4B74-BDBD-1DEB86E23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2187788"/>
          </a:xfrm>
        </p:spPr>
        <p:txBody>
          <a:bodyPr>
            <a:normAutofit/>
          </a:bodyPr>
          <a:lstStyle/>
          <a:p>
            <a:r>
              <a:rPr lang="en-US" sz="4000" b="1" i="1" cap="small" dirty="0">
                <a:solidFill>
                  <a:srgbClr val="FFFF00"/>
                </a:solidFill>
              </a:rPr>
              <a:t>Our Authority is LOVE</a:t>
            </a:r>
          </a:p>
          <a:p>
            <a:r>
              <a:rPr lang="en-US" sz="3200" b="1" i="1" cap="small" dirty="0"/>
              <a:t>Central Adult Class </a:t>
            </a:r>
          </a:p>
          <a:p>
            <a:r>
              <a:rPr lang="en-US" sz="3200" b="1" i="1" cap="small" dirty="0"/>
              <a:t>13 June 2021</a:t>
            </a:r>
          </a:p>
        </p:txBody>
      </p:sp>
    </p:spTree>
    <p:extLst>
      <p:ext uri="{BB962C8B-B14F-4D97-AF65-F5344CB8AC3E}">
        <p14:creationId xmlns:p14="http://schemas.microsoft.com/office/powerpoint/2010/main" val="2884963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CBD4B9C-99C6-4959-8BF3-E92D4E4D2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42" y="91944"/>
            <a:ext cx="8617907" cy="66741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638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1F22-FCDD-4D1D-955C-CC7322A3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871" y="2954046"/>
            <a:ext cx="10131425" cy="7943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I have had opportunities to attend several games since those days</a:t>
            </a:r>
          </a:p>
        </p:txBody>
      </p:sp>
    </p:spTree>
    <p:extLst>
      <p:ext uri="{BB962C8B-B14F-4D97-AF65-F5344CB8AC3E}">
        <p14:creationId xmlns:p14="http://schemas.microsoft.com/office/powerpoint/2010/main" val="228559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C3E2-5DF0-4CBC-85B9-C6794C833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it was not for the love of baseball</a:t>
            </a:r>
          </a:p>
        </p:txBody>
      </p:sp>
      <p:pic>
        <p:nvPicPr>
          <p:cNvPr id="5" name="Picture 4" descr="A child holding a baseball bat&#10;&#10;Description automatically generated with medium confidence">
            <a:extLst>
              <a:ext uri="{FF2B5EF4-FFF2-40B4-BE49-F238E27FC236}">
                <a16:creationId xmlns:a16="http://schemas.microsoft.com/office/drawing/2014/main" id="{E000A3C2-E46A-4C8C-8A24-E92CD03E4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858" y="1773628"/>
            <a:ext cx="4629368" cy="376561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7" name="Picture 6" descr="A picture containing grass, outdoor, child, standing&#10;&#10;Description automatically generated">
            <a:extLst>
              <a:ext uri="{FF2B5EF4-FFF2-40B4-BE49-F238E27FC236}">
                <a16:creationId xmlns:a16="http://schemas.microsoft.com/office/drawing/2014/main" id="{CA755A2F-CE04-45A4-995E-6969629C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29" y="1627385"/>
            <a:ext cx="3600769" cy="4058106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7162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F5890-5E3E-4DA8-9440-1A40907E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 Corinthians 13:8-10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0191-396C-4DC6-826E-251C6E3F1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0" baseline="30000" dirty="0">
                <a:effectLst/>
              </a:rPr>
              <a:t>8 </a:t>
            </a:r>
            <a:r>
              <a:rPr lang="en-US" b="0" i="0" dirty="0">
                <a:effectLst/>
              </a:rPr>
              <a:t>Love never fails. But where there are prophecies, they will cease; where there are tongues, they will be stilled; where there is knowledge, it will pass away. </a:t>
            </a:r>
            <a:r>
              <a:rPr lang="en-US" b="1" i="0" baseline="30000" dirty="0">
                <a:effectLst/>
              </a:rPr>
              <a:t>9 </a:t>
            </a:r>
            <a:r>
              <a:rPr lang="en-US" b="0" i="0" dirty="0">
                <a:effectLst/>
              </a:rPr>
              <a:t>For we know in part and we prophesy in part, </a:t>
            </a:r>
            <a:r>
              <a:rPr lang="en-US" b="1" i="0" baseline="30000" dirty="0">
                <a:effectLst/>
              </a:rPr>
              <a:t>10 </a:t>
            </a:r>
            <a:r>
              <a:rPr lang="en-US" b="0" i="0" dirty="0">
                <a:effectLst/>
              </a:rPr>
              <a:t>but when completeness comes, what is in part disappears.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6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DC68-F69B-47B8-90D9-0418C7FA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Hebrews 10:24-26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E8A7-1DF7-462C-B97A-8DA46ED63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baseline="30000" dirty="0">
                <a:effectLst/>
              </a:rPr>
              <a:t>24 </a:t>
            </a:r>
            <a:r>
              <a:rPr lang="en-US" b="0" i="0" dirty="0">
                <a:effectLst/>
              </a:rPr>
              <a:t>And let us consider how we may spur one another on toward love and good deeds, </a:t>
            </a:r>
            <a:r>
              <a:rPr lang="en-US" b="1" i="0" baseline="30000" dirty="0">
                <a:effectLst/>
              </a:rPr>
              <a:t>25 </a:t>
            </a:r>
            <a:r>
              <a:rPr lang="en-US" b="0" i="0" dirty="0">
                <a:effectLst/>
              </a:rPr>
              <a:t>not giving up meeting together, as some are in the habit of doing, but encouraging one another—and all the more as you see the Day approaching.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76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9459-4A15-4DBA-9115-BECE65B74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Parable of the lost sheep [Matthew 18]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0972E-D9E8-4E7A-9FAF-52A9AECCB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0" baseline="30000" dirty="0">
                <a:effectLst/>
              </a:rPr>
              <a:t>12 </a:t>
            </a:r>
            <a:r>
              <a:rPr lang="en-US" b="0" i="0" dirty="0">
                <a:effectLst/>
              </a:rPr>
              <a:t>“What do you think? If a man owns a hundred sheep, and one of them wanders away, will he not leave the ninety-nine on the hills and go to look for the one that wandered off? </a:t>
            </a:r>
            <a:r>
              <a:rPr lang="en-US" b="1" i="0" baseline="30000" dirty="0">
                <a:effectLst/>
              </a:rPr>
              <a:t>13 </a:t>
            </a:r>
            <a:r>
              <a:rPr lang="en-US" b="0" i="0" dirty="0">
                <a:effectLst/>
              </a:rPr>
              <a:t>And if he finds it, truly I tell you, he is happier about that one sheep than about the ninety-nine that did not wander off. </a:t>
            </a:r>
            <a:r>
              <a:rPr lang="en-US" b="1" i="0" baseline="30000" dirty="0">
                <a:effectLst/>
              </a:rPr>
              <a:t>14 </a:t>
            </a:r>
            <a:r>
              <a:rPr lang="en-US" b="0" i="0" dirty="0">
                <a:effectLst/>
              </a:rPr>
              <a:t>In the same way your Father in heaven is not willing that any of these little ones should perish.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5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F62EE8-73C0-41AD-8336-F4733727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83" y="639097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dirty="0">
                <a:latin typeface="+mj-lt"/>
              </a:rPr>
              <a:t>Parable of the Lost Sheep</a:t>
            </a:r>
          </a:p>
        </p:txBody>
      </p:sp>
      <p:pic>
        <p:nvPicPr>
          <p:cNvPr id="3074" name="Picture 2" descr="Image result for lost sheep parable">
            <a:extLst>
              <a:ext uri="{FF2B5EF4-FFF2-40B4-BE49-F238E27FC236}">
                <a16:creationId xmlns:a16="http://schemas.microsoft.com/office/drawing/2014/main" id="{2B25AD50-E603-4EEB-9C47-8A49DD74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09" y="1490099"/>
            <a:ext cx="8070571" cy="4527393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16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BF75-F653-419A-A9FA-52C2A6A2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Lost sheep (observations)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735B-7A1C-4E4C-B68D-B0336517A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reason the sheep got lost is not relevant.</a:t>
            </a:r>
          </a:p>
          <a:p>
            <a:r>
              <a:rPr lang="en-US" dirty="0"/>
              <a:t>The effort expended to recover the sheep is not relevant (e.g. it is never too much)</a:t>
            </a:r>
          </a:p>
          <a:p>
            <a:r>
              <a:rPr lang="en-US" dirty="0"/>
              <a:t>The “99” got put at risk to search for the lost sheep.</a:t>
            </a:r>
          </a:p>
        </p:txBody>
      </p:sp>
    </p:spTree>
    <p:extLst>
      <p:ext uri="{BB962C8B-B14F-4D97-AF65-F5344CB8AC3E}">
        <p14:creationId xmlns:p14="http://schemas.microsoft.com/office/powerpoint/2010/main" val="895389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83C1-B2DD-4752-B1DE-66318A21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0435"/>
            <a:ext cx="11020529" cy="794327"/>
          </a:xfrm>
        </p:spPr>
        <p:txBody>
          <a:bodyPr>
            <a:noAutofit/>
          </a:bodyPr>
          <a:lstStyle/>
          <a:p>
            <a:r>
              <a:rPr lang="en-US" sz="4000" dirty="0"/>
              <a:t>Transitive and commutative properties of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8C3BA-BBF6-4384-8FFB-18D07D2E5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3664"/>
            <a:ext cx="10131425" cy="4687425"/>
          </a:xfrm>
        </p:spPr>
        <p:txBody>
          <a:bodyPr>
            <a:normAutofit/>
          </a:bodyPr>
          <a:lstStyle/>
          <a:p>
            <a:r>
              <a:rPr lang="en-US" dirty="0"/>
              <a:t>Jesus is Authority</a:t>
            </a:r>
          </a:p>
          <a:p>
            <a:r>
              <a:rPr lang="en-US" dirty="0"/>
              <a:t>God and Jesus are One</a:t>
            </a:r>
          </a:p>
          <a:p>
            <a:r>
              <a:rPr lang="en-US" dirty="0"/>
              <a:t>God is Love</a:t>
            </a:r>
          </a:p>
          <a:p>
            <a:r>
              <a:rPr lang="en-US" dirty="0"/>
              <a:t>Jesus is Love </a:t>
            </a:r>
          </a:p>
          <a:p>
            <a:r>
              <a:rPr lang="en-US" dirty="0"/>
              <a:t>Love is Authority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4178550-96E9-4976-BA41-A59774DCDE0A}"/>
              </a:ext>
            </a:extLst>
          </p:cNvPr>
          <p:cNvSpPr/>
          <p:nvPr/>
        </p:nvSpPr>
        <p:spPr>
          <a:xfrm>
            <a:off x="1330859" y="5169529"/>
            <a:ext cx="9216428" cy="1095469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NOTE.  You can do the same process to arrive at the Word is Authority</a:t>
            </a:r>
          </a:p>
        </p:txBody>
      </p:sp>
    </p:spTree>
    <p:extLst>
      <p:ext uri="{BB962C8B-B14F-4D97-AF65-F5344CB8AC3E}">
        <p14:creationId xmlns:p14="http://schemas.microsoft.com/office/powerpoint/2010/main" val="4047909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064E-BAB4-4DFC-AB89-2B550CB1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037" y="908790"/>
            <a:ext cx="8942046" cy="48805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54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Robert’s Theme:</a:t>
            </a:r>
          </a:p>
          <a:p>
            <a:pPr marL="0" indent="0">
              <a:buNone/>
            </a:pPr>
            <a:r>
              <a:rPr lang="en-US" sz="5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Be courageous in heart, Strong in action and endurance, Gentle in thought and speech</a:t>
            </a:r>
          </a:p>
          <a:p>
            <a:pPr marL="0" indent="0">
              <a:buNone/>
            </a:pPr>
            <a:endParaRPr lang="en-US" sz="5400" b="1" u="sng" dirty="0">
              <a:solidFill>
                <a:schemeClr val="accent5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5400" b="1" u="sng" dirty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Jamie’s Theme:</a:t>
            </a:r>
          </a:p>
          <a:p>
            <a:pPr marL="0" indent="0">
              <a:buNone/>
            </a:pPr>
            <a:r>
              <a:rPr lang="en-US" sz="5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Seek to do as much as you can for as many as you can, as often as you can.</a:t>
            </a:r>
          </a:p>
          <a:p>
            <a:pPr marL="0" indent="0">
              <a:buNone/>
            </a:pPr>
            <a:r>
              <a:rPr lang="en-US" sz="5400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As much as it is up to you, try to do no harm at all</a:t>
            </a:r>
          </a:p>
        </p:txBody>
      </p:sp>
    </p:spTree>
    <p:extLst>
      <p:ext uri="{BB962C8B-B14F-4D97-AF65-F5344CB8AC3E}">
        <p14:creationId xmlns:p14="http://schemas.microsoft.com/office/powerpoint/2010/main" val="93284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F9A0-A0AF-4B8A-AB0D-58682A84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24345"/>
          </a:xfrm>
        </p:spPr>
        <p:txBody>
          <a:bodyPr anchor="t"/>
          <a:lstStyle/>
          <a:p>
            <a:r>
              <a:rPr lang="en-US" dirty="0"/>
              <a:t>Welcome to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B6FE7-53D3-4D47-A146-6DFF50F4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4856"/>
            <a:ext cx="10131425" cy="3718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Email Address:  </a:t>
            </a:r>
            <a:r>
              <a:rPr lang="en-US" sz="3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Robert.L.Wade@knology.net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Phone number: 256-651-8416</a:t>
            </a:r>
          </a:p>
          <a:p>
            <a:pPr marL="457200" lvl="1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457200" lvl="1" indent="0" algn="ctr">
              <a:buNone/>
            </a:pPr>
            <a:r>
              <a:rPr lang="en-US" sz="4300" dirty="0">
                <a:solidFill>
                  <a:srgbClr val="FFFF00"/>
                </a:solidFill>
              </a:rPr>
              <a:t>Put your full name on any communication, especially the first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8849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F80E-3DA0-4967-AA8A-80FA49A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 to baseball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561A1FE-94C9-4ABF-90F2-803676EE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1" y="1104762"/>
            <a:ext cx="10518445" cy="57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0B6F8591-3DFF-4241-AC6F-46C48BBDEF96}"/>
              </a:ext>
            </a:extLst>
          </p:cNvPr>
          <p:cNvSpPr/>
          <p:nvPr/>
        </p:nvSpPr>
        <p:spPr>
          <a:xfrm>
            <a:off x="7532483" y="4873451"/>
            <a:ext cx="172016" cy="16027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D86AD9D-A7D9-4BCD-9A6D-455FBD664E62}"/>
              </a:ext>
            </a:extLst>
          </p:cNvPr>
          <p:cNvSpPr/>
          <p:nvPr/>
        </p:nvSpPr>
        <p:spPr>
          <a:xfrm>
            <a:off x="2470087" y="3901243"/>
            <a:ext cx="172016" cy="16027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7AD80436-77A6-4685-9702-C3A475B60F02}"/>
              </a:ext>
            </a:extLst>
          </p:cNvPr>
          <p:cNvSpPr/>
          <p:nvPr/>
        </p:nvSpPr>
        <p:spPr>
          <a:xfrm>
            <a:off x="8228091" y="2499209"/>
            <a:ext cx="172016" cy="160276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FF784B-08D1-4568-8722-90979B12D7D9}"/>
              </a:ext>
            </a:extLst>
          </p:cNvPr>
          <p:cNvSpPr txBox="1"/>
          <p:nvPr/>
        </p:nvSpPr>
        <p:spPr>
          <a:xfrm>
            <a:off x="5910586" y="4540404"/>
            <a:ext cx="191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Knoxville</a:t>
            </a:r>
          </a:p>
          <a:p>
            <a:pPr algn="ctr"/>
            <a:r>
              <a:rPr lang="en-US" sz="2400" b="1" dirty="0"/>
              <a:t> Summer between k-1; 2</a:t>
            </a:r>
            <a:r>
              <a:rPr lang="en-US" sz="2400" b="1" baseline="30000" dirty="0"/>
              <a:t>nd</a:t>
            </a:r>
            <a:endParaRPr lang="en-US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97A7B9-FE2C-49DC-B7F3-560416D6BDB8}"/>
              </a:ext>
            </a:extLst>
          </p:cNvPr>
          <p:cNvSpPr txBox="1"/>
          <p:nvPr/>
        </p:nvSpPr>
        <p:spPr>
          <a:xfrm>
            <a:off x="7704499" y="2662639"/>
            <a:ext cx="1641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Morehead</a:t>
            </a:r>
          </a:p>
          <a:p>
            <a:pPr algn="ctr"/>
            <a:r>
              <a:rPr lang="en-US" sz="2400" b="1" dirty="0"/>
              <a:t> K-1</a:t>
            </a:r>
            <a:r>
              <a:rPr lang="en-US" sz="2400" b="1" baseline="30000" dirty="0"/>
              <a:t>st</a:t>
            </a:r>
            <a:r>
              <a:rPr lang="en-US" sz="2400" b="1" dirty="0"/>
              <a:t>;</a:t>
            </a:r>
          </a:p>
          <a:p>
            <a:pPr algn="ctr"/>
            <a:r>
              <a:rPr lang="en-US" sz="2400" b="1" dirty="0"/>
              <a:t>3</a:t>
            </a:r>
            <a:r>
              <a:rPr lang="en-US" sz="2400" b="1" baseline="30000" dirty="0"/>
              <a:t>rd</a:t>
            </a:r>
            <a:r>
              <a:rPr lang="en-US" sz="2400" b="1" dirty="0"/>
              <a:t> – 4</a:t>
            </a:r>
            <a:r>
              <a:rPr lang="en-US" sz="2400" b="1" baseline="30000" dirty="0"/>
              <a:t>th</a:t>
            </a:r>
            <a:endParaRPr lang="en-US" sz="24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A204B8-6C44-409D-A8C3-540E26CB5703}"/>
              </a:ext>
            </a:extLst>
          </p:cNvPr>
          <p:cNvSpPr txBox="1"/>
          <p:nvPr/>
        </p:nvSpPr>
        <p:spPr>
          <a:xfrm>
            <a:off x="1693968" y="4029164"/>
            <a:ext cx="1641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Mayfield</a:t>
            </a:r>
          </a:p>
          <a:p>
            <a:pPr algn="ctr"/>
            <a:r>
              <a:rPr lang="en-US" sz="2400" b="1" dirty="0"/>
              <a:t> 5</a:t>
            </a:r>
            <a:r>
              <a:rPr lang="en-US" sz="2400" b="1" baseline="30000" dirty="0"/>
              <a:t>th</a:t>
            </a:r>
            <a:r>
              <a:rPr lang="en-US" sz="2400" b="1" dirty="0"/>
              <a:t> – 12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E0691BA1-F839-453E-9BA6-FC4595C46543}"/>
              </a:ext>
            </a:extLst>
          </p:cNvPr>
          <p:cNvSpPr/>
          <p:nvPr/>
        </p:nvSpPr>
        <p:spPr>
          <a:xfrm>
            <a:off x="7247299" y="1120915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110B7194-716A-4A70-A92D-D4FA03FAF1D2}"/>
              </a:ext>
            </a:extLst>
          </p:cNvPr>
          <p:cNvSpPr/>
          <p:nvPr/>
        </p:nvSpPr>
        <p:spPr>
          <a:xfrm>
            <a:off x="586917" y="1894589"/>
            <a:ext cx="914400" cy="9144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4F13B9-CFFC-412E-B4CA-E824CCD08D4D}"/>
              </a:ext>
            </a:extLst>
          </p:cNvPr>
          <p:cNvSpPr txBox="1"/>
          <p:nvPr/>
        </p:nvSpPr>
        <p:spPr>
          <a:xfrm>
            <a:off x="8314099" y="1509598"/>
            <a:ext cx="187686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Cincinnati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33085A-482C-4567-9D74-A104CD1249A2}"/>
              </a:ext>
            </a:extLst>
          </p:cNvPr>
          <p:cNvSpPr txBox="1"/>
          <p:nvPr/>
        </p:nvSpPr>
        <p:spPr>
          <a:xfrm>
            <a:off x="1576369" y="1854267"/>
            <a:ext cx="1601721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St. Louis</a:t>
            </a:r>
          </a:p>
        </p:txBody>
      </p:sp>
    </p:spTree>
    <p:extLst>
      <p:ext uri="{BB962C8B-B14F-4D97-AF65-F5344CB8AC3E}">
        <p14:creationId xmlns:p14="http://schemas.microsoft.com/office/powerpoint/2010/main" val="168360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D85E-E261-41EF-9C00-35996F3F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34" y="1967220"/>
            <a:ext cx="8431039" cy="7943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First learned of baseball in Knoxville (rising 2</a:t>
            </a:r>
            <a:r>
              <a:rPr lang="en-US" baseline="30000" dirty="0"/>
              <a:t>nd</a:t>
            </a:r>
            <a:r>
              <a:rPr lang="en-US" dirty="0"/>
              <a:t> grader) with ambitions to become a major league player</a:t>
            </a:r>
          </a:p>
        </p:txBody>
      </p:sp>
    </p:spTree>
    <p:extLst>
      <p:ext uri="{BB962C8B-B14F-4D97-AF65-F5344CB8AC3E}">
        <p14:creationId xmlns:p14="http://schemas.microsoft.com/office/powerpoint/2010/main" val="503084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B8982-B0AF-4EF7-966C-A45EB578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star is born…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F9CFDC-6646-4673-8379-124A3DE9D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95" y="1346480"/>
            <a:ext cx="4945964" cy="505379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86866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4AA4-7B7D-4700-90A7-94075686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228" y="2634673"/>
            <a:ext cx="10131425" cy="794327"/>
          </a:xfrm>
        </p:spPr>
        <p:txBody>
          <a:bodyPr>
            <a:normAutofit fontScale="90000"/>
          </a:bodyPr>
          <a:lstStyle/>
          <a:p>
            <a:r>
              <a:rPr lang="en-US" dirty="0"/>
              <a:t>After 2</a:t>
            </a:r>
            <a:r>
              <a:rPr lang="en-US" baseline="30000" dirty="0"/>
              <a:t>nd</a:t>
            </a:r>
            <a:r>
              <a:rPr lang="en-US" dirty="0"/>
              <a:t> grade, moved (back) to Morehead within radio/television range of Cincinnati</a:t>
            </a:r>
          </a:p>
        </p:txBody>
      </p:sp>
    </p:spTree>
    <p:extLst>
      <p:ext uri="{BB962C8B-B14F-4D97-AF65-F5344CB8AC3E}">
        <p14:creationId xmlns:p14="http://schemas.microsoft.com/office/powerpoint/2010/main" val="2014550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FC9BE2D-ED0A-4B46-9E73-8F6959A1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88" y="221921"/>
            <a:ext cx="8429642" cy="64141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2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687A-A71D-45DA-9A92-07F5F43B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31" y="2836352"/>
            <a:ext cx="8059846" cy="7943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The game, when well played, is pure artistry!</a:t>
            </a:r>
          </a:p>
        </p:txBody>
      </p:sp>
    </p:spTree>
    <p:extLst>
      <p:ext uri="{BB962C8B-B14F-4D97-AF65-F5344CB8AC3E}">
        <p14:creationId xmlns:p14="http://schemas.microsoft.com/office/powerpoint/2010/main" val="241447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A52A-E383-461B-8F6F-EB08AF3E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658" y="2634673"/>
            <a:ext cx="9010460" cy="794327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After 4</a:t>
            </a:r>
            <a:r>
              <a:rPr lang="en-US" baseline="30000" dirty="0"/>
              <a:t>th</a:t>
            </a:r>
            <a:r>
              <a:rPr lang="en-US" dirty="0"/>
              <a:t> grade, moved to Mayfield within radio/television range of St. Louis.</a:t>
            </a:r>
          </a:p>
        </p:txBody>
      </p:sp>
    </p:spTree>
    <p:extLst>
      <p:ext uri="{BB962C8B-B14F-4D97-AF65-F5344CB8AC3E}">
        <p14:creationId xmlns:p14="http://schemas.microsoft.com/office/powerpoint/2010/main" val="4200097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530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Nova</vt:lpstr>
      <vt:lpstr>Baskerville Old Face</vt:lpstr>
      <vt:lpstr>Calibri</vt:lpstr>
      <vt:lpstr>Calibri Light</vt:lpstr>
      <vt:lpstr>Wingdings</vt:lpstr>
      <vt:lpstr>Celestial</vt:lpstr>
      <vt:lpstr>An Exploration of Authority and Leadership</vt:lpstr>
      <vt:lpstr>Welcome to class</vt:lpstr>
      <vt:lpstr>Intro to baseball</vt:lpstr>
      <vt:lpstr>First learned of baseball in Knoxville (rising 2nd grader) with ambitions to become a major league player</vt:lpstr>
      <vt:lpstr>A star is born…</vt:lpstr>
      <vt:lpstr>After 2nd grade, moved (back) to Morehead within radio/television range of Cincinnati</vt:lpstr>
      <vt:lpstr>PowerPoint Presentation</vt:lpstr>
      <vt:lpstr>The game, when well played, is pure artistry!</vt:lpstr>
      <vt:lpstr>After 4th grade, moved to Mayfield within radio/television range of St. Louis.</vt:lpstr>
      <vt:lpstr>PowerPoint Presentation</vt:lpstr>
      <vt:lpstr>I have had opportunities to attend several games since those days</vt:lpstr>
      <vt:lpstr>But it was not for the love of baseball</vt:lpstr>
      <vt:lpstr>1 Corinthians 13:8-10</vt:lpstr>
      <vt:lpstr>Hebrews 10:24-26</vt:lpstr>
      <vt:lpstr>Parable of the lost sheep [Matthew 18]</vt:lpstr>
      <vt:lpstr>Parable of the Lost Sheep</vt:lpstr>
      <vt:lpstr>Lost sheep (observations)</vt:lpstr>
      <vt:lpstr>Transitive and commutative properties of authority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Return To Normalcy</dc:title>
  <dc:creator>Robert Wade</dc:creator>
  <cp:lastModifiedBy>Robert Wade</cp:lastModifiedBy>
  <cp:revision>270</cp:revision>
  <dcterms:created xsi:type="dcterms:W3CDTF">2021-01-16T17:30:56Z</dcterms:created>
  <dcterms:modified xsi:type="dcterms:W3CDTF">2021-06-12T16:57:35Z</dcterms:modified>
</cp:coreProperties>
</file>