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358" r:id="rId2"/>
    <p:sldId id="7136" r:id="rId3"/>
    <p:sldId id="256" r:id="rId4"/>
    <p:sldId id="309" r:id="rId5"/>
    <p:sldId id="408" r:id="rId6"/>
    <p:sldId id="409"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28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15" autoAdjust="0"/>
    <p:restoredTop sz="94660"/>
  </p:normalViewPr>
  <p:slideViewPr>
    <p:cSldViewPr snapToGrid="0">
      <p:cViewPr varScale="1">
        <p:scale>
          <a:sx n="66" d="100"/>
          <a:sy n="66" d="100"/>
        </p:scale>
        <p:origin x="102" y="594"/>
      </p:cViewPr>
      <p:guideLst/>
    </p:cSldViewPr>
  </p:slideViewPr>
  <p:notesTextViewPr>
    <p:cViewPr>
      <p:scale>
        <a:sx n="1" d="1"/>
        <a:sy n="1" d="1"/>
      </p:scale>
      <p:origin x="0" y="0"/>
    </p:cViewPr>
  </p:notesTextViewPr>
  <p:sorterViewPr>
    <p:cViewPr>
      <p:scale>
        <a:sx n="100" d="100"/>
        <a:sy n="100" d="100"/>
      </p:scale>
      <p:origin x="0" y="-21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B89A2C-9D85-4A80-9F6B-66FA745998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560AEBE-0E38-43CD-897B-563C93AC14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8E71DC-E96D-483E-A178-0143BD027DAC}" type="datetimeFigureOut">
              <a:rPr lang="en-US" smtClean="0"/>
              <a:t>5/22/2021</a:t>
            </a:fld>
            <a:endParaRPr lang="en-US"/>
          </a:p>
        </p:txBody>
      </p:sp>
      <p:sp>
        <p:nvSpPr>
          <p:cNvPr id="4" name="Footer Placeholder 3">
            <a:extLst>
              <a:ext uri="{FF2B5EF4-FFF2-40B4-BE49-F238E27FC236}">
                <a16:creationId xmlns:a16="http://schemas.microsoft.com/office/drawing/2014/main" id="{D1AF3E88-B70D-4805-B6B9-43235A6A4DD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A8A09300-9F61-487D-A196-B858E72D4C3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A2AC77-4C34-4971-BCE7-68C3203DABDB}" type="slidenum">
              <a:rPr lang="en-US" smtClean="0"/>
              <a:t>‹#›</a:t>
            </a:fld>
            <a:endParaRPr lang="en-US"/>
          </a:p>
        </p:txBody>
      </p:sp>
      <p:sp>
        <p:nvSpPr>
          <p:cNvPr id="6" name="TextBox 5" descr="Box1">
            <a:extLst>
              <a:ext uri="{FF2B5EF4-FFF2-40B4-BE49-F238E27FC236}">
                <a16:creationId xmlns:a16="http://schemas.microsoft.com/office/drawing/2014/main" id="{AA108629-3FBE-4E28-AE4D-CC64A26A8918}"/>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47379FA4-E678-4791-9A15-B6CB01D260A2}"/>
              </a:ext>
            </a:extLst>
          </p:cNvPr>
          <p:cNvSpPr txBox="1"/>
          <p:nvPr/>
        </p:nvSpPr>
        <p:spPr bwMode="black">
          <a:xfrm>
            <a:off x="3652825" y="2953512"/>
            <a:ext cx="265008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77AE1616-3519-46B2-97DE-0145FBE85C8B}"/>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E24D63D2-E1D8-481A-87B1-70DAD4119E5A}"/>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55C68D46-6A88-4750-B33D-F6A54068ADB7}"/>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9A5E0117-E9DF-46BE-8CFD-B8479361B2BB}"/>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BFEF5B0E-59A6-490D-90C7-4AB245C0988E}"/>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33426482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76401-26FB-46A0-B4EB-E92CDF134BB5}" type="datetimeFigureOut">
              <a:rPr lang="en-US" smtClean="0"/>
              <a:t>5/22/2021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CA782-0096-4220-943B-B53D8CD9BB38}" type="slidenum">
              <a:rPr lang="en-US" smtClean="0"/>
              <a:t>‹#›</a:t>
            </a:fld>
            <a:endParaRPr lang="en-US"/>
          </a:p>
        </p:txBody>
      </p:sp>
    </p:spTree>
    <p:extLst>
      <p:ext uri="{BB962C8B-B14F-4D97-AF65-F5344CB8AC3E}">
        <p14:creationId xmlns:p14="http://schemas.microsoft.com/office/powerpoint/2010/main" val="3428896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93D51-A895-43C8-8C83-6669EBA4CE3C}" type="slidenum">
              <a:rPr lang="en-US" smtClean="0"/>
              <a:t>1</a:t>
            </a:fld>
            <a:endParaRPr lang="en-US"/>
          </a:p>
        </p:txBody>
      </p:sp>
    </p:spTree>
    <p:extLst>
      <p:ext uri="{BB962C8B-B14F-4D97-AF65-F5344CB8AC3E}">
        <p14:creationId xmlns:p14="http://schemas.microsoft.com/office/powerpoint/2010/main" val="431931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10</a:t>
            </a:fld>
            <a:endParaRPr lang="en-US"/>
          </a:p>
        </p:txBody>
      </p:sp>
    </p:spTree>
    <p:extLst>
      <p:ext uri="{BB962C8B-B14F-4D97-AF65-F5344CB8AC3E}">
        <p14:creationId xmlns:p14="http://schemas.microsoft.com/office/powerpoint/2010/main" val="3439450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11</a:t>
            </a:fld>
            <a:endParaRPr lang="en-US"/>
          </a:p>
        </p:txBody>
      </p:sp>
    </p:spTree>
    <p:extLst>
      <p:ext uri="{BB962C8B-B14F-4D97-AF65-F5344CB8AC3E}">
        <p14:creationId xmlns:p14="http://schemas.microsoft.com/office/powerpoint/2010/main" val="3133482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12</a:t>
            </a:fld>
            <a:endParaRPr lang="en-US"/>
          </a:p>
        </p:txBody>
      </p:sp>
    </p:spTree>
    <p:extLst>
      <p:ext uri="{BB962C8B-B14F-4D97-AF65-F5344CB8AC3E}">
        <p14:creationId xmlns:p14="http://schemas.microsoft.com/office/powerpoint/2010/main" val="463747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13</a:t>
            </a:fld>
            <a:endParaRPr lang="en-US"/>
          </a:p>
        </p:txBody>
      </p:sp>
    </p:spTree>
    <p:extLst>
      <p:ext uri="{BB962C8B-B14F-4D97-AF65-F5344CB8AC3E}">
        <p14:creationId xmlns:p14="http://schemas.microsoft.com/office/powerpoint/2010/main" val="1567145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14</a:t>
            </a:fld>
            <a:endParaRPr lang="en-US"/>
          </a:p>
        </p:txBody>
      </p:sp>
    </p:spTree>
    <p:extLst>
      <p:ext uri="{BB962C8B-B14F-4D97-AF65-F5344CB8AC3E}">
        <p14:creationId xmlns:p14="http://schemas.microsoft.com/office/powerpoint/2010/main" val="158502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15</a:t>
            </a:fld>
            <a:endParaRPr lang="en-US"/>
          </a:p>
        </p:txBody>
      </p:sp>
    </p:spTree>
    <p:extLst>
      <p:ext uri="{BB962C8B-B14F-4D97-AF65-F5344CB8AC3E}">
        <p14:creationId xmlns:p14="http://schemas.microsoft.com/office/powerpoint/2010/main" val="1543428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16</a:t>
            </a:fld>
            <a:endParaRPr lang="en-US"/>
          </a:p>
        </p:txBody>
      </p:sp>
    </p:spTree>
    <p:extLst>
      <p:ext uri="{BB962C8B-B14F-4D97-AF65-F5344CB8AC3E}">
        <p14:creationId xmlns:p14="http://schemas.microsoft.com/office/powerpoint/2010/main" val="536405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17</a:t>
            </a:fld>
            <a:endParaRPr lang="en-US"/>
          </a:p>
        </p:txBody>
      </p:sp>
    </p:spTree>
    <p:extLst>
      <p:ext uri="{BB962C8B-B14F-4D97-AF65-F5344CB8AC3E}">
        <p14:creationId xmlns:p14="http://schemas.microsoft.com/office/powerpoint/2010/main" val="808796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18</a:t>
            </a:fld>
            <a:endParaRPr lang="en-US"/>
          </a:p>
        </p:txBody>
      </p:sp>
    </p:spTree>
    <p:extLst>
      <p:ext uri="{BB962C8B-B14F-4D97-AF65-F5344CB8AC3E}">
        <p14:creationId xmlns:p14="http://schemas.microsoft.com/office/powerpoint/2010/main" val="1563536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19</a:t>
            </a:fld>
            <a:endParaRPr lang="en-US"/>
          </a:p>
        </p:txBody>
      </p:sp>
    </p:spTree>
    <p:extLst>
      <p:ext uri="{BB962C8B-B14F-4D97-AF65-F5344CB8AC3E}">
        <p14:creationId xmlns:p14="http://schemas.microsoft.com/office/powerpoint/2010/main" val="3391365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xfrm>
            <a:off x="396875" y="692150"/>
            <a:ext cx="6156325" cy="3463925"/>
          </a:xfrm>
          <a:ln/>
        </p:spPr>
      </p:sp>
      <p:sp>
        <p:nvSpPr>
          <p:cNvPr id="3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Three Minute Countdown</a:t>
            </a:r>
          </a:p>
        </p:txBody>
      </p:sp>
      <p:sp>
        <p:nvSpPr>
          <p:cNvPr id="3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494" indent="-289036" eaLnBrk="0" hangingPunct="0">
              <a:defRPr>
                <a:solidFill>
                  <a:schemeClr val="tx1"/>
                </a:solidFill>
                <a:latin typeface="Arial" charset="0"/>
              </a:defRPr>
            </a:lvl2pPr>
            <a:lvl3pPr marL="1156145" indent="-231229" eaLnBrk="0" hangingPunct="0">
              <a:defRPr>
                <a:solidFill>
                  <a:schemeClr val="tx1"/>
                </a:solidFill>
                <a:latin typeface="Arial" charset="0"/>
              </a:defRPr>
            </a:lvl3pPr>
            <a:lvl4pPr marL="1618602" indent="-231229" eaLnBrk="0" hangingPunct="0">
              <a:defRPr>
                <a:solidFill>
                  <a:schemeClr val="tx1"/>
                </a:solidFill>
                <a:latin typeface="Arial" charset="0"/>
              </a:defRPr>
            </a:lvl4pPr>
            <a:lvl5pPr marL="2081060" indent="-231229" eaLnBrk="0" hangingPunct="0">
              <a:defRPr>
                <a:solidFill>
                  <a:schemeClr val="tx1"/>
                </a:solidFill>
                <a:latin typeface="Arial" charset="0"/>
              </a:defRPr>
            </a:lvl5pPr>
            <a:lvl6pPr marL="2543518" indent="-231229" eaLnBrk="0" fontAlgn="base" hangingPunct="0">
              <a:spcBef>
                <a:spcPct val="0"/>
              </a:spcBef>
              <a:spcAft>
                <a:spcPct val="0"/>
              </a:spcAft>
              <a:defRPr>
                <a:solidFill>
                  <a:schemeClr val="tx1"/>
                </a:solidFill>
                <a:latin typeface="Arial" charset="0"/>
              </a:defRPr>
            </a:lvl6pPr>
            <a:lvl7pPr marL="3005976" indent="-231229" eaLnBrk="0" fontAlgn="base" hangingPunct="0">
              <a:spcBef>
                <a:spcPct val="0"/>
              </a:spcBef>
              <a:spcAft>
                <a:spcPct val="0"/>
              </a:spcAft>
              <a:defRPr>
                <a:solidFill>
                  <a:schemeClr val="tx1"/>
                </a:solidFill>
                <a:latin typeface="Arial" charset="0"/>
              </a:defRPr>
            </a:lvl7pPr>
            <a:lvl8pPr marL="3468434" indent="-231229" eaLnBrk="0" fontAlgn="base" hangingPunct="0">
              <a:spcBef>
                <a:spcPct val="0"/>
              </a:spcBef>
              <a:spcAft>
                <a:spcPct val="0"/>
              </a:spcAft>
              <a:defRPr>
                <a:solidFill>
                  <a:schemeClr val="tx1"/>
                </a:solidFill>
                <a:latin typeface="Arial" charset="0"/>
              </a:defRPr>
            </a:lvl8pPr>
            <a:lvl9pPr marL="3930891" indent="-231229" eaLnBrk="0" fontAlgn="base" hangingPunct="0">
              <a:spcBef>
                <a:spcPct val="0"/>
              </a:spcBef>
              <a:spcAft>
                <a:spcPct val="0"/>
              </a:spcAft>
              <a:defRPr>
                <a:solidFill>
                  <a:schemeClr val="tx1"/>
                </a:solidFill>
                <a:latin typeface="Arial" charset="0"/>
              </a:defRPr>
            </a:lvl9pPr>
          </a:lstStyle>
          <a:p>
            <a:pPr marL="0" marR="0" lvl="0" indent="0" algn="r" defTabSz="914309" rtl="0" eaLnBrk="1" fontAlgn="auto" latinLnBrk="0" hangingPunct="1">
              <a:lnSpc>
                <a:spcPct val="100000"/>
              </a:lnSpc>
              <a:spcBef>
                <a:spcPts val="0"/>
              </a:spcBef>
              <a:spcAft>
                <a:spcPts val="0"/>
              </a:spcAft>
              <a:buClrTx/>
              <a:buSzTx/>
              <a:buFontTx/>
              <a:buNone/>
              <a:tabLst/>
              <a:defRPr/>
            </a:pPr>
            <a:fld id="{53A62415-901A-40CB-AFB8-1C415723AF36}"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2348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20</a:t>
            </a:fld>
            <a:endParaRPr lang="en-US"/>
          </a:p>
        </p:txBody>
      </p:sp>
    </p:spTree>
    <p:extLst>
      <p:ext uri="{BB962C8B-B14F-4D97-AF65-F5344CB8AC3E}">
        <p14:creationId xmlns:p14="http://schemas.microsoft.com/office/powerpoint/2010/main" val="108193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3</a:t>
            </a:fld>
            <a:endParaRPr lang="en-US"/>
          </a:p>
        </p:txBody>
      </p:sp>
    </p:spTree>
    <p:extLst>
      <p:ext uri="{BB962C8B-B14F-4D97-AF65-F5344CB8AC3E}">
        <p14:creationId xmlns:p14="http://schemas.microsoft.com/office/powerpoint/2010/main" val="3673193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4</a:t>
            </a:fld>
            <a:endParaRPr lang="en-US"/>
          </a:p>
        </p:txBody>
      </p:sp>
    </p:spTree>
    <p:extLst>
      <p:ext uri="{BB962C8B-B14F-4D97-AF65-F5344CB8AC3E}">
        <p14:creationId xmlns:p14="http://schemas.microsoft.com/office/powerpoint/2010/main" val="1616172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5</a:t>
            </a:fld>
            <a:endParaRPr lang="en-US"/>
          </a:p>
        </p:txBody>
      </p:sp>
    </p:spTree>
    <p:extLst>
      <p:ext uri="{BB962C8B-B14F-4D97-AF65-F5344CB8AC3E}">
        <p14:creationId xmlns:p14="http://schemas.microsoft.com/office/powerpoint/2010/main" val="221443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6</a:t>
            </a:fld>
            <a:endParaRPr lang="en-US"/>
          </a:p>
        </p:txBody>
      </p:sp>
    </p:spTree>
    <p:extLst>
      <p:ext uri="{BB962C8B-B14F-4D97-AF65-F5344CB8AC3E}">
        <p14:creationId xmlns:p14="http://schemas.microsoft.com/office/powerpoint/2010/main" val="4020999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7</a:t>
            </a:fld>
            <a:endParaRPr lang="en-US"/>
          </a:p>
        </p:txBody>
      </p:sp>
    </p:spTree>
    <p:extLst>
      <p:ext uri="{BB962C8B-B14F-4D97-AF65-F5344CB8AC3E}">
        <p14:creationId xmlns:p14="http://schemas.microsoft.com/office/powerpoint/2010/main" val="3423126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8</a:t>
            </a:fld>
            <a:endParaRPr lang="en-US"/>
          </a:p>
        </p:txBody>
      </p:sp>
    </p:spTree>
    <p:extLst>
      <p:ext uri="{BB962C8B-B14F-4D97-AF65-F5344CB8AC3E}">
        <p14:creationId xmlns:p14="http://schemas.microsoft.com/office/powerpoint/2010/main" val="104393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7CA782-0096-4220-943B-B53D8CD9BB38}" type="slidenum">
              <a:rPr lang="en-US" smtClean="0"/>
              <a:t>9</a:t>
            </a:fld>
            <a:endParaRPr lang="en-US"/>
          </a:p>
        </p:txBody>
      </p:sp>
    </p:spTree>
    <p:extLst>
      <p:ext uri="{BB962C8B-B14F-4D97-AF65-F5344CB8AC3E}">
        <p14:creationId xmlns:p14="http://schemas.microsoft.com/office/powerpoint/2010/main" val="3253302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310435"/>
            <a:ext cx="10131425" cy="794327"/>
          </a:xfrm>
        </p:spPr>
        <p:txBody>
          <a:bodyPr anchor="t"/>
          <a:lstStyle>
            <a:lvl1pPr>
              <a:defRPr b="1"/>
            </a:lvl1pPr>
          </a:lstStyle>
          <a:p>
            <a:r>
              <a:rPr lang="en-US" dirty="0"/>
              <a:t>Click to edit Master title style</a:t>
            </a:r>
          </a:p>
        </p:txBody>
      </p:sp>
      <p:sp>
        <p:nvSpPr>
          <p:cNvPr id="3" name="Content Placeholder 2"/>
          <p:cNvSpPr>
            <a:spLocks noGrp="1"/>
          </p:cNvSpPr>
          <p:nvPr>
            <p:ph idx="1"/>
          </p:nvPr>
        </p:nvSpPr>
        <p:spPr>
          <a:xfrm>
            <a:off x="685800" y="1423664"/>
            <a:ext cx="10131425" cy="3649133"/>
          </a:xfrm>
        </p:spPr>
        <p:txBody>
          <a:bodyPr anchor="t">
            <a:normAutofit/>
          </a:bodyPr>
          <a:lstStyle>
            <a:lvl1pPr marL="285750" indent="-285750">
              <a:buClr>
                <a:srgbClr val="FFFF00"/>
              </a:buClr>
              <a:buSzPct val="70000"/>
              <a:buFont typeface="Wingdings" panose="05000000000000000000" pitchFamily="2" charset="2"/>
              <a:buChar char="Ø"/>
              <a:defRPr sz="4000"/>
            </a:lvl1pPr>
            <a:lvl2pPr marL="742950" indent="-285750">
              <a:buClr>
                <a:srgbClr val="FFFF00"/>
              </a:buClr>
              <a:buSzPct val="70000"/>
              <a:buFont typeface="Wingdings" panose="05000000000000000000" pitchFamily="2" charset="2"/>
              <a:buChar char="Ø"/>
              <a:defRPr sz="3600"/>
            </a:lvl2pPr>
            <a:lvl3pPr marL="1200150" indent="-285750">
              <a:buClr>
                <a:srgbClr val="FFFF00"/>
              </a:buClr>
              <a:buSzPct val="70000"/>
              <a:buFont typeface="Wingdings" panose="05000000000000000000" pitchFamily="2" charset="2"/>
              <a:buChar char="Ø"/>
              <a:defRPr sz="3200"/>
            </a:lvl3pPr>
            <a:lvl4pPr marL="1543050" indent="-171450">
              <a:buClr>
                <a:srgbClr val="FFFF00"/>
              </a:buClr>
              <a:buSzPct val="70000"/>
              <a:buFont typeface="Wingdings" panose="05000000000000000000" pitchFamily="2" charset="2"/>
              <a:buChar char="Ø"/>
              <a:defRPr sz="2800"/>
            </a:lvl4pPr>
            <a:lvl5pPr marL="2000250" indent="-171450">
              <a:buClr>
                <a:srgbClr val="FFFF00"/>
              </a:buClr>
              <a:buSzPct val="70000"/>
              <a:buFont typeface="Wingdings" panose="05000000000000000000" pitchFamily="2" charset="2"/>
              <a:buChar char="Ø"/>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5" cy="812800"/>
          </a:xfrm>
        </p:spPr>
        <p:txBody>
          <a:bodyPr anchor="t"/>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5/22/2021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4800" i="1" kern="1200" cap="none" baseline="0">
          <a:ln w="3175" cmpd="sng">
            <a:noFill/>
          </a:ln>
          <a:solidFill>
            <a:srgbClr val="FFFF00"/>
          </a:solidFill>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gym1-2018\users\Public\Documents\Assembly\ActiveYear\3-minute_timer.wmv" TargetMode="External"/><Relationship Id="rId1" Type="http://schemas.microsoft.com/office/2007/relationships/media" Target="file:///\\gym1-2018\users\Public\Documents\Assembly\ActiveYear\3-minute_timer.wmv"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Robert.L.Wade@knology.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4" name="Rectangle 3">
            <a:extLst>
              <a:ext uri="{FF2B5EF4-FFF2-40B4-BE49-F238E27FC236}">
                <a16:creationId xmlns:a16="http://schemas.microsoft.com/office/drawing/2014/main" id="{1D65ECD2-159E-40CC-BEAF-BD218088AD3B}"/>
              </a:ext>
            </a:extLst>
          </p:cNvPr>
          <p:cNvSpPr>
            <a:spLocks noChangeArrowheads="1"/>
          </p:cNvSpPr>
          <p:nvPr/>
        </p:nvSpPr>
        <p:spPr bwMode="auto">
          <a:xfrm>
            <a:off x="-547898" y="973667"/>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a:t>
            </a:r>
            <a:r>
              <a:rPr lang="en-US" altLang="en-US" sz="6000" b="1" dirty="0">
                <a:solidFill>
                  <a:srgbClr val="FFFFFF"/>
                </a:solidFill>
                <a:effectLst>
                  <a:outerShdw blurRad="50800" dist="50800" dir="5400000" algn="ctr" rotWithShape="0">
                    <a:srgbClr val="000000"/>
                  </a:outerShdw>
                </a:effectLst>
                <a:latin typeface="Arial Narrow" panose="020B0606020202030204" pitchFamily="34" charset="0"/>
                <a:sym typeface="Wingdings" pitchFamily="2" charset="2"/>
              </a:rPr>
              <a:t>At 9:15</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
        <p:nvSpPr>
          <p:cNvPr id="9" name="Subtitle 2">
            <a:extLst>
              <a:ext uri="{FF2B5EF4-FFF2-40B4-BE49-F238E27FC236}">
                <a16:creationId xmlns:a16="http://schemas.microsoft.com/office/drawing/2014/main" id="{92D9660D-980B-411C-93EE-DCF77D9C6D78}"/>
              </a:ext>
            </a:extLst>
          </p:cNvPr>
          <p:cNvSpPr>
            <a:spLocks noGrp="1"/>
          </p:cNvSpPr>
          <p:nvPr>
            <p:ph type="subTitle" idx="1"/>
          </p:nvPr>
        </p:nvSpPr>
        <p:spPr>
          <a:xfrm>
            <a:off x="3962399" y="4385732"/>
            <a:ext cx="7197726" cy="2187788"/>
          </a:xfrm>
        </p:spPr>
        <p:txBody>
          <a:bodyPr>
            <a:normAutofit/>
          </a:bodyPr>
          <a:lstStyle/>
          <a:p>
            <a:r>
              <a:rPr lang="en-US" sz="4000" b="1" i="1" cap="small" dirty="0">
                <a:solidFill>
                  <a:srgbClr val="FFFF00"/>
                </a:solidFill>
              </a:rPr>
              <a:t>Leaders</a:t>
            </a:r>
          </a:p>
          <a:p>
            <a:r>
              <a:rPr lang="en-US" sz="3200" b="1" i="1" cap="small" dirty="0"/>
              <a:t>Central Adult Class </a:t>
            </a:r>
          </a:p>
          <a:p>
            <a:r>
              <a:rPr lang="en-US" sz="3200" b="1" i="1" cap="small" dirty="0"/>
              <a:t>23 May 2021</a:t>
            </a:r>
          </a:p>
        </p:txBody>
      </p:sp>
    </p:spTree>
    <p:extLst>
      <p:ext uri="{BB962C8B-B14F-4D97-AF65-F5344CB8AC3E}">
        <p14:creationId xmlns:p14="http://schemas.microsoft.com/office/powerpoint/2010/main" val="411913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C7E6E-A196-4756-8A93-C4789A779483}"/>
              </a:ext>
            </a:extLst>
          </p:cNvPr>
          <p:cNvSpPr>
            <a:spLocks noGrp="1"/>
          </p:cNvSpPr>
          <p:nvPr>
            <p:ph type="title"/>
          </p:nvPr>
        </p:nvSpPr>
        <p:spPr/>
        <p:txBody>
          <a:bodyPr>
            <a:normAutofit fontScale="90000"/>
          </a:bodyPr>
          <a:lstStyle/>
          <a:p>
            <a:r>
              <a:rPr lang="en-US" dirty="0"/>
              <a:t>The principles</a:t>
            </a:r>
          </a:p>
        </p:txBody>
      </p:sp>
      <p:sp>
        <p:nvSpPr>
          <p:cNvPr id="3" name="Content Placeholder 2">
            <a:extLst>
              <a:ext uri="{FF2B5EF4-FFF2-40B4-BE49-F238E27FC236}">
                <a16:creationId xmlns:a16="http://schemas.microsoft.com/office/drawing/2014/main" id="{42A2FF17-5874-406F-965A-D0D60419C191}"/>
              </a:ext>
            </a:extLst>
          </p:cNvPr>
          <p:cNvSpPr>
            <a:spLocks noGrp="1"/>
          </p:cNvSpPr>
          <p:nvPr>
            <p:ph idx="1"/>
          </p:nvPr>
        </p:nvSpPr>
        <p:spPr/>
        <p:txBody>
          <a:bodyPr>
            <a:normAutofit fontScale="92500" lnSpcReduction="10000"/>
          </a:bodyPr>
          <a:lstStyle/>
          <a:p>
            <a:r>
              <a:rPr lang="en-US" dirty="0"/>
              <a:t>Speak where the Bible speaks and be silent where the Bible is silent.</a:t>
            </a:r>
          </a:p>
          <a:p>
            <a:r>
              <a:rPr lang="en-US" dirty="0"/>
              <a:t>Bible ways and Bible names</a:t>
            </a:r>
          </a:p>
          <a:p>
            <a:r>
              <a:rPr lang="en-US" dirty="0"/>
              <a:t>Restore the church to the First Century church</a:t>
            </a:r>
          </a:p>
          <a:p>
            <a:r>
              <a:rPr lang="en-US" dirty="0"/>
              <a:t>Scripture as Authority</a:t>
            </a:r>
          </a:p>
          <a:p>
            <a:pPr lvl="1"/>
            <a:r>
              <a:rPr lang="en-US" dirty="0"/>
              <a:t>Command, Example, or Necessary Inference</a:t>
            </a:r>
          </a:p>
        </p:txBody>
      </p:sp>
    </p:spTree>
    <p:extLst>
      <p:ext uri="{BB962C8B-B14F-4D97-AF65-F5344CB8AC3E}">
        <p14:creationId xmlns:p14="http://schemas.microsoft.com/office/powerpoint/2010/main" val="545230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726244DE-22DF-4B73-896F-AD0588B94829}"/>
              </a:ext>
            </a:extLst>
          </p:cNvPr>
          <p:cNvSpPr/>
          <p:nvPr/>
        </p:nvSpPr>
        <p:spPr>
          <a:xfrm>
            <a:off x="832918" y="2091351"/>
            <a:ext cx="10131425" cy="283564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accent6">
                    <a:lumMod val="50000"/>
                  </a:schemeClr>
                </a:solidFill>
              </a:rPr>
              <a:t>I believe in these 4 principles, but we are deceived if we believe we have implemented them.</a:t>
            </a:r>
          </a:p>
        </p:txBody>
      </p:sp>
    </p:spTree>
    <p:extLst>
      <p:ext uri="{BB962C8B-B14F-4D97-AF65-F5344CB8AC3E}">
        <p14:creationId xmlns:p14="http://schemas.microsoft.com/office/powerpoint/2010/main" val="776947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AD63-B2AA-4799-9972-1787C5F7F5D7}"/>
              </a:ext>
            </a:extLst>
          </p:cNvPr>
          <p:cNvSpPr>
            <a:spLocks noGrp="1"/>
          </p:cNvSpPr>
          <p:nvPr>
            <p:ph type="title"/>
          </p:nvPr>
        </p:nvSpPr>
        <p:spPr>
          <a:xfrm>
            <a:off x="685801" y="47898"/>
            <a:ext cx="10131425" cy="794327"/>
          </a:xfrm>
        </p:spPr>
        <p:txBody>
          <a:bodyPr>
            <a:normAutofit fontScale="90000"/>
          </a:bodyPr>
          <a:lstStyle/>
          <a:p>
            <a:r>
              <a:rPr lang="en-US" dirty="0"/>
              <a:t>Let’s start with known role qualifications</a:t>
            </a:r>
            <a:br>
              <a:rPr lang="en-US" dirty="0"/>
            </a:br>
            <a:r>
              <a:rPr lang="en-US" sz="4000" dirty="0"/>
              <a:t>Elders/overseers [1 Timothy 3:1-7]</a:t>
            </a:r>
          </a:p>
        </p:txBody>
      </p:sp>
      <p:sp>
        <p:nvSpPr>
          <p:cNvPr id="3" name="Content Placeholder 2">
            <a:extLst>
              <a:ext uri="{FF2B5EF4-FFF2-40B4-BE49-F238E27FC236}">
                <a16:creationId xmlns:a16="http://schemas.microsoft.com/office/drawing/2014/main" id="{0FAECA31-3359-41EC-9505-D08325BCD7C1}"/>
              </a:ext>
            </a:extLst>
          </p:cNvPr>
          <p:cNvSpPr>
            <a:spLocks noGrp="1"/>
          </p:cNvSpPr>
          <p:nvPr>
            <p:ph idx="1"/>
          </p:nvPr>
        </p:nvSpPr>
        <p:spPr>
          <a:xfrm>
            <a:off x="685801" y="1812969"/>
            <a:ext cx="10966009" cy="4309089"/>
          </a:xfrm>
        </p:spPr>
        <p:txBody>
          <a:bodyPr>
            <a:noAutofit/>
          </a:bodyPr>
          <a:lstStyle/>
          <a:p>
            <a:pPr marL="0" indent="0">
              <a:buNone/>
            </a:pPr>
            <a:r>
              <a:rPr lang="en-US" sz="2800" i="1" dirty="0"/>
              <a:t>…</a:t>
            </a:r>
            <a:r>
              <a:rPr lang="en-US" sz="2800" b="1" i="1" baseline="30000" dirty="0">
                <a:effectLst/>
              </a:rPr>
              <a:t>2 </a:t>
            </a:r>
            <a:r>
              <a:rPr lang="en-US" sz="2800" b="0" i="1" dirty="0">
                <a:effectLst/>
              </a:rPr>
              <a:t>Now the overseer is to be above reproach, faithful to his wife, temperate, self-controlled, respectable, hospitable, able to teach, </a:t>
            </a:r>
            <a:r>
              <a:rPr lang="en-US" sz="2800" b="1" i="1" baseline="30000" dirty="0">
                <a:effectLst/>
              </a:rPr>
              <a:t>3 </a:t>
            </a:r>
            <a:r>
              <a:rPr lang="en-US" sz="2800" b="0" i="1" dirty="0">
                <a:effectLst/>
              </a:rPr>
              <a:t>not given to drunkenness, not violent but gentle, not quarrelsome, not a lover of money. </a:t>
            </a:r>
            <a:r>
              <a:rPr lang="en-US" sz="2800" b="1" i="1" baseline="30000" dirty="0">
                <a:effectLst/>
              </a:rPr>
              <a:t>4 </a:t>
            </a:r>
            <a:r>
              <a:rPr lang="en-US" sz="2800" b="0" i="1" dirty="0">
                <a:effectLst/>
              </a:rPr>
              <a:t>He must manage his own family well and see that his children obey him, and he must do so in a manner worthy of full respect. </a:t>
            </a:r>
            <a:r>
              <a:rPr lang="en-US" sz="2800" b="1" i="1" baseline="30000" dirty="0">
                <a:effectLst/>
              </a:rPr>
              <a:t>5 </a:t>
            </a:r>
            <a:r>
              <a:rPr lang="en-US" sz="2800" b="0" i="1" dirty="0">
                <a:effectLst/>
              </a:rPr>
              <a:t>(If anyone does not know how to manage his own family, how can he take care of God’s church?) </a:t>
            </a:r>
            <a:r>
              <a:rPr lang="en-US" sz="2800" b="1" i="1" baseline="30000" dirty="0">
                <a:effectLst/>
              </a:rPr>
              <a:t>6 </a:t>
            </a:r>
            <a:r>
              <a:rPr lang="en-US" sz="2800" b="0" i="1" dirty="0">
                <a:effectLst/>
              </a:rPr>
              <a:t>He must not be a recent convert, or he may become conceited and fall under the same judgment as the devil. </a:t>
            </a:r>
            <a:r>
              <a:rPr lang="en-US" sz="2800" b="1" i="1" baseline="30000" dirty="0">
                <a:effectLst/>
              </a:rPr>
              <a:t>7 </a:t>
            </a:r>
            <a:r>
              <a:rPr lang="en-US" sz="2800" b="0" i="1" dirty="0">
                <a:effectLst/>
              </a:rPr>
              <a:t>He must also have a good reputation with outsiders, so that he will not fall into disgrace and into the devil’s trap.</a:t>
            </a:r>
            <a:endParaRPr lang="en-US" sz="2800" i="1" dirty="0"/>
          </a:p>
        </p:txBody>
      </p:sp>
    </p:spTree>
    <p:extLst>
      <p:ext uri="{BB962C8B-B14F-4D97-AF65-F5344CB8AC3E}">
        <p14:creationId xmlns:p14="http://schemas.microsoft.com/office/powerpoint/2010/main" val="177275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D688-24FE-4B06-A4AB-5C839B893B1C}"/>
              </a:ext>
            </a:extLst>
          </p:cNvPr>
          <p:cNvSpPr>
            <a:spLocks noGrp="1"/>
          </p:cNvSpPr>
          <p:nvPr>
            <p:ph type="title"/>
          </p:nvPr>
        </p:nvSpPr>
        <p:spPr/>
        <p:txBody>
          <a:bodyPr>
            <a:normAutofit fontScale="90000"/>
          </a:bodyPr>
          <a:lstStyle/>
          <a:p>
            <a:r>
              <a:rPr lang="en-US" dirty="0"/>
              <a:t>More elders/overseers [Titus 1:6-9]</a:t>
            </a:r>
          </a:p>
        </p:txBody>
      </p:sp>
      <p:sp>
        <p:nvSpPr>
          <p:cNvPr id="3" name="Content Placeholder 2">
            <a:extLst>
              <a:ext uri="{FF2B5EF4-FFF2-40B4-BE49-F238E27FC236}">
                <a16:creationId xmlns:a16="http://schemas.microsoft.com/office/drawing/2014/main" id="{443F2110-6224-484A-A506-A556D2A25D92}"/>
              </a:ext>
            </a:extLst>
          </p:cNvPr>
          <p:cNvSpPr>
            <a:spLocks noGrp="1"/>
          </p:cNvSpPr>
          <p:nvPr>
            <p:ph idx="1"/>
          </p:nvPr>
        </p:nvSpPr>
        <p:spPr>
          <a:xfrm>
            <a:off x="685800" y="1423664"/>
            <a:ext cx="10956956" cy="3649133"/>
          </a:xfrm>
        </p:spPr>
        <p:txBody>
          <a:bodyPr>
            <a:noAutofit/>
          </a:bodyPr>
          <a:lstStyle/>
          <a:p>
            <a:pPr marL="0" indent="0">
              <a:buNone/>
            </a:pPr>
            <a:r>
              <a:rPr lang="en-US" sz="3200" b="1" i="0" baseline="30000" dirty="0">
                <a:effectLst/>
              </a:rPr>
              <a:t>6 </a:t>
            </a:r>
            <a:r>
              <a:rPr lang="en-US" sz="3200" b="0" i="0" dirty="0">
                <a:effectLst/>
              </a:rPr>
              <a:t>An elder must be blameless, faithful to his wife, a man whose children believe and are not open to the charge of being wild and disobedient. </a:t>
            </a:r>
            <a:r>
              <a:rPr lang="en-US" sz="3200" b="1" i="0" baseline="30000" dirty="0">
                <a:effectLst/>
              </a:rPr>
              <a:t>7 </a:t>
            </a:r>
            <a:r>
              <a:rPr lang="en-US" sz="3200" b="0" i="0" dirty="0">
                <a:effectLst/>
              </a:rPr>
              <a:t>Since an overseer manages God’s household, he must be blameless—not overbearing, not quick-tempered, not given to drunkenness, not violent, not pursuing dishonest gain. </a:t>
            </a:r>
            <a:r>
              <a:rPr lang="en-US" sz="3200" b="1" i="0" baseline="30000" dirty="0">
                <a:effectLst/>
              </a:rPr>
              <a:t>8 </a:t>
            </a:r>
            <a:r>
              <a:rPr lang="en-US" sz="3200" b="0" i="0" dirty="0">
                <a:effectLst/>
              </a:rPr>
              <a:t>Rather, he must be hospitable, one who loves what is good, who is self-controlled, upright, holy and disciplined. </a:t>
            </a:r>
            <a:r>
              <a:rPr lang="en-US" sz="3200" b="1" i="0" baseline="30000" dirty="0">
                <a:effectLst/>
              </a:rPr>
              <a:t>9 </a:t>
            </a:r>
            <a:r>
              <a:rPr lang="en-US" sz="3200" b="0" i="0" dirty="0">
                <a:effectLst/>
              </a:rPr>
              <a:t>He must hold firmly to the trustworthy message as it has been taught, so that he can encourage others by sound doctrine and refute those who oppose it.</a:t>
            </a:r>
            <a:endParaRPr lang="en-US" sz="3200" dirty="0"/>
          </a:p>
        </p:txBody>
      </p:sp>
    </p:spTree>
    <p:extLst>
      <p:ext uri="{BB962C8B-B14F-4D97-AF65-F5344CB8AC3E}">
        <p14:creationId xmlns:p14="http://schemas.microsoft.com/office/powerpoint/2010/main" val="172392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73BA1-66DC-42A7-BFB3-339E091AC079}"/>
              </a:ext>
            </a:extLst>
          </p:cNvPr>
          <p:cNvSpPr>
            <a:spLocks noGrp="1"/>
          </p:cNvSpPr>
          <p:nvPr>
            <p:ph type="title"/>
          </p:nvPr>
        </p:nvSpPr>
        <p:spPr/>
        <p:txBody>
          <a:bodyPr>
            <a:normAutofit fontScale="90000"/>
          </a:bodyPr>
          <a:lstStyle/>
          <a:p>
            <a:r>
              <a:rPr lang="en-US" dirty="0"/>
              <a:t>Now, deacons [1 Timothy 3: 8-12]</a:t>
            </a:r>
          </a:p>
        </p:txBody>
      </p:sp>
      <p:sp>
        <p:nvSpPr>
          <p:cNvPr id="3" name="Content Placeholder 2">
            <a:extLst>
              <a:ext uri="{FF2B5EF4-FFF2-40B4-BE49-F238E27FC236}">
                <a16:creationId xmlns:a16="http://schemas.microsoft.com/office/drawing/2014/main" id="{0EDA6907-C54D-40F8-87CC-98A884071DAA}"/>
              </a:ext>
            </a:extLst>
          </p:cNvPr>
          <p:cNvSpPr>
            <a:spLocks noGrp="1"/>
          </p:cNvSpPr>
          <p:nvPr>
            <p:ph idx="1"/>
          </p:nvPr>
        </p:nvSpPr>
        <p:spPr>
          <a:xfrm>
            <a:off x="685801" y="1016258"/>
            <a:ext cx="10703458" cy="3649133"/>
          </a:xfrm>
        </p:spPr>
        <p:txBody>
          <a:bodyPr>
            <a:noAutofit/>
          </a:bodyPr>
          <a:lstStyle/>
          <a:p>
            <a:pPr marL="0" indent="0" algn="l">
              <a:buNone/>
            </a:pPr>
            <a:r>
              <a:rPr lang="en-US" sz="3200" b="1" i="1" baseline="30000" dirty="0">
                <a:effectLst/>
              </a:rPr>
              <a:t>8 </a:t>
            </a:r>
            <a:r>
              <a:rPr lang="en-US" sz="3200" b="0" i="1" dirty="0">
                <a:effectLst/>
              </a:rPr>
              <a:t>In the same way, deacons are to be worthy of respect, sincere, not indulging in much wine, and not pursuing dishonest gain. </a:t>
            </a:r>
            <a:r>
              <a:rPr lang="en-US" sz="3200" b="1" i="1" baseline="30000" dirty="0">
                <a:effectLst/>
              </a:rPr>
              <a:t>9 </a:t>
            </a:r>
            <a:r>
              <a:rPr lang="en-US" sz="3200" b="0" i="1" dirty="0">
                <a:effectLst/>
              </a:rPr>
              <a:t>They must keep hold of the deep truths of the faith with a clear conscience. </a:t>
            </a:r>
            <a:r>
              <a:rPr lang="en-US" sz="3200" b="1" i="1" baseline="30000" dirty="0">
                <a:effectLst/>
              </a:rPr>
              <a:t>10 </a:t>
            </a:r>
            <a:r>
              <a:rPr lang="en-US" sz="3200" b="0" i="1" dirty="0">
                <a:effectLst/>
              </a:rPr>
              <a:t>They must first be tested; and then if there is nothing against them, let them serve as deacons.</a:t>
            </a:r>
          </a:p>
          <a:p>
            <a:pPr marL="0" indent="0" algn="l">
              <a:buNone/>
            </a:pPr>
            <a:r>
              <a:rPr lang="en-US" sz="3200" b="1" i="1" baseline="30000" dirty="0">
                <a:effectLst/>
              </a:rPr>
              <a:t>11 </a:t>
            </a:r>
            <a:r>
              <a:rPr lang="en-US" sz="3200" b="0" i="1" dirty="0">
                <a:effectLst/>
              </a:rPr>
              <a:t>In the same way, the women are to be worthy of respect, not malicious talkers but temperate and trustworthy in everything.</a:t>
            </a:r>
          </a:p>
          <a:p>
            <a:pPr marL="0" indent="0" algn="l">
              <a:buNone/>
            </a:pPr>
            <a:r>
              <a:rPr lang="en-US" sz="3200" b="1" i="1" baseline="30000" dirty="0">
                <a:effectLst/>
              </a:rPr>
              <a:t>12 </a:t>
            </a:r>
            <a:r>
              <a:rPr lang="en-US" sz="3200" b="0" i="1" dirty="0">
                <a:effectLst/>
              </a:rPr>
              <a:t>A deacon must be faithful to his wife and must manage his children and his household well. </a:t>
            </a:r>
            <a:r>
              <a:rPr lang="en-US" sz="3200" b="1" i="1" baseline="30000" dirty="0">
                <a:effectLst/>
              </a:rPr>
              <a:t>13 </a:t>
            </a:r>
            <a:r>
              <a:rPr lang="en-US" sz="3200" b="0" i="1" dirty="0">
                <a:effectLst/>
              </a:rPr>
              <a:t>Those who have served well gain an excellent standing and great assurance in their faith in Christ Jesus.</a:t>
            </a:r>
          </a:p>
          <a:p>
            <a:pPr marL="0" indent="0">
              <a:buNone/>
            </a:pPr>
            <a:endParaRPr lang="en-US" sz="3200" i="1" dirty="0"/>
          </a:p>
        </p:txBody>
      </p:sp>
    </p:spTree>
    <p:extLst>
      <p:ext uri="{BB962C8B-B14F-4D97-AF65-F5344CB8AC3E}">
        <p14:creationId xmlns:p14="http://schemas.microsoft.com/office/powerpoint/2010/main" val="2412561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3A41-A758-4023-96DC-B40483BE41DD}"/>
              </a:ext>
            </a:extLst>
          </p:cNvPr>
          <p:cNvSpPr>
            <a:spLocks noGrp="1"/>
          </p:cNvSpPr>
          <p:nvPr>
            <p:ph type="title"/>
          </p:nvPr>
        </p:nvSpPr>
        <p:spPr/>
        <p:txBody>
          <a:bodyPr>
            <a:normAutofit fontScale="90000"/>
          </a:bodyPr>
          <a:lstStyle/>
          <a:p>
            <a:r>
              <a:rPr lang="en-US" dirty="0"/>
              <a:t>And just for another perspective [Acts 5]</a:t>
            </a:r>
          </a:p>
        </p:txBody>
      </p:sp>
      <p:sp>
        <p:nvSpPr>
          <p:cNvPr id="3" name="Content Placeholder 2">
            <a:extLst>
              <a:ext uri="{FF2B5EF4-FFF2-40B4-BE49-F238E27FC236}">
                <a16:creationId xmlns:a16="http://schemas.microsoft.com/office/drawing/2014/main" id="{68234A2E-2183-44E9-A76E-F1ACA006D099}"/>
              </a:ext>
            </a:extLst>
          </p:cNvPr>
          <p:cNvSpPr>
            <a:spLocks noGrp="1"/>
          </p:cNvSpPr>
          <p:nvPr>
            <p:ph idx="1"/>
          </p:nvPr>
        </p:nvSpPr>
        <p:spPr>
          <a:xfrm>
            <a:off x="685800" y="1568519"/>
            <a:ext cx="10131425" cy="4361500"/>
          </a:xfrm>
        </p:spPr>
        <p:txBody>
          <a:bodyPr>
            <a:normAutofit fontScale="92500" lnSpcReduction="10000"/>
          </a:bodyPr>
          <a:lstStyle/>
          <a:p>
            <a:pPr marL="0" indent="0">
              <a:buNone/>
            </a:pPr>
            <a:r>
              <a:rPr lang="en-US" b="1" i="1" baseline="30000" dirty="0">
                <a:effectLst/>
              </a:rPr>
              <a:t>2 </a:t>
            </a:r>
            <a:r>
              <a:rPr lang="en-US" b="0" i="1" dirty="0">
                <a:effectLst/>
              </a:rPr>
              <a:t>So the Twelve gathered all the disciples together and said, “It would not be right for us to neglect the ministry of the word of God in order to wait on tables. </a:t>
            </a:r>
            <a:r>
              <a:rPr lang="en-US" b="1" i="1" baseline="30000" dirty="0">
                <a:effectLst/>
              </a:rPr>
              <a:t>3 </a:t>
            </a:r>
            <a:r>
              <a:rPr lang="en-US" b="0" i="1" dirty="0">
                <a:effectLst/>
              </a:rPr>
              <a:t>Brothers and sisters, choose seven men from among you who are known to be full of the Spirit and wisdom. We will turn this responsibility over to them </a:t>
            </a:r>
            <a:r>
              <a:rPr lang="en-US" b="1" i="1" baseline="30000" dirty="0">
                <a:effectLst/>
              </a:rPr>
              <a:t>4 </a:t>
            </a:r>
            <a:r>
              <a:rPr lang="en-US" b="0" i="1" dirty="0">
                <a:effectLst/>
              </a:rPr>
              <a:t>and will give our attention to prayer and the ministry of the word.”</a:t>
            </a:r>
            <a:endParaRPr lang="en-US" i="1" dirty="0"/>
          </a:p>
        </p:txBody>
      </p:sp>
    </p:spTree>
    <p:extLst>
      <p:ext uri="{BB962C8B-B14F-4D97-AF65-F5344CB8AC3E}">
        <p14:creationId xmlns:p14="http://schemas.microsoft.com/office/powerpoint/2010/main" val="600528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555A-EF36-4C3A-BF13-41B0CD93CCB2}"/>
              </a:ext>
            </a:extLst>
          </p:cNvPr>
          <p:cNvSpPr>
            <a:spLocks noGrp="1"/>
          </p:cNvSpPr>
          <p:nvPr>
            <p:ph type="title"/>
          </p:nvPr>
        </p:nvSpPr>
        <p:spPr/>
        <p:txBody>
          <a:bodyPr>
            <a:normAutofit fontScale="90000"/>
          </a:bodyPr>
          <a:lstStyle/>
          <a:p>
            <a:r>
              <a:rPr lang="en-US" dirty="0"/>
              <a:t>Finally, qualifications for ministers as we culturally recognize them</a:t>
            </a:r>
          </a:p>
        </p:txBody>
      </p:sp>
    </p:spTree>
    <p:extLst>
      <p:ext uri="{BB962C8B-B14F-4D97-AF65-F5344CB8AC3E}">
        <p14:creationId xmlns:p14="http://schemas.microsoft.com/office/powerpoint/2010/main" val="205627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BF958-9999-4428-900D-561A17618CCB}"/>
              </a:ext>
            </a:extLst>
          </p:cNvPr>
          <p:cNvSpPr>
            <a:spLocks noGrp="1"/>
          </p:cNvSpPr>
          <p:nvPr>
            <p:ph type="title"/>
          </p:nvPr>
        </p:nvSpPr>
        <p:spPr/>
        <p:txBody>
          <a:bodyPr>
            <a:normAutofit fontScale="90000"/>
          </a:bodyPr>
          <a:lstStyle/>
          <a:p>
            <a:r>
              <a:rPr lang="en-US" dirty="0"/>
              <a:t>But we need to also consider [Romans 16:1]</a:t>
            </a:r>
          </a:p>
        </p:txBody>
      </p:sp>
      <p:sp>
        <p:nvSpPr>
          <p:cNvPr id="3" name="Content Placeholder 2">
            <a:extLst>
              <a:ext uri="{FF2B5EF4-FFF2-40B4-BE49-F238E27FC236}">
                <a16:creationId xmlns:a16="http://schemas.microsoft.com/office/drawing/2014/main" id="{A27AFD1A-D732-4BA6-9641-5F20C2BF9F04}"/>
              </a:ext>
            </a:extLst>
          </p:cNvPr>
          <p:cNvSpPr>
            <a:spLocks noGrp="1"/>
          </p:cNvSpPr>
          <p:nvPr>
            <p:ph idx="1"/>
          </p:nvPr>
        </p:nvSpPr>
        <p:spPr>
          <a:xfrm>
            <a:off x="685800" y="1686215"/>
            <a:ext cx="10131425" cy="3649133"/>
          </a:xfrm>
        </p:spPr>
        <p:txBody>
          <a:bodyPr>
            <a:normAutofit/>
          </a:bodyPr>
          <a:lstStyle/>
          <a:p>
            <a:pPr marL="0" indent="0">
              <a:buNone/>
            </a:pPr>
            <a:r>
              <a:rPr lang="en-US" sz="3600" b="0" i="0" dirty="0">
                <a:effectLst/>
              </a:rPr>
              <a:t>I commend to you our sister Phoebe, a deacon of the church in </a:t>
            </a:r>
            <a:r>
              <a:rPr lang="en-US" sz="3600" b="0" i="0" dirty="0" err="1">
                <a:effectLst/>
              </a:rPr>
              <a:t>Cenchreae</a:t>
            </a:r>
            <a:r>
              <a:rPr lang="en-US" sz="3600" b="0" i="0" dirty="0">
                <a:effectLst/>
              </a:rPr>
              <a:t>. </a:t>
            </a:r>
            <a:r>
              <a:rPr lang="en-US" sz="3600" b="1" i="0" baseline="30000" dirty="0">
                <a:effectLst/>
              </a:rPr>
              <a:t>2 </a:t>
            </a:r>
            <a:r>
              <a:rPr lang="en-US" sz="3600" b="0" i="0" dirty="0">
                <a:effectLst/>
              </a:rPr>
              <a:t>I ask you to receive her in the Lord in a way worthy of his people and to give her any help she may need from you, for she has been the benefactor of many people, including me.</a:t>
            </a:r>
            <a:endParaRPr lang="en-US" sz="3600" dirty="0"/>
          </a:p>
        </p:txBody>
      </p:sp>
    </p:spTree>
    <p:extLst>
      <p:ext uri="{BB962C8B-B14F-4D97-AF65-F5344CB8AC3E}">
        <p14:creationId xmlns:p14="http://schemas.microsoft.com/office/powerpoint/2010/main" val="3334692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9138-DDBD-402D-8C46-FB7309322EE0}"/>
              </a:ext>
            </a:extLst>
          </p:cNvPr>
          <p:cNvSpPr>
            <a:spLocks noGrp="1"/>
          </p:cNvSpPr>
          <p:nvPr>
            <p:ph type="title"/>
          </p:nvPr>
        </p:nvSpPr>
        <p:spPr/>
        <p:txBody>
          <a:bodyPr>
            <a:normAutofit fontScale="90000"/>
          </a:bodyPr>
          <a:lstStyle/>
          <a:p>
            <a:r>
              <a:rPr lang="en-US" dirty="0"/>
              <a:t>Like I said, foggy</a:t>
            </a:r>
          </a:p>
        </p:txBody>
      </p:sp>
      <p:sp>
        <p:nvSpPr>
          <p:cNvPr id="3" name="Content Placeholder 2">
            <a:extLst>
              <a:ext uri="{FF2B5EF4-FFF2-40B4-BE49-F238E27FC236}">
                <a16:creationId xmlns:a16="http://schemas.microsoft.com/office/drawing/2014/main" id="{0AC030E3-5A1C-4B72-A116-23AE3DD8252D}"/>
              </a:ext>
            </a:extLst>
          </p:cNvPr>
          <p:cNvSpPr>
            <a:spLocks noGrp="1"/>
          </p:cNvSpPr>
          <p:nvPr>
            <p:ph idx="1"/>
          </p:nvPr>
        </p:nvSpPr>
        <p:spPr/>
        <p:txBody>
          <a:bodyPr>
            <a:normAutofit/>
          </a:bodyPr>
          <a:lstStyle/>
          <a:p>
            <a:r>
              <a:rPr lang="en-US" dirty="0"/>
              <a:t>Multiple terms or names for what we interpret as “elders”</a:t>
            </a:r>
          </a:p>
          <a:p>
            <a:pPr lvl="1"/>
            <a:r>
              <a:rPr lang="en-US" dirty="0"/>
              <a:t>Same for servants.</a:t>
            </a:r>
          </a:p>
        </p:txBody>
      </p:sp>
    </p:spTree>
    <p:extLst>
      <p:ext uri="{BB962C8B-B14F-4D97-AF65-F5344CB8AC3E}">
        <p14:creationId xmlns:p14="http://schemas.microsoft.com/office/powerpoint/2010/main" val="3239910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D83C1-B2DD-4752-B1DE-66318A2153AD}"/>
              </a:ext>
            </a:extLst>
          </p:cNvPr>
          <p:cNvSpPr>
            <a:spLocks noGrp="1"/>
          </p:cNvSpPr>
          <p:nvPr>
            <p:ph type="title"/>
          </p:nvPr>
        </p:nvSpPr>
        <p:spPr/>
        <p:txBody>
          <a:bodyPr>
            <a:normAutofit fontScale="90000"/>
          </a:bodyPr>
          <a:lstStyle/>
          <a:p>
            <a:r>
              <a:rPr lang="en-US" dirty="0"/>
              <a:t>My ideas (and I mean me)</a:t>
            </a:r>
          </a:p>
        </p:txBody>
      </p:sp>
      <p:sp>
        <p:nvSpPr>
          <p:cNvPr id="3" name="Content Placeholder 2">
            <a:extLst>
              <a:ext uri="{FF2B5EF4-FFF2-40B4-BE49-F238E27FC236}">
                <a16:creationId xmlns:a16="http://schemas.microsoft.com/office/drawing/2014/main" id="{9A58C3BA-BBF6-4384-8FFB-18D07D2E5CB9}"/>
              </a:ext>
            </a:extLst>
          </p:cNvPr>
          <p:cNvSpPr>
            <a:spLocks noGrp="1"/>
          </p:cNvSpPr>
          <p:nvPr>
            <p:ph idx="1"/>
          </p:nvPr>
        </p:nvSpPr>
        <p:spPr>
          <a:xfrm>
            <a:off x="685800" y="1423664"/>
            <a:ext cx="10131425" cy="4687425"/>
          </a:xfrm>
        </p:spPr>
        <p:txBody>
          <a:bodyPr>
            <a:normAutofit fontScale="77500" lnSpcReduction="20000"/>
          </a:bodyPr>
          <a:lstStyle/>
          <a:p>
            <a:r>
              <a:rPr lang="en-US" dirty="0"/>
              <a:t>I do not believe that Scripture gives us an absolute correct leadership structure</a:t>
            </a:r>
          </a:p>
          <a:p>
            <a:pPr lvl="1"/>
            <a:r>
              <a:rPr lang="en-US" dirty="0"/>
              <a:t>Except that Jesus is the unequivocal Head</a:t>
            </a:r>
          </a:p>
          <a:p>
            <a:pPr lvl="1"/>
            <a:r>
              <a:rPr lang="en-US" dirty="0"/>
              <a:t>And that no man (or group of men) is given His role, even at the local level</a:t>
            </a:r>
          </a:p>
          <a:p>
            <a:r>
              <a:rPr lang="en-US" dirty="0"/>
              <a:t>Restoration of the first century church is unreasonable</a:t>
            </a:r>
          </a:p>
          <a:p>
            <a:r>
              <a:rPr lang="en-US" dirty="0"/>
              <a:t>We should be Jesus’s ambassadors in Our Time and Our Place, not conforming to the World but always seeking to conform to the Authority, which is Jesus, which is the Word.</a:t>
            </a:r>
          </a:p>
          <a:p>
            <a:pPr lvl="1"/>
            <a:endParaRPr lang="en-US" dirty="0"/>
          </a:p>
          <a:p>
            <a:endParaRPr lang="en-US" dirty="0"/>
          </a:p>
        </p:txBody>
      </p:sp>
    </p:spTree>
    <p:extLst>
      <p:ext uri="{BB962C8B-B14F-4D97-AF65-F5344CB8AC3E}">
        <p14:creationId xmlns:p14="http://schemas.microsoft.com/office/powerpoint/2010/main" val="404790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3E7700-85AA-49E4-9F01-AE5E4D3D8A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7100" y="0"/>
            <a:ext cx="5257800" cy="2277496"/>
          </a:xfrm>
          <a:prstGeom prst="rect">
            <a:avLst/>
          </a:prstGeom>
        </p:spPr>
      </p:pic>
      <p:sp>
        <p:nvSpPr>
          <p:cNvPr id="2" name="Rectangle 1">
            <a:extLst>
              <a:ext uri="{FF2B5EF4-FFF2-40B4-BE49-F238E27FC236}">
                <a16:creationId xmlns:a16="http://schemas.microsoft.com/office/drawing/2014/main" id="{FDFAE59F-A25D-4586-AE05-98A715748230}"/>
              </a:ext>
            </a:extLst>
          </p:cNvPr>
          <p:cNvSpPr/>
          <p:nvPr/>
        </p:nvSpPr>
        <p:spPr>
          <a:xfrm>
            <a:off x="457200" y="6050525"/>
            <a:ext cx="2117696" cy="369332"/>
          </a:xfrm>
          <a:prstGeom prst="rect">
            <a:avLst/>
          </a:prstGeom>
        </p:spPr>
        <p:txBody>
          <a:bodyPr wrap="none">
            <a:spAutoFit/>
          </a:bodyPr>
          <a:lstStyle/>
          <a:p>
            <a:pPr marL="0" marR="0" lvl="0" indent="0" algn="l" defTabSz="914309"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srgbClr val="002060"/>
                </a:solidFill>
                <a:effectLst/>
                <a:uLnTx/>
                <a:uFillTx/>
                <a:latin typeface="Times New Roman"/>
                <a:ea typeface="+mn-ea"/>
                <a:cs typeface="+mn-cs"/>
              </a:rPr>
              <a:t>Class – Robert Wade</a:t>
            </a:r>
          </a:p>
        </p:txBody>
      </p:sp>
      <p:pic>
        <p:nvPicPr>
          <p:cNvPr id="5" name="3-minute_timer.wmv">
            <a:hlinkClick r:id="" action="ppaction://media"/>
            <a:extLst>
              <a:ext uri="{FF2B5EF4-FFF2-40B4-BE49-F238E27FC236}">
                <a16:creationId xmlns:a16="http://schemas.microsoft.com/office/drawing/2014/main" id="{FEC37824-1E4B-4350-A209-7E08567EBA5D}"/>
              </a:ext>
            </a:extLst>
          </p:cNvPr>
          <p:cNvPicPr>
            <a:picLocks noChangeAspect="1"/>
          </p:cNvPicPr>
          <p:nvPr>
            <a:videoFile r:link="rId2"/>
            <p:extLst>
              <p:ext uri="{DAA4B4D4-6D71-4841-9C94-3DE7FCFB9230}">
                <p14:media xmlns:p14="http://schemas.microsoft.com/office/powerpoint/2010/main" r:link="rId1"/>
              </p:ext>
            </p:extLst>
          </p:nvPr>
        </p:nvPicPr>
        <p:blipFill>
          <a:blip r:embed="rId6" cstate="print"/>
          <a:stretch>
            <a:fillRect/>
          </a:stretch>
        </p:blipFill>
        <p:spPr>
          <a:xfrm>
            <a:off x="3600450" y="3297252"/>
            <a:ext cx="4991100" cy="279874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6" name="Rectangle 3">
            <a:extLst>
              <a:ext uri="{FF2B5EF4-FFF2-40B4-BE49-F238E27FC236}">
                <a16:creationId xmlns:a16="http://schemas.microsoft.com/office/drawing/2014/main" id="{C77B7967-D75D-4B72-BAED-1BB78C9227B0}"/>
              </a:ext>
            </a:extLst>
          </p:cNvPr>
          <p:cNvSpPr>
            <a:spLocks noChangeArrowheads="1"/>
          </p:cNvSpPr>
          <p:nvPr/>
        </p:nvSpPr>
        <p:spPr bwMode="auto">
          <a:xfrm>
            <a:off x="457199" y="2300874"/>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In</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51776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8003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with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cTn>
                <p:tgtEl>
                  <p:spTgt spid="5"/>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9064E-BAB4-4DFC-AB89-2B550CB16B35}"/>
              </a:ext>
            </a:extLst>
          </p:cNvPr>
          <p:cNvSpPr>
            <a:spLocks noGrp="1"/>
          </p:cNvSpPr>
          <p:nvPr>
            <p:ph idx="1"/>
          </p:nvPr>
        </p:nvSpPr>
        <p:spPr>
          <a:xfrm>
            <a:off x="1049037" y="908790"/>
            <a:ext cx="8942046" cy="4880540"/>
          </a:xfrm>
        </p:spPr>
        <p:txBody>
          <a:bodyPr>
            <a:normAutofit fontScale="62500" lnSpcReduction="20000"/>
          </a:bodyPr>
          <a:lstStyle/>
          <a:p>
            <a:pPr marL="0" indent="0">
              <a:buNone/>
            </a:pPr>
            <a:r>
              <a:rPr lang="en-US" sz="5400" b="1" u="sng" dirty="0">
                <a:solidFill>
                  <a:schemeClr val="accent5">
                    <a:lumMod val="20000"/>
                    <a:lumOff val="80000"/>
                  </a:schemeClr>
                </a:solidFill>
                <a:latin typeface="Baskerville Old Face" panose="02020602080505020303" pitchFamily="18" charset="0"/>
              </a:rPr>
              <a:t>Robert’s Theme:</a:t>
            </a:r>
          </a:p>
          <a:p>
            <a:pPr marL="0" indent="0">
              <a:buNone/>
            </a:pPr>
            <a:r>
              <a:rPr lang="en-US" sz="5400" i="1" dirty="0">
                <a:solidFill>
                  <a:schemeClr val="accent5">
                    <a:lumMod val="20000"/>
                    <a:lumOff val="80000"/>
                  </a:schemeClr>
                </a:solidFill>
                <a:latin typeface="Baskerville Old Face" panose="02020602080505020303" pitchFamily="18" charset="0"/>
              </a:rPr>
              <a:t>Be courageous in heart, Strong in action and endurance, Gentle in thought and speech</a:t>
            </a:r>
          </a:p>
          <a:p>
            <a:pPr marL="0" indent="0">
              <a:buNone/>
            </a:pPr>
            <a:endParaRPr lang="en-US" sz="5400" b="1" u="sng" dirty="0">
              <a:solidFill>
                <a:schemeClr val="accent5">
                  <a:lumMod val="20000"/>
                  <a:lumOff val="80000"/>
                </a:schemeClr>
              </a:solidFill>
              <a:latin typeface="Baskerville Old Face" panose="02020602080505020303" pitchFamily="18" charset="0"/>
            </a:endParaRPr>
          </a:p>
          <a:p>
            <a:pPr marL="0" indent="0">
              <a:buNone/>
            </a:pPr>
            <a:r>
              <a:rPr lang="en-US" sz="5400" b="1" u="sng" dirty="0">
                <a:solidFill>
                  <a:schemeClr val="accent5">
                    <a:lumMod val="20000"/>
                    <a:lumOff val="80000"/>
                  </a:schemeClr>
                </a:solidFill>
                <a:latin typeface="Baskerville Old Face" panose="02020602080505020303" pitchFamily="18" charset="0"/>
              </a:rPr>
              <a:t>Jamie’s Theme:</a:t>
            </a:r>
          </a:p>
          <a:p>
            <a:pPr marL="0" indent="0">
              <a:buNone/>
            </a:pPr>
            <a:r>
              <a:rPr lang="en-US" sz="5400" i="1" dirty="0">
                <a:solidFill>
                  <a:schemeClr val="accent5">
                    <a:lumMod val="20000"/>
                    <a:lumOff val="80000"/>
                  </a:schemeClr>
                </a:solidFill>
                <a:latin typeface="Baskerville Old Face" panose="02020602080505020303" pitchFamily="18" charset="0"/>
              </a:rPr>
              <a:t>Seek to do as much as you can for as many as you can, as often as you can.</a:t>
            </a:r>
          </a:p>
          <a:p>
            <a:pPr marL="0" indent="0">
              <a:buNone/>
            </a:pPr>
            <a:r>
              <a:rPr lang="en-US" sz="5400" i="1" dirty="0">
                <a:solidFill>
                  <a:schemeClr val="accent5">
                    <a:lumMod val="20000"/>
                    <a:lumOff val="80000"/>
                  </a:schemeClr>
                </a:solidFill>
                <a:latin typeface="Baskerville Old Face" panose="02020602080505020303" pitchFamily="18" charset="0"/>
              </a:rPr>
              <a:t>As much as it is up to you, try to do no harm at all</a:t>
            </a:r>
          </a:p>
        </p:txBody>
      </p:sp>
    </p:spTree>
    <p:extLst>
      <p:ext uri="{BB962C8B-B14F-4D97-AF65-F5344CB8AC3E}">
        <p14:creationId xmlns:p14="http://schemas.microsoft.com/office/powerpoint/2010/main" val="93284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002060"/>
            </a:gs>
            <a:gs pos="86000">
              <a:schemeClr val="accent2">
                <a:lumMod val="75000"/>
              </a:schemeClr>
            </a:gs>
            <a:gs pos="96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3" name="Subtitle 2">
            <a:extLst>
              <a:ext uri="{FF2B5EF4-FFF2-40B4-BE49-F238E27FC236}">
                <a16:creationId xmlns:a16="http://schemas.microsoft.com/office/drawing/2014/main" id="{638F20D2-4B89-4B74-BDBD-1DEB86E23A55}"/>
              </a:ext>
            </a:extLst>
          </p:cNvPr>
          <p:cNvSpPr>
            <a:spLocks noGrp="1"/>
          </p:cNvSpPr>
          <p:nvPr>
            <p:ph type="subTitle" idx="1"/>
          </p:nvPr>
        </p:nvSpPr>
        <p:spPr>
          <a:xfrm>
            <a:off x="3962399" y="4385732"/>
            <a:ext cx="7197726" cy="2187788"/>
          </a:xfrm>
        </p:spPr>
        <p:txBody>
          <a:bodyPr>
            <a:normAutofit/>
          </a:bodyPr>
          <a:lstStyle/>
          <a:p>
            <a:r>
              <a:rPr lang="en-US" sz="4000" b="1" i="1" cap="small" dirty="0">
                <a:solidFill>
                  <a:srgbClr val="FFFF00"/>
                </a:solidFill>
              </a:rPr>
              <a:t>Leaders</a:t>
            </a:r>
          </a:p>
          <a:p>
            <a:r>
              <a:rPr lang="en-US" sz="3200" b="1" i="1" cap="small" dirty="0"/>
              <a:t>Central Adult Class </a:t>
            </a:r>
          </a:p>
          <a:p>
            <a:r>
              <a:rPr lang="en-US" sz="3200" b="1" i="1" cap="small" dirty="0"/>
              <a:t>23 May 2021</a:t>
            </a:r>
          </a:p>
        </p:txBody>
      </p:sp>
    </p:spTree>
    <p:extLst>
      <p:ext uri="{BB962C8B-B14F-4D97-AF65-F5344CB8AC3E}">
        <p14:creationId xmlns:p14="http://schemas.microsoft.com/office/powerpoint/2010/main" val="288496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F9A0-A0AF-4B8A-AB0D-58682A84B683}"/>
              </a:ext>
            </a:extLst>
          </p:cNvPr>
          <p:cNvSpPr>
            <a:spLocks noGrp="1"/>
          </p:cNvSpPr>
          <p:nvPr>
            <p:ph type="title"/>
          </p:nvPr>
        </p:nvSpPr>
        <p:spPr>
          <a:xfrm>
            <a:off x="685801" y="609600"/>
            <a:ext cx="10131425" cy="824345"/>
          </a:xfrm>
        </p:spPr>
        <p:txBody>
          <a:bodyPr anchor="t"/>
          <a:lstStyle/>
          <a:p>
            <a:r>
              <a:rPr lang="en-US" dirty="0"/>
              <a:t>Welcome to class</a:t>
            </a:r>
          </a:p>
        </p:txBody>
      </p:sp>
      <p:sp>
        <p:nvSpPr>
          <p:cNvPr id="3" name="Content Placeholder 2">
            <a:extLst>
              <a:ext uri="{FF2B5EF4-FFF2-40B4-BE49-F238E27FC236}">
                <a16:creationId xmlns:a16="http://schemas.microsoft.com/office/drawing/2014/main" id="{9B1B6FE7-53D3-4D47-A146-6DFF50F4BDDA}"/>
              </a:ext>
            </a:extLst>
          </p:cNvPr>
          <p:cNvSpPr>
            <a:spLocks noGrp="1"/>
          </p:cNvSpPr>
          <p:nvPr>
            <p:ph idx="1"/>
          </p:nvPr>
        </p:nvSpPr>
        <p:spPr>
          <a:xfrm>
            <a:off x="685800" y="1794856"/>
            <a:ext cx="10131425" cy="3718704"/>
          </a:xfrm>
        </p:spPr>
        <p:txBody>
          <a:bodyPr>
            <a:normAutofit/>
          </a:bodyPr>
          <a:lstStyle/>
          <a:p>
            <a:pPr marL="0" indent="0" algn="ctr">
              <a:buNone/>
            </a:pPr>
            <a:r>
              <a:rPr lang="en-US" sz="3600" dirty="0"/>
              <a:t>Email Address:  </a:t>
            </a:r>
            <a:r>
              <a:rPr lang="en-US" sz="3600" dirty="0">
                <a:hlinkClick r:id="rId3">
                  <a:extLst>
                    <a:ext uri="{A12FA001-AC4F-418D-AE19-62706E023703}">
                      <ahyp:hlinkClr xmlns:ahyp="http://schemas.microsoft.com/office/drawing/2018/hyperlinkcolor" val="tx"/>
                    </a:ext>
                  </a:extLst>
                </a:hlinkClick>
              </a:rPr>
              <a:t>Robert.L.Wade@knology.net</a:t>
            </a:r>
            <a:endParaRPr lang="en-US" sz="3600" dirty="0"/>
          </a:p>
          <a:p>
            <a:pPr marL="0" indent="0" algn="ctr">
              <a:buNone/>
            </a:pPr>
            <a:r>
              <a:rPr lang="en-US" sz="3600" dirty="0"/>
              <a:t>Phone number: 256-651-8416</a:t>
            </a:r>
          </a:p>
          <a:p>
            <a:pPr marL="457200" lvl="1" indent="0" algn="ctr">
              <a:buNone/>
            </a:pPr>
            <a:endParaRPr lang="en-US" dirty="0">
              <a:solidFill>
                <a:srgbClr val="FFFF00"/>
              </a:solidFill>
            </a:endParaRPr>
          </a:p>
          <a:p>
            <a:pPr marL="457200" lvl="1" indent="0" algn="ctr">
              <a:buNone/>
            </a:pPr>
            <a:r>
              <a:rPr lang="en-US" sz="4300" dirty="0">
                <a:solidFill>
                  <a:srgbClr val="FFFF00"/>
                </a:solidFill>
              </a:rPr>
              <a:t>Put your full name on any communication, especially the first communication</a:t>
            </a:r>
          </a:p>
        </p:txBody>
      </p:sp>
    </p:spTree>
    <p:extLst>
      <p:ext uri="{BB962C8B-B14F-4D97-AF65-F5344CB8AC3E}">
        <p14:creationId xmlns:p14="http://schemas.microsoft.com/office/powerpoint/2010/main" val="178849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86D2-F59D-452C-A465-D6077AD29CE3}"/>
              </a:ext>
            </a:extLst>
          </p:cNvPr>
          <p:cNvSpPr>
            <a:spLocks noGrp="1"/>
          </p:cNvSpPr>
          <p:nvPr>
            <p:ph type="title"/>
          </p:nvPr>
        </p:nvSpPr>
        <p:spPr/>
        <p:txBody>
          <a:bodyPr>
            <a:normAutofit fontScale="90000"/>
          </a:bodyPr>
          <a:lstStyle/>
          <a:p>
            <a:r>
              <a:rPr lang="en-US" dirty="0"/>
              <a:t>Leaders</a:t>
            </a:r>
          </a:p>
        </p:txBody>
      </p:sp>
      <p:sp>
        <p:nvSpPr>
          <p:cNvPr id="3" name="Content Placeholder 2">
            <a:extLst>
              <a:ext uri="{FF2B5EF4-FFF2-40B4-BE49-F238E27FC236}">
                <a16:creationId xmlns:a16="http://schemas.microsoft.com/office/drawing/2014/main" id="{07865949-77A5-470F-8157-1D9FBE4FDAA9}"/>
              </a:ext>
            </a:extLst>
          </p:cNvPr>
          <p:cNvSpPr>
            <a:spLocks noGrp="1"/>
          </p:cNvSpPr>
          <p:nvPr>
            <p:ph idx="1"/>
          </p:nvPr>
        </p:nvSpPr>
        <p:spPr>
          <a:xfrm>
            <a:off x="685800" y="1152063"/>
            <a:ext cx="10131425" cy="5538447"/>
          </a:xfrm>
        </p:spPr>
        <p:txBody>
          <a:bodyPr>
            <a:normAutofit fontScale="85000" lnSpcReduction="20000"/>
          </a:bodyPr>
          <a:lstStyle/>
          <a:p>
            <a:r>
              <a:rPr lang="en-US" dirty="0"/>
              <a:t>The responsibilities of elders are not unique to them</a:t>
            </a:r>
          </a:p>
          <a:p>
            <a:pPr lvl="1"/>
            <a:r>
              <a:rPr lang="en-US" dirty="0"/>
              <a:t>We are all submissive to the Head of the Church</a:t>
            </a:r>
          </a:p>
          <a:p>
            <a:pPr lvl="1"/>
            <a:r>
              <a:rPr lang="en-US" dirty="0"/>
              <a:t>We are all gifted by God</a:t>
            </a:r>
          </a:p>
          <a:p>
            <a:pPr lvl="1"/>
            <a:r>
              <a:rPr lang="en-US" dirty="0"/>
              <a:t>We all have the great commission</a:t>
            </a:r>
          </a:p>
          <a:p>
            <a:pPr lvl="1"/>
            <a:r>
              <a:rPr lang="en-US" dirty="0"/>
              <a:t>We all have the Holy Spirit</a:t>
            </a:r>
          </a:p>
          <a:p>
            <a:pPr lvl="1"/>
            <a:r>
              <a:rPr lang="en-US" dirty="0"/>
              <a:t>But we do not all have the same role </a:t>
            </a:r>
            <a:r>
              <a:rPr lang="en-US" dirty="0">
                <a:solidFill>
                  <a:srgbClr val="FFFF00"/>
                </a:solidFill>
              </a:rPr>
              <a:t>[1 Corinthians 12]</a:t>
            </a:r>
          </a:p>
          <a:p>
            <a:pPr marL="457200" lvl="1" indent="0">
              <a:buNone/>
            </a:pPr>
            <a:r>
              <a:rPr lang="en-US" b="1" i="1" baseline="30000" dirty="0">
                <a:solidFill>
                  <a:srgbClr val="FFFF00"/>
                </a:solidFill>
                <a:effectLst/>
              </a:rPr>
              <a:t>12 </a:t>
            </a:r>
            <a:r>
              <a:rPr lang="en-US" b="0" i="1" dirty="0">
                <a:solidFill>
                  <a:srgbClr val="FFFF00"/>
                </a:solidFill>
                <a:effectLst/>
              </a:rPr>
              <a:t>Just as a body, though one, has many parts, but all its many parts form one body, so it is with Christ. </a:t>
            </a:r>
            <a:r>
              <a:rPr lang="en-US" b="1" i="1" baseline="30000" dirty="0">
                <a:solidFill>
                  <a:srgbClr val="FFFF00"/>
                </a:solidFill>
                <a:effectLst/>
              </a:rPr>
              <a:t>13 </a:t>
            </a:r>
            <a:r>
              <a:rPr lang="en-US" b="0" i="1" dirty="0">
                <a:solidFill>
                  <a:srgbClr val="FFFF00"/>
                </a:solidFill>
                <a:effectLst/>
              </a:rPr>
              <a:t>For we were all baptized by one Spirit so as to form one body—whether Jews or Gentiles, slave or free—and we were all given the one Spirit to drink. </a:t>
            </a:r>
            <a:r>
              <a:rPr lang="en-US" b="1" i="1" baseline="30000" dirty="0">
                <a:solidFill>
                  <a:srgbClr val="FFFF00"/>
                </a:solidFill>
                <a:effectLst/>
              </a:rPr>
              <a:t>14 </a:t>
            </a:r>
            <a:r>
              <a:rPr lang="en-US" b="0" i="1" dirty="0">
                <a:solidFill>
                  <a:srgbClr val="FFFF00"/>
                </a:solidFill>
                <a:effectLst/>
              </a:rPr>
              <a:t>Even so the body is not made up of one part but of many.</a:t>
            </a:r>
            <a:endParaRPr lang="en-US" i="1" dirty="0">
              <a:solidFill>
                <a:srgbClr val="FFFF00"/>
              </a:solidFill>
            </a:endParaRPr>
          </a:p>
        </p:txBody>
      </p:sp>
    </p:spTree>
    <p:extLst>
      <p:ext uri="{BB962C8B-B14F-4D97-AF65-F5344CB8AC3E}">
        <p14:creationId xmlns:p14="http://schemas.microsoft.com/office/powerpoint/2010/main" val="52416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9E504-1F3B-48AE-A9A4-3CE017977BF9}"/>
              </a:ext>
            </a:extLst>
          </p:cNvPr>
          <p:cNvSpPr>
            <a:spLocks noGrp="1"/>
          </p:cNvSpPr>
          <p:nvPr>
            <p:ph type="title"/>
          </p:nvPr>
        </p:nvSpPr>
        <p:spPr/>
        <p:txBody>
          <a:bodyPr>
            <a:normAutofit fontScale="90000"/>
          </a:bodyPr>
          <a:lstStyle/>
          <a:p>
            <a:r>
              <a:rPr lang="en-US" dirty="0"/>
              <a:t>Servant leaders</a:t>
            </a:r>
          </a:p>
        </p:txBody>
      </p:sp>
      <p:sp>
        <p:nvSpPr>
          <p:cNvPr id="3" name="Content Placeholder 2">
            <a:extLst>
              <a:ext uri="{FF2B5EF4-FFF2-40B4-BE49-F238E27FC236}">
                <a16:creationId xmlns:a16="http://schemas.microsoft.com/office/drawing/2014/main" id="{2E4A3B2C-E7C0-43A9-B192-9606B77D3DC0}"/>
              </a:ext>
            </a:extLst>
          </p:cNvPr>
          <p:cNvSpPr>
            <a:spLocks noGrp="1"/>
          </p:cNvSpPr>
          <p:nvPr>
            <p:ph idx="1"/>
          </p:nvPr>
        </p:nvSpPr>
        <p:spPr>
          <a:xfrm>
            <a:off x="685800" y="1423664"/>
            <a:ext cx="10131425" cy="3773025"/>
          </a:xfrm>
        </p:spPr>
        <p:txBody>
          <a:bodyPr>
            <a:normAutofit fontScale="92500" lnSpcReduction="20000"/>
          </a:bodyPr>
          <a:lstStyle/>
          <a:p>
            <a:r>
              <a:rPr lang="en-US" dirty="0">
                <a:solidFill>
                  <a:srgbClr val="FFFF00"/>
                </a:solidFill>
              </a:rPr>
              <a:t>Matthew 18:1-5</a:t>
            </a:r>
          </a:p>
          <a:p>
            <a:pPr lvl="1"/>
            <a:r>
              <a:rPr lang="en-US" dirty="0"/>
              <a:t>Greatest in the kingdom is one who becomes like a child</a:t>
            </a:r>
          </a:p>
          <a:p>
            <a:r>
              <a:rPr lang="en-US" dirty="0">
                <a:solidFill>
                  <a:srgbClr val="FFFF00"/>
                </a:solidFill>
              </a:rPr>
              <a:t>John 13:13-17</a:t>
            </a:r>
          </a:p>
          <a:p>
            <a:pPr lvl="1"/>
            <a:r>
              <a:rPr lang="en-US" dirty="0"/>
              <a:t>Washing feet</a:t>
            </a:r>
          </a:p>
          <a:p>
            <a:r>
              <a:rPr lang="en-US" dirty="0"/>
              <a:t>Both the words for “deacon” and “minister” mean servant</a:t>
            </a:r>
          </a:p>
          <a:p>
            <a:pPr marL="0" indent="0">
              <a:buNone/>
            </a:pPr>
            <a:endParaRPr lang="en-US" dirty="0"/>
          </a:p>
        </p:txBody>
      </p:sp>
    </p:spTree>
    <p:extLst>
      <p:ext uri="{BB962C8B-B14F-4D97-AF65-F5344CB8AC3E}">
        <p14:creationId xmlns:p14="http://schemas.microsoft.com/office/powerpoint/2010/main" val="112509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blip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8BEA9AF1-EF35-4EC4-862B-93C14919B5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pic>
        <p:nvPicPr>
          <p:cNvPr id="1026" name="Picture 2" descr="See the source image">
            <a:extLst>
              <a:ext uri="{FF2B5EF4-FFF2-40B4-BE49-F238E27FC236}">
                <a16:creationId xmlns:a16="http://schemas.microsoft.com/office/drawing/2014/main" id="{97D61E38-F4FC-41AE-9619-DFD2DC5633A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3194" y="11803"/>
            <a:ext cx="12188806"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38AF359C-4B2C-4775-A62B-365E86A6DF91}"/>
              </a:ext>
            </a:extLst>
          </p:cNvPr>
          <p:cNvGrpSpPr/>
          <p:nvPr/>
        </p:nvGrpSpPr>
        <p:grpSpPr>
          <a:xfrm rot="21327786">
            <a:off x="9990100" y="4644473"/>
            <a:ext cx="1584470" cy="993095"/>
            <a:chOff x="8139065" y="2218787"/>
            <a:chExt cx="1303581" cy="646331"/>
          </a:xfrm>
        </p:grpSpPr>
        <p:sp>
          <p:nvSpPr>
            <p:cNvPr id="6" name="Rectangle: Rounded Corners 5">
              <a:extLst>
                <a:ext uri="{FF2B5EF4-FFF2-40B4-BE49-F238E27FC236}">
                  <a16:creationId xmlns:a16="http://schemas.microsoft.com/office/drawing/2014/main" id="{E8D9FA9C-D021-46BD-A7BE-3FDC74F7E43E}"/>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4" name="TextBox 3">
              <a:extLst>
                <a:ext uri="{FF2B5EF4-FFF2-40B4-BE49-F238E27FC236}">
                  <a16:creationId xmlns:a16="http://schemas.microsoft.com/office/drawing/2014/main" id="{1A4617A0-A743-4B72-8794-6D81BA538F4C}"/>
                </a:ext>
              </a:extLst>
            </p:cNvPr>
            <p:cNvSpPr txBox="1"/>
            <p:nvPr/>
          </p:nvSpPr>
          <p:spPr>
            <a:xfrm>
              <a:off x="8294575" y="2218787"/>
              <a:ext cx="1148071" cy="646331"/>
            </a:xfrm>
            <a:prstGeom prst="rect">
              <a:avLst/>
            </a:prstGeom>
            <a:noFill/>
          </p:spPr>
          <p:txBody>
            <a:bodyPr wrap="none" rtlCol="0">
              <a:spAutoFit/>
            </a:bodyPr>
            <a:lstStyle/>
            <a:p>
              <a:r>
                <a:rPr lang="en-US" sz="3600" dirty="0">
                  <a:solidFill>
                    <a:srgbClr val="002060"/>
                  </a:solidFill>
                </a:rPr>
                <a:t>Elder</a:t>
              </a:r>
            </a:p>
          </p:txBody>
        </p:sp>
      </p:grpSp>
      <p:grpSp>
        <p:nvGrpSpPr>
          <p:cNvPr id="10" name="Group 9">
            <a:extLst>
              <a:ext uri="{FF2B5EF4-FFF2-40B4-BE49-F238E27FC236}">
                <a16:creationId xmlns:a16="http://schemas.microsoft.com/office/drawing/2014/main" id="{1654BBAB-5FCF-41E2-8C5A-F01A7340F928}"/>
              </a:ext>
            </a:extLst>
          </p:cNvPr>
          <p:cNvGrpSpPr/>
          <p:nvPr/>
        </p:nvGrpSpPr>
        <p:grpSpPr>
          <a:xfrm rot="21327786">
            <a:off x="235537" y="2551451"/>
            <a:ext cx="3428115" cy="754138"/>
            <a:chOff x="8139065" y="2290527"/>
            <a:chExt cx="2035874" cy="307818"/>
          </a:xfrm>
        </p:grpSpPr>
        <p:sp>
          <p:nvSpPr>
            <p:cNvPr id="11" name="Rectangle: Rounded Corners 10">
              <a:extLst>
                <a:ext uri="{FF2B5EF4-FFF2-40B4-BE49-F238E27FC236}">
                  <a16:creationId xmlns:a16="http://schemas.microsoft.com/office/drawing/2014/main" id="{B72D71CE-A899-4386-BA58-845681298723}"/>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2" name="TextBox 11">
              <a:extLst>
                <a:ext uri="{FF2B5EF4-FFF2-40B4-BE49-F238E27FC236}">
                  <a16:creationId xmlns:a16="http://schemas.microsoft.com/office/drawing/2014/main" id="{7B16D4C7-77BE-4050-967E-1DAEF129D8FA}"/>
                </a:ext>
              </a:extLst>
            </p:cNvPr>
            <p:cNvSpPr txBox="1"/>
            <p:nvPr/>
          </p:nvSpPr>
          <p:spPr>
            <a:xfrm rot="33662">
              <a:off x="8143280" y="2313153"/>
              <a:ext cx="2031659" cy="263814"/>
            </a:xfrm>
            <a:prstGeom prst="rect">
              <a:avLst/>
            </a:prstGeom>
            <a:noFill/>
          </p:spPr>
          <p:txBody>
            <a:bodyPr wrap="square" rtlCol="0">
              <a:spAutoFit/>
            </a:bodyPr>
            <a:lstStyle/>
            <a:p>
              <a:r>
                <a:rPr lang="en-US" sz="3600" dirty="0">
                  <a:solidFill>
                    <a:srgbClr val="002060"/>
                  </a:solidFill>
                </a:rPr>
                <a:t>Evangelist</a:t>
              </a:r>
            </a:p>
          </p:txBody>
        </p:sp>
      </p:grpSp>
      <p:grpSp>
        <p:nvGrpSpPr>
          <p:cNvPr id="13" name="Group 12">
            <a:extLst>
              <a:ext uri="{FF2B5EF4-FFF2-40B4-BE49-F238E27FC236}">
                <a16:creationId xmlns:a16="http://schemas.microsoft.com/office/drawing/2014/main" id="{A55C8DEE-AC17-4CCA-ADE1-0D4F3B797E01}"/>
              </a:ext>
            </a:extLst>
          </p:cNvPr>
          <p:cNvGrpSpPr/>
          <p:nvPr/>
        </p:nvGrpSpPr>
        <p:grpSpPr>
          <a:xfrm rot="20871900">
            <a:off x="9029710" y="2356218"/>
            <a:ext cx="1906577" cy="771719"/>
            <a:chOff x="8139065" y="2286763"/>
            <a:chExt cx="1430221" cy="428063"/>
          </a:xfrm>
        </p:grpSpPr>
        <p:sp>
          <p:nvSpPr>
            <p:cNvPr id="14" name="Rectangle: Rounded Corners 13">
              <a:extLst>
                <a:ext uri="{FF2B5EF4-FFF2-40B4-BE49-F238E27FC236}">
                  <a16:creationId xmlns:a16="http://schemas.microsoft.com/office/drawing/2014/main" id="{3485DE45-6893-4D69-B383-B66504014F25}"/>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TextBox 14">
              <a:extLst>
                <a:ext uri="{FF2B5EF4-FFF2-40B4-BE49-F238E27FC236}">
                  <a16:creationId xmlns:a16="http://schemas.microsoft.com/office/drawing/2014/main" id="{C939E385-8A47-405E-9603-843424849292}"/>
                </a:ext>
              </a:extLst>
            </p:cNvPr>
            <p:cNvSpPr txBox="1"/>
            <p:nvPr/>
          </p:nvSpPr>
          <p:spPr>
            <a:xfrm>
              <a:off x="8225756" y="2286763"/>
              <a:ext cx="1343530" cy="428063"/>
            </a:xfrm>
            <a:prstGeom prst="rect">
              <a:avLst/>
            </a:prstGeom>
            <a:noFill/>
          </p:spPr>
          <p:txBody>
            <a:bodyPr wrap="square" rtlCol="0">
              <a:spAutoFit/>
            </a:bodyPr>
            <a:lstStyle/>
            <a:p>
              <a:r>
                <a:rPr lang="en-US" sz="3600" dirty="0">
                  <a:solidFill>
                    <a:srgbClr val="002060"/>
                  </a:solidFill>
                </a:rPr>
                <a:t>Pastor</a:t>
              </a:r>
            </a:p>
          </p:txBody>
        </p:sp>
      </p:grpSp>
      <p:grpSp>
        <p:nvGrpSpPr>
          <p:cNvPr id="16" name="Group 15">
            <a:extLst>
              <a:ext uri="{FF2B5EF4-FFF2-40B4-BE49-F238E27FC236}">
                <a16:creationId xmlns:a16="http://schemas.microsoft.com/office/drawing/2014/main" id="{93128800-ACB8-4C5A-91EB-687F7FD08248}"/>
              </a:ext>
            </a:extLst>
          </p:cNvPr>
          <p:cNvGrpSpPr/>
          <p:nvPr/>
        </p:nvGrpSpPr>
        <p:grpSpPr>
          <a:xfrm rot="21327786">
            <a:off x="3183864" y="1479196"/>
            <a:ext cx="3012285" cy="1116942"/>
            <a:chOff x="8139065" y="2244577"/>
            <a:chExt cx="1757349" cy="646331"/>
          </a:xfrm>
        </p:grpSpPr>
        <p:sp>
          <p:nvSpPr>
            <p:cNvPr id="17" name="Rectangle: Rounded Corners 16">
              <a:extLst>
                <a:ext uri="{FF2B5EF4-FFF2-40B4-BE49-F238E27FC236}">
                  <a16:creationId xmlns:a16="http://schemas.microsoft.com/office/drawing/2014/main" id="{730D19AE-80F8-4396-91AB-4EA599C329D7}"/>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8" name="TextBox 17">
              <a:extLst>
                <a:ext uri="{FF2B5EF4-FFF2-40B4-BE49-F238E27FC236}">
                  <a16:creationId xmlns:a16="http://schemas.microsoft.com/office/drawing/2014/main" id="{EC8E2CFB-51F2-408F-8661-ACD1598395B4}"/>
                </a:ext>
              </a:extLst>
            </p:cNvPr>
            <p:cNvSpPr txBox="1"/>
            <p:nvPr/>
          </p:nvSpPr>
          <p:spPr>
            <a:xfrm>
              <a:off x="8293475" y="2244577"/>
              <a:ext cx="1602939" cy="646331"/>
            </a:xfrm>
            <a:prstGeom prst="rect">
              <a:avLst/>
            </a:prstGeom>
            <a:noFill/>
          </p:spPr>
          <p:txBody>
            <a:bodyPr wrap="none" rtlCol="0">
              <a:spAutoFit/>
            </a:bodyPr>
            <a:lstStyle/>
            <a:p>
              <a:r>
                <a:rPr lang="en-US" sz="3600" dirty="0">
                  <a:solidFill>
                    <a:srgbClr val="002060"/>
                  </a:solidFill>
                </a:rPr>
                <a:t>Apostle</a:t>
              </a:r>
            </a:p>
          </p:txBody>
        </p:sp>
      </p:grpSp>
      <p:grpSp>
        <p:nvGrpSpPr>
          <p:cNvPr id="19" name="Group 18">
            <a:extLst>
              <a:ext uri="{FF2B5EF4-FFF2-40B4-BE49-F238E27FC236}">
                <a16:creationId xmlns:a16="http://schemas.microsoft.com/office/drawing/2014/main" id="{0DADF26F-2334-4D26-8D67-03735A0385B6}"/>
              </a:ext>
            </a:extLst>
          </p:cNvPr>
          <p:cNvGrpSpPr/>
          <p:nvPr/>
        </p:nvGrpSpPr>
        <p:grpSpPr>
          <a:xfrm rot="21327786">
            <a:off x="4417457" y="5520814"/>
            <a:ext cx="2630889" cy="1024644"/>
            <a:chOff x="8139065" y="2227963"/>
            <a:chExt cx="1744899" cy="646331"/>
          </a:xfrm>
        </p:grpSpPr>
        <p:sp>
          <p:nvSpPr>
            <p:cNvPr id="20" name="Rectangle: Rounded Corners 19">
              <a:extLst>
                <a:ext uri="{FF2B5EF4-FFF2-40B4-BE49-F238E27FC236}">
                  <a16:creationId xmlns:a16="http://schemas.microsoft.com/office/drawing/2014/main" id="{2A62F26B-A779-4651-8D20-BD97920F9EA4}"/>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21" name="TextBox 20">
              <a:extLst>
                <a:ext uri="{FF2B5EF4-FFF2-40B4-BE49-F238E27FC236}">
                  <a16:creationId xmlns:a16="http://schemas.microsoft.com/office/drawing/2014/main" id="{675B8113-D0FF-4EF8-89B1-EFC38A3C9F7C}"/>
                </a:ext>
              </a:extLst>
            </p:cNvPr>
            <p:cNvSpPr txBox="1"/>
            <p:nvPr/>
          </p:nvSpPr>
          <p:spPr>
            <a:xfrm rot="21581353">
              <a:off x="8199207" y="2227963"/>
              <a:ext cx="1684757" cy="646331"/>
            </a:xfrm>
            <a:prstGeom prst="rect">
              <a:avLst/>
            </a:prstGeom>
            <a:noFill/>
          </p:spPr>
          <p:txBody>
            <a:bodyPr wrap="none" rtlCol="0">
              <a:spAutoFit/>
            </a:bodyPr>
            <a:lstStyle/>
            <a:p>
              <a:r>
                <a:rPr lang="en-US" sz="3600" dirty="0">
                  <a:solidFill>
                    <a:srgbClr val="002060"/>
                  </a:solidFill>
                </a:rPr>
                <a:t>Prophet</a:t>
              </a:r>
            </a:p>
          </p:txBody>
        </p:sp>
      </p:grpSp>
      <p:grpSp>
        <p:nvGrpSpPr>
          <p:cNvPr id="22" name="Group 21">
            <a:extLst>
              <a:ext uri="{FF2B5EF4-FFF2-40B4-BE49-F238E27FC236}">
                <a16:creationId xmlns:a16="http://schemas.microsoft.com/office/drawing/2014/main" id="{D68EB443-5242-424C-9933-F5ED8909DF1A}"/>
              </a:ext>
            </a:extLst>
          </p:cNvPr>
          <p:cNvGrpSpPr/>
          <p:nvPr/>
        </p:nvGrpSpPr>
        <p:grpSpPr>
          <a:xfrm rot="2080308">
            <a:off x="946562" y="5018231"/>
            <a:ext cx="2980043" cy="1083637"/>
            <a:chOff x="8139065" y="1999082"/>
            <a:chExt cx="1726251" cy="646331"/>
          </a:xfrm>
        </p:grpSpPr>
        <p:sp>
          <p:nvSpPr>
            <p:cNvPr id="23" name="Rectangle: Rounded Corners 22">
              <a:extLst>
                <a:ext uri="{FF2B5EF4-FFF2-40B4-BE49-F238E27FC236}">
                  <a16:creationId xmlns:a16="http://schemas.microsoft.com/office/drawing/2014/main" id="{35DD0C98-E698-466C-8887-AF6ADB7785A4}"/>
                </a:ext>
              </a:extLst>
            </p:cNvPr>
            <p:cNvSpPr/>
            <p:nvPr/>
          </p:nvSpPr>
          <p:spPr>
            <a:xfrm rot="18995211">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24" name="TextBox 23">
              <a:extLst>
                <a:ext uri="{FF2B5EF4-FFF2-40B4-BE49-F238E27FC236}">
                  <a16:creationId xmlns:a16="http://schemas.microsoft.com/office/drawing/2014/main" id="{9CB30464-39A0-46B1-B31C-1BCFCB437DEC}"/>
                </a:ext>
              </a:extLst>
            </p:cNvPr>
            <p:cNvSpPr txBox="1"/>
            <p:nvPr/>
          </p:nvSpPr>
          <p:spPr>
            <a:xfrm rot="19041231">
              <a:off x="8269045" y="1999082"/>
              <a:ext cx="1596271" cy="646331"/>
            </a:xfrm>
            <a:prstGeom prst="rect">
              <a:avLst/>
            </a:prstGeom>
            <a:noFill/>
          </p:spPr>
          <p:txBody>
            <a:bodyPr wrap="none" rtlCol="0">
              <a:spAutoFit/>
            </a:bodyPr>
            <a:lstStyle/>
            <a:p>
              <a:r>
                <a:rPr lang="en-US" sz="3600" dirty="0">
                  <a:solidFill>
                    <a:srgbClr val="002060"/>
                  </a:solidFill>
                </a:rPr>
                <a:t>Deacon</a:t>
              </a:r>
            </a:p>
          </p:txBody>
        </p:sp>
      </p:grpSp>
      <p:grpSp>
        <p:nvGrpSpPr>
          <p:cNvPr id="25" name="Group 24">
            <a:extLst>
              <a:ext uri="{FF2B5EF4-FFF2-40B4-BE49-F238E27FC236}">
                <a16:creationId xmlns:a16="http://schemas.microsoft.com/office/drawing/2014/main" id="{FADACB17-F039-4EA2-AF59-7E7F505FB77B}"/>
              </a:ext>
            </a:extLst>
          </p:cNvPr>
          <p:cNvGrpSpPr/>
          <p:nvPr/>
        </p:nvGrpSpPr>
        <p:grpSpPr>
          <a:xfrm rot="760573">
            <a:off x="7393755" y="5259152"/>
            <a:ext cx="3767770" cy="1795079"/>
            <a:chOff x="8081367" y="2290527"/>
            <a:chExt cx="2187778" cy="664639"/>
          </a:xfrm>
        </p:grpSpPr>
        <p:sp>
          <p:nvSpPr>
            <p:cNvPr id="26" name="Rectangle: Rounded Corners 25">
              <a:extLst>
                <a:ext uri="{FF2B5EF4-FFF2-40B4-BE49-F238E27FC236}">
                  <a16:creationId xmlns:a16="http://schemas.microsoft.com/office/drawing/2014/main" id="{91B64287-9FA1-4921-92FC-4D1D48D503F7}"/>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27" name="TextBox 26">
              <a:extLst>
                <a:ext uri="{FF2B5EF4-FFF2-40B4-BE49-F238E27FC236}">
                  <a16:creationId xmlns:a16="http://schemas.microsoft.com/office/drawing/2014/main" id="{9B388C1B-A8A3-460F-9BD2-491F0F88C853}"/>
                </a:ext>
              </a:extLst>
            </p:cNvPr>
            <p:cNvSpPr txBox="1"/>
            <p:nvPr/>
          </p:nvSpPr>
          <p:spPr>
            <a:xfrm rot="21598167">
              <a:off x="8081367" y="2308835"/>
              <a:ext cx="2187778" cy="646331"/>
            </a:xfrm>
            <a:prstGeom prst="rect">
              <a:avLst/>
            </a:prstGeom>
            <a:noFill/>
          </p:spPr>
          <p:txBody>
            <a:bodyPr wrap="none" rtlCol="0">
              <a:spAutoFit/>
            </a:bodyPr>
            <a:lstStyle/>
            <a:p>
              <a:r>
                <a:rPr lang="en-US" sz="3600" dirty="0">
                  <a:solidFill>
                    <a:srgbClr val="002060"/>
                  </a:solidFill>
                </a:rPr>
                <a:t>Deaconess</a:t>
              </a:r>
            </a:p>
          </p:txBody>
        </p:sp>
      </p:grpSp>
      <p:grpSp>
        <p:nvGrpSpPr>
          <p:cNvPr id="28" name="Group 27">
            <a:extLst>
              <a:ext uri="{FF2B5EF4-FFF2-40B4-BE49-F238E27FC236}">
                <a16:creationId xmlns:a16="http://schemas.microsoft.com/office/drawing/2014/main" id="{42D17B49-03D5-4FD3-A81E-DFBEEEE78236}"/>
              </a:ext>
            </a:extLst>
          </p:cNvPr>
          <p:cNvGrpSpPr/>
          <p:nvPr/>
        </p:nvGrpSpPr>
        <p:grpSpPr>
          <a:xfrm>
            <a:off x="5359863" y="3168060"/>
            <a:ext cx="1604607" cy="646331"/>
            <a:chOff x="8113161" y="2241012"/>
            <a:chExt cx="1269887" cy="409325"/>
          </a:xfrm>
        </p:grpSpPr>
        <p:sp>
          <p:nvSpPr>
            <p:cNvPr id="29" name="Rectangle: Rounded Corners 28">
              <a:extLst>
                <a:ext uri="{FF2B5EF4-FFF2-40B4-BE49-F238E27FC236}">
                  <a16:creationId xmlns:a16="http://schemas.microsoft.com/office/drawing/2014/main" id="{A1B5F655-CB82-4AA3-A8BF-2082A3758304}"/>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30" name="TextBox 29">
              <a:extLst>
                <a:ext uri="{FF2B5EF4-FFF2-40B4-BE49-F238E27FC236}">
                  <a16:creationId xmlns:a16="http://schemas.microsoft.com/office/drawing/2014/main" id="{A9B6E88C-EA4B-4093-96DF-3403BA899A28}"/>
                </a:ext>
              </a:extLst>
            </p:cNvPr>
            <p:cNvSpPr txBox="1"/>
            <p:nvPr/>
          </p:nvSpPr>
          <p:spPr>
            <a:xfrm rot="9513">
              <a:off x="8113161" y="2241012"/>
              <a:ext cx="1269887" cy="409325"/>
            </a:xfrm>
            <a:prstGeom prst="rect">
              <a:avLst/>
            </a:prstGeom>
            <a:noFill/>
          </p:spPr>
          <p:txBody>
            <a:bodyPr wrap="none" rtlCol="0">
              <a:spAutoFit/>
            </a:bodyPr>
            <a:lstStyle/>
            <a:p>
              <a:r>
                <a:rPr lang="en-US" sz="3600" dirty="0">
                  <a:solidFill>
                    <a:srgbClr val="002060"/>
                  </a:solidFill>
                </a:rPr>
                <a:t>Servant</a:t>
              </a:r>
            </a:p>
          </p:txBody>
        </p:sp>
      </p:grpSp>
      <p:grpSp>
        <p:nvGrpSpPr>
          <p:cNvPr id="31" name="Group 30">
            <a:extLst>
              <a:ext uri="{FF2B5EF4-FFF2-40B4-BE49-F238E27FC236}">
                <a16:creationId xmlns:a16="http://schemas.microsoft.com/office/drawing/2014/main" id="{12AA7544-4368-4A99-AC8B-A159A7862C96}"/>
              </a:ext>
            </a:extLst>
          </p:cNvPr>
          <p:cNvGrpSpPr/>
          <p:nvPr/>
        </p:nvGrpSpPr>
        <p:grpSpPr>
          <a:xfrm rot="819037">
            <a:off x="9863103" y="761527"/>
            <a:ext cx="2556097" cy="1024130"/>
            <a:chOff x="8139065" y="2254573"/>
            <a:chExt cx="1555984" cy="563119"/>
          </a:xfrm>
        </p:grpSpPr>
        <p:sp>
          <p:nvSpPr>
            <p:cNvPr id="32" name="Rectangle: Rounded Corners 31">
              <a:extLst>
                <a:ext uri="{FF2B5EF4-FFF2-40B4-BE49-F238E27FC236}">
                  <a16:creationId xmlns:a16="http://schemas.microsoft.com/office/drawing/2014/main" id="{3DE0E410-6141-43A5-8A06-B8CF4985423F}"/>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33" name="TextBox 32">
              <a:extLst>
                <a:ext uri="{FF2B5EF4-FFF2-40B4-BE49-F238E27FC236}">
                  <a16:creationId xmlns:a16="http://schemas.microsoft.com/office/drawing/2014/main" id="{6139B9E3-D824-4E35-9B0E-0347B3FF3E36}"/>
                </a:ext>
              </a:extLst>
            </p:cNvPr>
            <p:cNvSpPr txBox="1"/>
            <p:nvPr/>
          </p:nvSpPr>
          <p:spPr>
            <a:xfrm>
              <a:off x="8159377" y="2254573"/>
              <a:ext cx="1535672" cy="563119"/>
            </a:xfrm>
            <a:prstGeom prst="rect">
              <a:avLst/>
            </a:prstGeom>
            <a:noFill/>
          </p:spPr>
          <p:txBody>
            <a:bodyPr wrap="square" rtlCol="0">
              <a:spAutoFit/>
            </a:bodyPr>
            <a:lstStyle/>
            <a:p>
              <a:r>
                <a:rPr lang="en-US" sz="3600" dirty="0">
                  <a:solidFill>
                    <a:srgbClr val="002060"/>
                  </a:solidFill>
                </a:rPr>
                <a:t>Overseer</a:t>
              </a:r>
            </a:p>
          </p:txBody>
        </p:sp>
      </p:grpSp>
      <p:grpSp>
        <p:nvGrpSpPr>
          <p:cNvPr id="34" name="Group 33">
            <a:extLst>
              <a:ext uri="{FF2B5EF4-FFF2-40B4-BE49-F238E27FC236}">
                <a16:creationId xmlns:a16="http://schemas.microsoft.com/office/drawing/2014/main" id="{E448F8D8-DC50-45DF-84E6-0A27B3710860}"/>
              </a:ext>
            </a:extLst>
          </p:cNvPr>
          <p:cNvGrpSpPr/>
          <p:nvPr/>
        </p:nvGrpSpPr>
        <p:grpSpPr>
          <a:xfrm rot="1322104">
            <a:off x="397341" y="1081104"/>
            <a:ext cx="3290270" cy="732602"/>
            <a:chOff x="8139065" y="2290527"/>
            <a:chExt cx="2134249" cy="307818"/>
          </a:xfrm>
        </p:grpSpPr>
        <p:sp>
          <p:nvSpPr>
            <p:cNvPr id="35" name="Rectangle: Rounded Corners 34">
              <a:extLst>
                <a:ext uri="{FF2B5EF4-FFF2-40B4-BE49-F238E27FC236}">
                  <a16:creationId xmlns:a16="http://schemas.microsoft.com/office/drawing/2014/main" id="{373C4981-F5D7-4A91-8E0D-50B488A73973}"/>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36" name="TextBox 35">
              <a:extLst>
                <a:ext uri="{FF2B5EF4-FFF2-40B4-BE49-F238E27FC236}">
                  <a16:creationId xmlns:a16="http://schemas.microsoft.com/office/drawing/2014/main" id="{FA1E9B9E-AE62-438C-B463-20F41008CE4C}"/>
                </a:ext>
              </a:extLst>
            </p:cNvPr>
            <p:cNvSpPr txBox="1"/>
            <p:nvPr/>
          </p:nvSpPr>
          <p:spPr>
            <a:xfrm>
              <a:off x="8151802" y="2307696"/>
              <a:ext cx="2121512" cy="271569"/>
            </a:xfrm>
            <a:prstGeom prst="rect">
              <a:avLst/>
            </a:prstGeom>
            <a:noFill/>
          </p:spPr>
          <p:txBody>
            <a:bodyPr wrap="square" rtlCol="0">
              <a:spAutoFit/>
            </a:bodyPr>
            <a:lstStyle/>
            <a:p>
              <a:r>
                <a:rPr lang="en-US" sz="3600" dirty="0">
                  <a:solidFill>
                    <a:srgbClr val="002060"/>
                  </a:solidFill>
                </a:rPr>
                <a:t>Preacher</a:t>
              </a:r>
            </a:p>
          </p:txBody>
        </p:sp>
      </p:grpSp>
      <p:grpSp>
        <p:nvGrpSpPr>
          <p:cNvPr id="37" name="Group 36">
            <a:extLst>
              <a:ext uri="{FF2B5EF4-FFF2-40B4-BE49-F238E27FC236}">
                <a16:creationId xmlns:a16="http://schemas.microsoft.com/office/drawing/2014/main" id="{67F921FE-6511-48A1-BE4E-0D42F3971015}"/>
              </a:ext>
            </a:extLst>
          </p:cNvPr>
          <p:cNvGrpSpPr/>
          <p:nvPr/>
        </p:nvGrpSpPr>
        <p:grpSpPr>
          <a:xfrm rot="2062337">
            <a:off x="1712334" y="4276919"/>
            <a:ext cx="4490211" cy="1791787"/>
            <a:chOff x="8139065" y="2290527"/>
            <a:chExt cx="2296719" cy="672424"/>
          </a:xfrm>
        </p:grpSpPr>
        <p:sp>
          <p:nvSpPr>
            <p:cNvPr id="38" name="Rectangle: Rounded Corners 37">
              <a:extLst>
                <a:ext uri="{FF2B5EF4-FFF2-40B4-BE49-F238E27FC236}">
                  <a16:creationId xmlns:a16="http://schemas.microsoft.com/office/drawing/2014/main" id="{F55D32EE-3EE0-43DF-BC23-D29D0B6AD10D}"/>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39" name="TextBox 38">
              <a:extLst>
                <a:ext uri="{FF2B5EF4-FFF2-40B4-BE49-F238E27FC236}">
                  <a16:creationId xmlns:a16="http://schemas.microsoft.com/office/drawing/2014/main" id="{DBFC280E-0269-47DF-8750-4F18DF9948C8}"/>
                </a:ext>
              </a:extLst>
            </p:cNvPr>
            <p:cNvSpPr txBox="1"/>
            <p:nvPr/>
          </p:nvSpPr>
          <p:spPr>
            <a:xfrm>
              <a:off x="8162661" y="2316620"/>
              <a:ext cx="2273123" cy="646331"/>
            </a:xfrm>
            <a:prstGeom prst="rect">
              <a:avLst/>
            </a:prstGeom>
            <a:noFill/>
          </p:spPr>
          <p:txBody>
            <a:bodyPr wrap="none" rtlCol="0">
              <a:spAutoFit/>
            </a:bodyPr>
            <a:lstStyle/>
            <a:p>
              <a:r>
                <a:rPr lang="en-US" sz="3600" dirty="0">
                  <a:solidFill>
                    <a:srgbClr val="002060"/>
                  </a:solidFill>
                </a:rPr>
                <a:t>Committee</a:t>
              </a:r>
            </a:p>
          </p:txBody>
        </p:sp>
      </p:grpSp>
      <p:grpSp>
        <p:nvGrpSpPr>
          <p:cNvPr id="40" name="Group 39">
            <a:extLst>
              <a:ext uri="{FF2B5EF4-FFF2-40B4-BE49-F238E27FC236}">
                <a16:creationId xmlns:a16="http://schemas.microsoft.com/office/drawing/2014/main" id="{5EC26E20-07CB-4A4A-865C-A7A19915867E}"/>
              </a:ext>
            </a:extLst>
          </p:cNvPr>
          <p:cNvGrpSpPr/>
          <p:nvPr/>
        </p:nvGrpSpPr>
        <p:grpSpPr>
          <a:xfrm rot="21327786">
            <a:off x="6007901" y="864161"/>
            <a:ext cx="2809299" cy="1418442"/>
            <a:chOff x="8139065" y="2290527"/>
            <a:chExt cx="1811527" cy="649923"/>
          </a:xfrm>
        </p:grpSpPr>
        <p:sp>
          <p:nvSpPr>
            <p:cNvPr id="41" name="Rectangle: Rounded Corners 40">
              <a:extLst>
                <a:ext uri="{FF2B5EF4-FFF2-40B4-BE49-F238E27FC236}">
                  <a16:creationId xmlns:a16="http://schemas.microsoft.com/office/drawing/2014/main" id="{D1999272-10F7-40BB-BB99-D10959841D1D}"/>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42" name="TextBox 41">
              <a:extLst>
                <a:ext uri="{FF2B5EF4-FFF2-40B4-BE49-F238E27FC236}">
                  <a16:creationId xmlns:a16="http://schemas.microsoft.com/office/drawing/2014/main" id="{5B81CC49-699A-4988-BD46-7B45A4FFA1EC}"/>
                </a:ext>
              </a:extLst>
            </p:cNvPr>
            <p:cNvSpPr txBox="1"/>
            <p:nvPr/>
          </p:nvSpPr>
          <p:spPr>
            <a:xfrm>
              <a:off x="8203511" y="2294119"/>
              <a:ext cx="1747081" cy="646331"/>
            </a:xfrm>
            <a:prstGeom prst="rect">
              <a:avLst/>
            </a:prstGeom>
            <a:noFill/>
          </p:spPr>
          <p:txBody>
            <a:bodyPr wrap="none" rtlCol="0">
              <a:spAutoFit/>
            </a:bodyPr>
            <a:lstStyle/>
            <a:p>
              <a:r>
                <a:rPr lang="en-US" sz="3600" dirty="0">
                  <a:solidFill>
                    <a:srgbClr val="002060"/>
                  </a:solidFill>
                </a:rPr>
                <a:t>Minister</a:t>
              </a:r>
            </a:p>
          </p:txBody>
        </p:sp>
      </p:grpSp>
      <p:grpSp>
        <p:nvGrpSpPr>
          <p:cNvPr id="43" name="Group 42">
            <a:extLst>
              <a:ext uri="{FF2B5EF4-FFF2-40B4-BE49-F238E27FC236}">
                <a16:creationId xmlns:a16="http://schemas.microsoft.com/office/drawing/2014/main" id="{51675DD8-539A-4588-AC59-72A9A80320F2}"/>
              </a:ext>
            </a:extLst>
          </p:cNvPr>
          <p:cNvGrpSpPr/>
          <p:nvPr/>
        </p:nvGrpSpPr>
        <p:grpSpPr>
          <a:xfrm rot="21327786">
            <a:off x="7449075" y="3782271"/>
            <a:ext cx="3600951" cy="1190853"/>
            <a:chOff x="8139065" y="2260920"/>
            <a:chExt cx="1988359" cy="646331"/>
          </a:xfrm>
        </p:grpSpPr>
        <p:sp>
          <p:nvSpPr>
            <p:cNvPr id="44" name="Rectangle: Rounded Corners 43">
              <a:extLst>
                <a:ext uri="{FF2B5EF4-FFF2-40B4-BE49-F238E27FC236}">
                  <a16:creationId xmlns:a16="http://schemas.microsoft.com/office/drawing/2014/main" id="{1C6DD2AE-95A3-4C64-98CF-1D89E834AADD}"/>
                </a:ext>
              </a:extLst>
            </p:cNvPr>
            <p:cNvSpPr/>
            <p:nvPr/>
          </p:nvSpPr>
          <p:spPr>
            <a:xfrm>
              <a:off x="8139065" y="2290527"/>
              <a:ext cx="1195058" cy="307818"/>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45" name="TextBox 44">
              <a:extLst>
                <a:ext uri="{FF2B5EF4-FFF2-40B4-BE49-F238E27FC236}">
                  <a16:creationId xmlns:a16="http://schemas.microsoft.com/office/drawing/2014/main" id="{4910D67F-00F5-47B3-B3EF-4B94612E212E}"/>
                </a:ext>
              </a:extLst>
            </p:cNvPr>
            <p:cNvSpPr txBox="1"/>
            <p:nvPr/>
          </p:nvSpPr>
          <p:spPr>
            <a:xfrm>
              <a:off x="8259240" y="2260920"/>
              <a:ext cx="1868184" cy="646331"/>
            </a:xfrm>
            <a:prstGeom prst="rect">
              <a:avLst/>
            </a:prstGeom>
            <a:noFill/>
          </p:spPr>
          <p:txBody>
            <a:bodyPr wrap="square" rtlCol="0">
              <a:spAutoFit/>
            </a:bodyPr>
            <a:lstStyle/>
            <a:p>
              <a:r>
                <a:rPr lang="en-US" sz="3600" dirty="0">
                  <a:solidFill>
                    <a:srgbClr val="002060"/>
                  </a:solidFill>
                </a:rPr>
                <a:t>Teacher</a:t>
              </a:r>
            </a:p>
          </p:txBody>
        </p:sp>
      </p:grpSp>
    </p:spTree>
    <p:extLst>
      <p:ext uri="{BB962C8B-B14F-4D97-AF65-F5344CB8AC3E}">
        <p14:creationId xmlns:p14="http://schemas.microsoft.com/office/powerpoint/2010/main" val="276073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FBA4F-8212-48DB-93BF-36B5BE52BA10}"/>
              </a:ext>
            </a:extLst>
          </p:cNvPr>
          <p:cNvSpPr>
            <a:spLocks noGrp="1"/>
          </p:cNvSpPr>
          <p:nvPr>
            <p:ph type="title"/>
          </p:nvPr>
        </p:nvSpPr>
        <p:spPr/>
        <p:txBody>
          <a:bodyPr>
            <a:normAutofit fontScale="90000"/>
          </a:bodyPr>
          <a:lstStyle/>
          <a:p>
            <a:r>
              <a:rPr lang="en-US" dirty="0"/>
              <a:t>The path is fogged by</a:t>
            </a:r>
          </a:p>
        </p:txBody>
      </p:sp>
      <p:sp>
        <p:nvSpPr>
          <p:cNvPr id="3" name="Content Placeholder 2">
            <a:extLst>
              <a:ext uri="{FF2B5EF4-FFF2-40B4-BE49-F238E27FC236}">
                <a16:creationId xmlns:a16="http://schemas.microsoft.com/office/drawing/2014/main" id="{8FD9B0BC-DC25-4E46-8447-0976950F07D1}"/>
              </a:ext>
            </a:extLst>
          </p:cNvPr>
          <p:cNvSpPr>
            <a:spLocks noGrp="1"/>
          </p:cNvSpPr>
          <p:nvPr>
            <p:ph idx="1"/>
          </p:nvPr>
        </p:nvSpPr>
        <p:spPr>
          <a:xfrm>
            <a:off x="685800" y="1423664"/>
            <a:ext cx="10131425" cy="5203473"/>
          </a:xfrm>
        </p:spPr>
        <p:txBody>
          <a:bodyPr>
            <a:normAutofit fontScale="92500" lnSpcReduction="20000"/>
          </a:bodyPr>
          <a:lstStyle/>
          <a:p>
            <a:r>
              <a:rPr lang="en-US" dirty="0"/>
              <a:t>Imprecise definition in Scripture</a:t>
            </a:r>
          </a:p>
          <a:p>
            <a:pPr lvl="1"/>
            <a:r>
              <a:rPr lang="en-US" dirty="0"/>
              <a:t>God permits changes (temple, circumcision)</a:t>
            </a:r>
          </a:p>
          <a:p>
            <a:r>
              <a:rPr lang="en-US" dirty="0"/>
              <a:t>Centuries of traditions of the larger Church</a:t>
            </a:r>
          </a:p>
          <a:p>
            <a:pPr lvl="1"/>
            <a:r>
              <a:rPr lang="en-US" dirty="0"/>
              <a:t>Authoritative assembly</a:t>
            </a:r>
          </a:p>
          <a:p>
            <a:r>
              <a:rPr lang="en-US" dirty="0"/>
              <a:t>Years of traditions of our own brotherhood</a:t>
            </a:r>
          </a:p>
          <a:p>
            <a:r>
              <a:rPr lang="en-US" dirty="0"/>
              <a:t>Legal definitions</a:t>
            </a:r>
          </a:p>
          <a:p>
            <a:pPr lvl="1"/>
            <a:r>
              <a:rPr lang="en-US" dirty="0"/>
              <a:t>501.(c).3</a:t>
            </a:r>
          </a:p>
          <a:p>
            <a:pPr lvl="2"/>
            <a:r>
              <a:rPr lang="en-US" dirty="0"/>
              <a:t>Trustee</a:t>
            </a:r>
          </a:p>
          <a:p>
            <a:pPr lvl="2"/>
            <a:r>
              <a:rPr lang="en-US" dirty="0"/>
              <a:t>Employee</a:t>
            </a:r>
          </a:p>
        </p:txBody>
      </p:sp>
    </p:spTree>
    <p:extLst>
      <p:ext uri="{BB962C8B-B14F-4D97-AF65-F5344CB8AC3E}">
        <p14:creationId xmlns:p14="http://schemas.microsoft.com/office/powerpoint/2010/main" val="3030420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DFCF-6861-4857-BBD3-94A5079A6FAB}"/>
              </a:ext>
            </a:extLst>
          </p:cNvPr>
          <p:cNvSpPr>
            <a:spLocks noGrp="1"/>
          </p:cNvSpPr>
          <p:nvPr>
            <p:ph type="title"/>
          </p:nvPr>
        </p:nvSpPr>
        <p:spPr>
          <a:xfrm>
            <a:off x="604319" y="1818672"/>
            <a:ext cx="10131425" cy="794327"/>
          </a:xfrm>
        </p:spPr>
        <p:txBody>
          <a:bodyPr>
            <a:noAutofit/>
          </a:bodyPr>
          <a:lstStyle/>
          <a:p>
            <a:pPr algn="ctr"/>
            <a:r>
              <a:rPr lang="en-US" sz="6000" dirty="0"/>
              <a:t>I have dreaded this conversation the most</a:t>
            </a:r>
          </a:p>
        </p:txBody>
      </p:sp>
    </p:spTree>
    <p:extLst>
      <p:ext uri="{BB962C8B-B14F-4D97-AF65-F5344CB8AC3E}">
        <p14:creationId xmlns:p14="http://schemas.microsoft.com/office/powerpoint/2010/main" val="1036223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3543</TotalTime>
  <Words>1150</Words>
  <Application>Microsoft Office PowerPoint</Application>
  <PresentationFormat>Widescreen</PresentationFormat>
  <Paragraphs>110</Paragraphs>
  <Slides>20</Slides>
  <Notes>20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Narrow</vt:lpstr>
      <vt:lpstr>Arial Nova</vt:lpstr>
      <vt:lpstr>Baskerville Old Face</vt:lpstr>
      <vt:lpstr>Calibri</vt:lpstr>
      <vt:lpstr>Times New Roman</vt:lpstr>
      <vt:lpstr>Wingdings</vt:lpstr>
      <vt:lpstr>Celestial</vt:lpstr>
      <vt:lpstr>An Exploration of Authority and Leadership</vt:lpstr>
      <vt:lpstr>PowerPoint Presentation</vt:lpstr>
      <vt:lpstr>An Exploration of Authority and Leadership</vt:lpstr>
      <vt:lpstr>Welcome to class</vt:lpstr>
      <vt:lpstr>Leaders</vt:lpstr>
      <vt:lpstr>Servant leaders</vt:lpstr>
      <vt:lpstr>PowerPoint Presentation</vt:lpstr>
      <vt:lpstr>The path is fogged by</vt:lpstr>
      <vt:lpstr>I have dreaded this conversation the most</vt:lpstr>
      <vt:lpstr>The principles</vt:lpstr>
      <vt:lpstr>PowerPoint Presentation</vt:lpstr>
      <vt:lpstr>Let’s start with known role qualifications Elders/overseers [1 Timothy 3:1-7]</vt:lpstr>
      <vt:lpstr>More elders/overseers [Titus 1:6-9]</vt:lpstr>
      <vt:lpstr>Now, deacons [1 Timothy 3: 8-12]</vt:lpstr>
      <vt:lpstr>And just for another perspective [Acts 5]</vt:lpstr>
      <vt:lpstr>Finally, qualifications for ministers as we culturally recognize them</vt:lpstr>
      <vt:lpstr>But we need to also consider [Romans 16:1]</vt:lpstr>
      <vt:lpstr>Like I said, foggy</vt:lpstr>
      <vt:lpstr>My ideas (and I mean 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Normalcy</dc:title>
  <dc:creator>Robert Wade</dc:creator>
  <cp:lastModifiedBy>AV Team</cp:lastModifiedBy>
  <cp:revision>229</cp:revision>
  <cp:lastPrinted>2021-05-22T21:17:47Z</cp:lastPrinted>
  <dcterms:created xsi:type="dcterms:W3CDTF">2021-01-16T17:30:56Z</dcterms:created>
  <dcterms:modified xsi:type="dcterms:W3CDTF">2021-05-22T21:17:51Z</dcterms:modified>
</cp:coreProperties>
</file>