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61" r:id="rId7"/>
    <p:sldId id="262" r:id="rId8"/>
    <p:sldId id="263" r:id="rId9"/>
    <p:sldId id="264" r:id="rId10"/>
    <p:sldId id="266" r:id="rId11"/>
    <p:sldId id="267" r:id="rId12"/>
    <p:sldId id="268" r:id="rId13"/>
    <p:sldId id="269" r:id="rId14"/>
    <p:sldId id="278" r:id="rId15"/>
    <p:sldId id="282" r:id="rId16"/>
    <p:sldId id="270" r:id="rId17"/>
    <p:sldId id="271" r:id="rId18"/>
    <p:sldId id="274" r:id="rId19"/>
    <p:sldId id="273" r:id="rId20"/>
    <p:sldId id="272" r:id="rId21"/>
    <p:sldId id="265" r:id="rId22"/>
    <p:sldId id="275" r:id="rId23"/>
    <p:sldId id="277"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9" autoAdjust="0"/>
    <p:restoredTop sz="94660"/>
  </p:normalViewPr>
  <p:slideViewPr>
    <p:cSldViewPr snapToGrid="0">
      <p:cViewPr varScale="1">
        <p:scale>
          <a:sx n="69" d="100"/>
          <a:sy n="69" d="100"/>
        </p:scale>
        <p:origin x="72"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555300-B8A3-44FD-9518-E488324BC63C}" type="datetimeFigureOut">
              <a:rPr lang="en-US" smtClean="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398109892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555300-B8A3-44FD-9518-E488324BC63C}" type="datetimeFigureOut">
              <a:rPr lang="en-US" smtClean="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184776708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555300-B8A3-44FD-9518-E488324BC63C}" type="datetimeFigureOut">
              <a:rPr lang="en-US" smtClean="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39946187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555300-B8A3-44FD-9518-E488324BC63C}" type="datetimeFigureOut">
              <a:rPr lang="en-US" smtClean="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310439607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555300-B8A3-44FD-9518-E488324BC63C}" type="datetimeFigureOut">
              <a:rPr lang="en-US" smtClean="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312582980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555300-B8A3-44FD-9518-E488324BC63C}" type="datetimeFigureOut">
              <a:rPr lang="en-US" smtClean="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34604692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555300-B8A3-44FD-9518-E488324BC63C}" type="datetimeFigureOut">
              <a:rPr lang="en-US" smtClean="0"/>
              <a:t>5/16/2021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332417908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555300-B8A3-44FD-9518-E488324BC63C}" type="datetimeFigureOut">
              <a:rPr lang="en-US" smtClean="0"/>
              <a:t>5/16/2021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6075539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555300-B8A3-44FD-9518-E488324BC63C}" type="datetimeFigureOut">
              <a:rPr lang="en-US" smtClean="0"/>
              <a:t>5/16/2021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238686636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555300-B8A3-44FD-9518-E488324BC63C}" type="datetimeFigureOut">
              <a:rPr lang="en-US" smtClean="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115836261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555300-B8A3-44FD-9518-E488324BC63C}" type="datetimeFigureOut">
              <a:rPr lang="en-US" smtClean="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D3F8D-E602-408B-B245-F069369FF290}" type="slidenum">
              <a:rPr lang="en-US" smtClean="0"/>
              <a:t>‹#›</a:t>
            </a:fld>
            <a:endParaRPr lang="en-US"/>
          </a:p>
        </p:txBody>
      </p:sp>
    </p:spTree>
    <p:extLst>
      <p:ext uri="{BB962C8B-B14F-4D97-AF65-F5344CB8AC3E}">
        <p14:creationId xmlns:p14="http://schemas.microsoft.com/office/powerpoint/2010/main" val="265946381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55300-B8A3-44FD-9518-E488324BC63C}" type="datetimeFigureOut">
              <a:rPr lang="en-US" smtClean="0"/>
              <a:t>5/16/2021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D3F8D-E602-408B-B245-F069369FF290}" type="slidenum">
              <a:rPr lang="en-US" smtClean="0"/>
              <a:t>‹#›</a:t>
            </a:fld>
            <a:endParaRPr lang="en-US"/>
          </a:p>
        </p:txBody>
      </p:sp>
    </p:spTree>
    <p:extLst>
      <p:ext uri="{BB962C8B-B14F-4D97-AF65-F5344CB8AC3E}">
        <p14:creationId xmlns:p14="http://schemas.microsoft.com/office/powerpoint/2010/main" val="38785534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alking in a tunnel&#10;&#10;Description automatically generated with medium confidence">
            <a:extLst>
              <a:ext uri="{FF2B5EF4-FFF2-40B4-BE49-F238E27FC236}">
                <a16:creationId xmlns:a16="http://schemas.microsoft.com/office/drawing/2014/main" id="{E3B34D07-8C40-4E12-8A88-C7D332189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297366" cy="6858000"/>
          </a:xfrm>
          <a:prstGeom prst="rect">
            <a:avLst/>
          </a:prstGeom>
        </p:spPr>
      </p:pic>
      <p:sp>
        <p:nvSpPr>
          <p:cNvPr id="6" name="TextBox 5">
            <a:extLst>
              <a:ext uri="{FF2B5EF4-FFF2-40B4-BE49-F238E27FC236}">
                <a16:creationId xmlns:a16="http://schemas.microsoft.com/office/drawing/2014/main" id="{468A6B2F-093E-4F9A-8F7C-BAAB419120EA}"/>
              </a:ext>
            </a:extLst>
          </p:cNvPr>
          <p:cNvSpPr txBox="1"/>
          <p:nvPr/>
        </p:nvSpPr>
        <p:spPr>
          <a:xfrm>
            <a:off x="4227226" y="151179"/>
            <a:ext cx="7964774" cy="6555641"/>
          </a:xfrm>
          <a:prstGeom prst="rect">
            <a:avLst/>
          </a:prstGeom>
          <a:noFill/>
          <a:effectLst>
            <a:outerShdw blurRad="50800" dist="50800" dir="5400000" algn="ctr" rotWithShape="0">
              <a:schemeClr val="bg1"/>
            </a:outerShdw>
          </a:effectLst>
        </p:spPr>
        <p:txBody>
          <a:bodyPr wrap="square" rtlCol="0">
            <a:spAutoFit/>
          </a:bodyPr>
          <a:lstStyle/>
          <a:p>
            <a:pPr algn="ctr"/>
            <a:r>
              <a:rPr lang="en-US" sz="4200" b="1" dirty="0">
                <a:latin typeface="Tempus Sans ITC" panose="04020404030D07020202" pitchFamily="82" charset="0"/>
              </a:rPr>
              <a:t>After this I looked and there before me was a door standing open in heaven. And the voice I had first heard speaking to me like a trumpet said, “Come up here, and I will show you what must take place after this. At once I was in the Spirit, and there before me was a throne in heaven with someone sitting on it.</a:t>
            </a:r>
          </a:p>
        </p:txBody>
      </p:sp>
      <p:sp>
        <p:nvSpPr>
          <p:cNvPr id="7" name="TextBox 6">
            <a:extLst>
              <a:ext uri="{FF2B5EF4-FFF2-40B4-BE49-F238E27FC236}">
                <a16:creationId xmlns:a16="http://schemas.microsoft.com/office/drawing/2014/main" id="{11D94CD7-A348-42AD-B488-F94EA6E22941}"/>
              </a:ext>
            </a:extLst>
          </p:cNvPr>
          <p:cNvSpPr txBox="1"/>
          <p:nvPr/>
        </p:nvSpPr>
        <p:spPr>
          <a:xfrm>
            <a:off x="172387" y="5260270"/>
            <a:ext cx="2675744" cy="1446550"/>
          </a:xfrm>
          <a:prstGeom prst="rect">
            <a:avLst/>
          </a:prstGeom>
          <a:noFill/>
          <a:effectLst>
            <a:outerShdw blurRad="50800" dist="50800" dir="5400000" algn="ctr" rotWithShape="0">
              <a:schemeClr val="bg1"/>
            </a:outerShdw>
          </a:effectLst>
        </p:spPr>
        <p:txBody>
          <a:bodyPr wrap="square">
            <a:spAutoFit/>
          </a:bodyPr>
          <a:lstStyle/>
          <a:p>
            <a:pPr algn="ctr"/>
            <a:r>
              <a:rPr lang="en-US" sz="4400" dirty="0">
                <a:latin typeface="Modern Love Caps" panose="020B0604020202020204" pitchFamily="82" charset="0"/>
              </a:rPr>
              <a:t>Revelation</a:t>
            </a:r>
          </a:p>
          <a:p>
            <a:pPr algn="ctr"/>
            <a:r>
              <a:rPr lang="en-US" sz="4400" dirty="0">
                <a:latin typeface="Modern Love Caps" panose="020B0604020202020204" pitchFamily="82" charset="0"/>
              </a:rPr>
              <a:t>4</a:t>
            </a:r>
          </a:p>
        </p:txBody>
      </p:sp>
      <p:pic>
        <p:nvPicPr>
          <p:cNvPr id="8" name="Book of Revelation ch 4 NIV Audio Bible Non Dramatized">
            <a:hlinkClick r:id="" action="ppaction://media"/>
            <a:extLst>
              <a:ext uri="{FF2B5EF4-FFF2-40B4-BE49-F238E27FC236}">
                <a16:creationId xmlns:a16="http://schemas.microsoft.com/office/drawing/2014/main" id="{A0382212-38B0-48AA-9309-DD5C808548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4961" y="-609600"/>
            <a:ext cx="609600" cy="609600"/>
          </a:xfrm>
          <a:prstGeom prst="rect">
            <a:avLst/>
          </a:prstGeom>
        </p:spPr>
      </p:pic>
    </p:spTree>
    <p:extLst>
      <p:ext uri="{BB962C8B-B14F-4D97-AF65-F5344CB8AC3E}">
        <p14:creationId xmlns:p14="http://schemas.microsoft.com/office/powerpoint/2010/main" val="115221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2101B-725F-4AED-AACC-94D882359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992130" cy="6858000"/>
          </a:xfrm>
          <a:prstGeom prst="rect">
            <a:avLst/>
          </a:prstGeom>
          <a:ln>
            <a:noFill/>
          </a:ln>
          <a:effectLst>
            <a:softEdge rad="112500"/>
          </a:effectLst>
        </p:spPr>
      </p:pic>
      <p:sp>
        <p:nvSpPr>
          <p:cNvPr id="4" name="TextBox 3">
            <a:extLst>
              <a:ext uri="{FF2B5EF4-FFF2-40B4-BE49-F238E27FC236}">
                <a16:creationId xmlns:a16="http://schemas.microsoft.com/office/drawing/2014/main" id="{790687F5-E039-43CE-8EFA-93AA2694C82E}"/>
              </a:ext>
            </a:extLst>
          </p:cNvPr>
          <p:cNvSpPr txBox="1"/>
          <p:nvPr/>
        </p:nvSpPr>
        <p:spPr>
          <a:xfrm>
            <a:off x="0" y="105900"/>
            <a:ext cx="12192000" cy="7289881"/>
          </a:xfrm>
          <a:prstGeom prst="rect">
            <a:avLst/>
          </a:prstGeom>
          <a:noFill/>
          <a:effectLst>
            <a:outerShdw blurRad="50800" dist="50800" dir="5400000" algn="ctr" rotWithShape="0">
              <a:schemeClr val="bg1"/>
            </a:outerShdw>
          </a:effectLst>
        </p:spPr>
        <p:txBody>
          <a:bodyPr wrap="square">
            <a:spAutoFit/>
          </a:bodyPr>
          <a:lstStyle/>
          <a:p>
            <a:pPr marL="0" marR="0" algn="ctr">
              <a:lnSpc>
                <a:spcPct val="107000"/>
              </a:lnSpc>
              <a:spcBef>
                <a:spcPts val="0"/>
              </a:spcBef>
              <a:spcAft>
                <a:spcPts val="0"/>
              </a:spcAft>
            </a:pPr>
            <a:r>
              <a:rPr lang="en-US" sz="4400" b="1" dirty="0">
                <a:effectLst/>
                <a:latin typeface="Ink Free" panose="03080402000500000000" pitchFamily="66" charset="0"/>
                <a:ea typeface="Calibri" panose="020F0502020204030204" pitchFamily="34" charset="0"/>
                <a:cs typeface="Times New Roman" panose="02020603050405020304" pitchFamily="18" charset="0"/>
              </a:rPr>
              <a:t>At that instant I was in spirit and look!... a throne set in heaven and on the throne One enthroned. The One who sat there was rock-solid, like stone. Blazing crystal and fiery red and an emerald rainbow were all around the throne.</a:t>
            </a:r>
          </a:p>
          <a:p>
            <a:pPr marL="0" marR="0" algn="ctr">
              <a:lnSpc>
                <a:spcPct val="107000"/>
              </a:lnSpc>
              <a:spcBef>
                <a:spcPts val="0"/>
              </a:spcBef>
              <a:spcAft>
                <a:spcPts val="0"/>
              </a:spcAft>
            </a:pPr>
            <a:r>
              <a:rPr lang="en-US" sz="4400" b="1" dirty="0">
                <a:effectLst/>
                <a:latin typeface="Ink Free" panose="03080402000500000000" pitchFamily="66" charset="0"/>
                <a:ea typeface="Calibri" panose="020F0502020204030204" pitchFamily="34" charset="0"/>
                <a:cs typeface="Times New Roman" panose="02020603050405020304" pitchFamily="18" charset="0"/>
              </a:rPr>
              <a:t>Around that throne were thrones; twenty-four of them. And seated on those thrones twenty-four aged ones with flowing robes of white and on their heads golden victory crowns. </a:t>
            </a:r>
          </a:p>
          <a:p>
            <a:endParaRPr lang="en-US" sz="4400" dirty="0"/>
          </a:p>
        </p:txBody>
      </p:sp>
    </p:spTree>
    <p:extLst>
      <p:ext uri="{BB962C8B-B14F-4D97-AF65-F5344CB8AC3E}">
        <p14:creationId xmlns:p14="http://schemas.microsoft.com/office/powerpoint/2010/main" val="356892335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DC57F8-638E-499D-902D-1D3A02BFC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CB66950-516E-45CC-823A-0F3762AEF6DA}"/>
              </a:ext>
            </a:extLst>
          </p:cNvPr>
          <p:cNvSpPr txBox="1"/>
          <p:nvPr/>
        </p:nvSpPr>
        <p:spPr>
          <a:xfrm>
            <a:off x="0" y="95010"/>
            <a:ext cx="12192000" cy="6667979"/>
          </a:xfrm>
          <a:prstGeom prst="rect">
            <a:avLst/>
          </a:prstGeom>
          <a:noFill/>
          <a:effectLst>
            <a:outerShdw blurRad="50800" dist="50800" dir="5400000" algn="ctr" rotWithShape="0">
              <a:schemeClr val="bg1"/>
            </a:outerShdw>
          </a:effectLst>
        </p:spPr>
        <p:txBody>
          <a:bodyPr wrap="square">
            <a:spAutoFit/>
          </a:bodyPr>
          <a:lstStyle/>
          <a:p>
            <a:pPr marL="0" marR="0" algn="ctr">
              <a:lnSpc>
                <a:spcPct val="107000"/>
              </a:lnSpc>
              <a:spcBef>
                <a:spcPts val="0"/>
              </a:spcBef>
              <a:spcAft>
                <a:spcPts val="0"/>
              </a:spcAft>
            </a:pPr>
            <a:r>
              <a:rPr lang="en-US" sz="4000" b="1" dirty="0">
                <a:effectLst>
                  <a:glow rad="139700">
                    <a:schemeClr val="accent5">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Out of the depths of the throne: </a:t>
            </a:r>
          </a:p>
          <a:p>
            <a:pPr marL="0" marR="0" algn="ctr">
              <a:lnSpc>
                <a:spcPct val="107000"/>
              </a:lnSpc>
              <a:spcBef>
                <a:spcPts val="0"/>
              </a:spcBef>
              <a:spcAft>
                <a:spcPts val="0"/>
              </a:spcAft>
            </a:pPr>
            <a:r>
              <a:rPr lang="en-US" sz="4000" b="1" dirty="0">
                <a:effectLst>
                  <a:glow rad="139700">
                    <a:schemeClr val="accent5">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flashes of lightening! Voices! Thunder!</a:t>
            </a:r>
          </a:p>
          <a:p>
            <a:pPr marL="0" marR="0" algn="ctr">
              <a:lnSpc>
                <a:spcPct val="107000"/>
              </a:lnSpc>
              <a:spcBef>
                <a:spcPts val="0"/>
              </a:spcBef>
              <a:spcAft>
                <a:spcPts val="0"/>
              </a:spcAft>
            </a:pPr>
            <a:r>
              <a:rPr lang="en-US" sz="4000" b="1" dirty="0">
                <a:effectLst>
                  <a:glow rad="139700">
                    <a:schemeClr val="accent5">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In front of the throne seven blazing torches – </a:t>
            </a:r>
          </a:p>
          <a:p>
            <a:pPr marL="0" marR="0" algn="ctr">
              <a:lnSpc>
                <a:spcPct val="107000"/>
              </a:lnSpc>
              <a:spcBef>
                <a:spcPts val="0"/>
              </a:spcBef>
              <a:spcAft>
                <a:spcPts val="0"/>
              </a:spcAft>
            </a:pPr>
            <a:r>
              <a:rPr lang="en-US" sz="4000" b="1" dirty="0">
                <a:effectLst>
                  <a:glow rad="139700">
                    <a:schemeClr val="accent5">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these are the seven Spirits of God.</a:t>
            </a:r>
          </a:p>
          <a:p>
            <a:pPr marL="0" marR="0" algn="ctr">
              <a:lnSpc>
                <a:spcPct val="107000"/>
              </a:lnSpc>
              <a:spcBef>
                <a:spcPts val="0"/>
              </a:spcBef>
              <a:spcAft>
                <a:spcPts val="0"/>
              </a:spcAft>
            </a:pPr>
            <a:r>
              <a:rPr lang="en-US" sz="4000" b="1" dirty="0">
                <a:effectLst>
                  <a:glow rad="139700">
                    <a:schemeClr val="accent5">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Before the face of the throne something sea-like, </a:t>
            </a:r>
          </a:p>
          <a:p>
            <a:pPr marL="0" marR="0" algn="ctr">
              <a:lnSpc>
                <a:spcPct val="107000"/>
              </a:lnSpc>
              <a:spcBef>
                <a:spcPts val="0"/>
              </a:spcBef>
              <a:spcAft>
                <a:spcPts val="0"/>
              </a:spcAft>
            </a:pPr>
            <a:r>
              <a:rPr lang="en-US" sz="4000" b="1" dirty="0">
                <a:effectLst>
                  <a:glow rad="139700">
                    <a:schemeClr val="accent5">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see-through as glass resembling crystal.</a:t>
            </a:r>
          </a:p>
          <a:p>
            <a:pPr marL="0" marR="0" algn="ctr">
              <a:lnSpc>
                <a:spcPct val="107000"/>
              </a:lnSpc>
              <a:spcBef>
                <a:spcPts val="0"/>
              </a:spcBef>
              <a:spcAft>
                <a:spcPts val="0"/>
              </a:spcAft>
            </a:pPr>
            <a:r>
              <a:rPr lang="en-US" sz="4000" b="1" dirty="0">
                <a:effectLst>
                  <a:glow rad="139700">
                    <a:schemeClr val="accent5">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Circling the throne, in the middle (between the Throne and the 24 thrones) were four living creatures, </a:t>
            </a:r>
          </a:p>
          <a:p>
            <a:pPr marL="0" marR="0" algn="ctr">
              <a:lnSpc>
                <a:spcPct val="107000"/>
              </a:lnSpc>
              <a:spcBef>
                <a:spcPts val="0"/>
              </a:spcBef>
              <a:spcAft>
                <a:spcPts val="0"/>
              </a:spcAft>
            </a:pPr>
            <a:r>
              <a:rPr lang="en-US" sz="4000" b="1" dirty="0">
                <a:effectLst>
                  <a:glow rad="139700">
                    <a:schemeClr val="accent5">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filled with eyes in the front and </a:t>
            </a:r>
          </a:p>
          <a:p>
            <a:pPr marL="0" marR="0" algn="ctr">
              <a:lnSpc>
                <a:spcPct val="107000"/>
              </a:lnSpc>
              <a:spcBef>
                <a:spcPts val="0"/>
              </a:spcBef>
              <a:spcAft>
                <a:spcPts val="0"/>
              </a:spcAft>
            </a:pPr>
            <a:r>
              <a:rPr lang="en-US" sz="4000" b="1" dirty="0">
                <a:effectLst>
                  <a:glow rad="139700">
                    <a:schemeClr val="accent5">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overflowing with eyes in the back.</a:t>
            </a:r>
          </a:p>
        </p:txBody>
      </p:sp>
    </p:spTree>
    <p:extLst>
      <p:ext uri="{BB962C8B-B14F-4D97-AF65-F5344CB8AC3E}">
        <p14:creationId xmlns:p14="http://schemas.microsoft.com/office/powerpoint/2010/main" val="217395557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6A04F-416C-48AD-BCF8-511FAFD35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12192000" cy="6858000"/>
          </a:xfrm>
          <a:prstGeom prst="rect">
            <a:avLst/>
          </a:prstGeom>
          <a:ln>
            <a:noFill/>
          </a:ln>
          <a:effectLst>
            <a:softEdge rad="112500"/>
          </a:effectLst>
        </p:spPr>
      </p:pic>
      <p:sp>
        <p:nvSpPr>
          <p:cNvPr id="4" name="TextBox 3">
            <a:extLst>
              <a:ext uri="{FF2B5EF4-FFF2-40B4-BE49-F238E27FC236}">
                <a16:creationId xmlns:a16="http://schemas.microsoft.com/office/drawing/2014/main" id="{C5C47771-779D-4DC5-8375-72CCCEAD9DA2}"/>
              </a:ext>
            </a:extLst>
          </p:cNvPr>
          <p:cNvSpPr txBox="1"/>
          <p:nvPr/>
        </p:nvSpPr>
        <p:spPr>
          <a:xfrm>
            <a:off x="0" y="128513"/>
            <a:ext cx="12192000" cy="6600974"/>
          </a:xfrm>
          <a:prstGeom prst="rect">
            <a:avLst/>
          </a:prstGeom>
          <a:noFill/>
          <a:effectLst>
            <a:outerShdw blurRad="50800" dist="50800" dir="5400000" algn="ctr" rotWithShape="0">
              <a:schemeClr val="bg1"/>
            </a:outerShdw>
          </a:effectLst>
        </p:spPr>
        <p:txBody>
          <a:bodyPr wrap="square">
            <a:spAutoFit/>
          </a:bodyPr>
          <a:lstStyle/>
          <a:p>
            <a:pPr marL="0" marR="0" algn="ctr">
              <a:lnSpc>
                <a:spcPct val="107000"/>
              </a:lnSpc>
              <a:spcBef>
                <a:spcPts val="0"/>
              </a:spcBef>
              <a:spcAft>
                <a:spcPts val="0"/>
              </a:spcAft>
            </a:pPr>
            <a:r>
              <a:rPr lang="en-US" sz="4400" b="1" dirty="0">
                <a:effectLst>
                  <a:glow rad="101600">
                    <a:schemeClr val="accent6">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The first living creature resembled a lion!  </a:t>
            </a:r>
          </a:p>
          <a:p>
            <a:pPr marL="0" marR="0" algn="ctr">
              <a:lnSpc>
                <a:spcPct val="107000"/>
              </a:lnSpc>
              <a:spcBef>
                <a:spcPts val="0"/>
              </a:spcBef>
              <a:spcAft>
                <a:spcPts val="0"/>
              </a:spcAft>
            </a:pPr>
            <a:r>
              <a:rPr lang="en-US" sz="4400" b="1" dirty="0">
                <a:effectLst>
                  <a:glow rad="101600">
                    <a:schemeClr val="accent6">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The second a young bullock!  </a:t>
            </a:r>
          </a:p>
          <a:p>
            <a:pPr marL="0" marR="0" algn="ctr">
              <a:lnSpc>
                <a:spcPct val="107000"/>
              </a:lnSpc>
              <a:spcBef>
                <a:spcPts val="0"/>
              </a:spcBef>
              <a:spcAft>
                <a:spcPts val="0"/>
              </a:spcAft>
            </a:pPr>
            <a:r>
              <a:rPr lang="en-US" sz="4400" b="1" dirty="0">
                <a:effectLst>
                  <a:glow rad="101600">
                    <a:schemeClr val="accent6">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The third having a face like a man! </a:t>
            </a:r>
          </a:p>
          <a:p>
            <a:pPr marL="0" marR="0" algn="ctr">
              <a:lnSpc>
                <a:spcPct val="107000"/>
              </a:lnSpc>
              <a:spcBef>
                <a:spcPts val="0"/>
              </a:spcBef>
              <a:spcAft>
                <a:spcPts val="0"/>
              </a:spcAft>
            </a:pPr>
            <a:r>
              <a:rPr lang="en-US" sz="4400" b="1" dirty="0">
                <a:effectLst>
                  <a:glow rad="101600">
                    <a:schemeClr val="accent6">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And the fourth living creature </a:t>
            </a:r>
          </a:p>
          <a:p>
            <a:pPr marL="0" marR="0" algn="ctr">
              <a:lnSpc>
                <a:spcPct val="107000"/>
              </a:lnSpc>
              <a:spcBef>
                <a:spcPts val="0"/>
              </a:spcBef>
              <a:spcAft>
                <a:spcPts val="0"/>
              </a:spcAft>
            </a:pPr>
            <a:r>
              <a:rPr lang="en-US" sz="4400" b="1" dirty="0">
                <a:effectLst>
                  <a:glow rad="101600">
                    <a:schemeClr val="accent6">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was like a flying eagle!</a:t>
            </a:r>
          </a:p>
          <a:p>
            <a:pPr marL="0" marR="0" algn="ctr">
              <a:lnSpc>
                <a:spcPct val="107000"/>
              </a:lnSpc>
              <a:spcBef>
                <a:spcPts val="0"/>
              </a:spcBef>
              <a:spcAft>
                <a:spcPts val="0"/>
              </a:spcAft>
            </a:pPr>
            <a:r>
              <a:rPr lang="en-US" sz="4400" b="1" dirty="0">
                <a:effectLst>
                  <a:glow rad="101600">
                    <a:schemeClr val="accent6">
                      <a:satMod val="175000"/>
                      <a:alpha val="40000"/>
                    </a:schemeClr>
                  </a:glow>
                </a:effectLst>
                <a:latin typeface="Ink Free" panose="03080402000500000000" pitchFamily="66" charset="0"/>
                <a:ea typeface="Calibri" panose="020F0502020204030204" pitchFamily="34" charset="0"/>
                <a:cs typeface="Times New Roman" panose="02020603050405020304" pitchFamily="18" charset="0"/>
              </a:rPr>
              <a:t>The four living creature each were encircled with six wings and deep within the wings overflowing with eyes. Without respite, day and night, they continually lay out the Final Declaration:</a:t>
            </a:r>
          </a:p>
        </p:txBody>
      </p:sp>
    </p:spTree>
    <p:extLst>
      <p:ext uri="{BB962C8B-B14F-4D97-AF65-F5344CB8AC3E}">
        <p14:creationId xmlns:p14="http://schemas.microsoft.com/office/powerpoint/2010/main" val="192678899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76E87D2-B3E8-477C-9C25-A1F9B18A5321}"/>
              </a:ext>
            </a:extLst>
          </p:cNvPr>
          <p:cNvPicPr>
            <a:picLocks noChangeAspect="1"/>
          </p:cNvPicPr>
          <p:nvPr/>
        </p:nvPicPr>
        <p:blipFill rotWithShape="1">
          <a:blip r:embed="rId2">
            <a:extLst>
              <a:ext uri="{28A0092B-C50C-407E-A947-70E740481C1C}">
                <a14:useLocalDpi xmlns:a14="http://schemas.microsoft.com/office/drawing/2010/main" val="0"/>
              </a:ext>
            </a:extLst>
          </a:blip>
          <a:srcRect t="6489" r="1" b="1510"/>
          <a:stretch/>
        </p:blipFill>
        <p:spPr>
          <a:xfrm>
            <a:off x="196850" y="172618"/>
            <a:ext cx="4361082" cy="6512763"/>
          </a:xfrm>
          <a:prstGeom prst="rect">
            <a:avLst/>
          </a:prstGeom>
          <a:ln>
            <a:noFill/>
          </a:ln>
          <a:effectLst>
            <a:softEdge rad="112500"/>
          </a:effectLst>
        </p:spPr>
      </p:pic>
      <p:sp>
        <p:nvSpPr>
          <p:cNvPr id="4" name="TextBox 3">
            <a:extLst>
              <a:ext uri="{FF2B5EF4-FFF2-40B4-BE49-F238E27FC236}">
                <a16:creationId xmlns:a16="http://schemas.microsoft.com/office/drawing/2014/main" id="{1BD0C2E5-386D-4EBB-954E-7AE23855A17C}"/>
              </a:ext>
            </a:extLst>
          </p:cNvPr>
          <p:cNvSpPr txBox="1"/>
          <p:nvPr/>
        </p:nvSpPr>
        <p:spPr>
          <a:xfrm>
            <a:off x="4557932" y="31042"/>
            <a:ext cx="7634068" cy="6997044"/>
          </a:xfrm>
          <a:prstGeom prst="rect">
            <a:avLst/>
          </a:prstGeom>
          <a:noFill/>
        </p:spPr>
        <p:txBody>
          <a:bodyPr wrap="square">
            <a:spAutoFit/>
          </a:bodyPr>
          <a:lstStyle/>
          <a:p>
            <a:pPr marL="0" marR="0" algn="ctr">
              <a:lnSpc>
                <a:spcPct val="107000"/>
              </a:lnSpc>
              <a:spcBef>
                <a:spcPts val="0"/>
              </a:spcBef>
              <a:spcAft>
                <a:spcPts val="0"/>
              </a:spcAft>
            </a:pPr>
            <a:r>
              <a:rPr lang="en-US" sz="4200" b="1" dirty="0">
                <a:effectLst/>
                <a:latin typeface="Ink Free" panose="03080402000500000000" pitchFamily="66" charset="0"/>
                <a:ea typeface="Calibri" panose="020F0502020204030204" pitchFamily="34" charset="0"/>
                <a:cs typeface="Times New Roman" panose="02020603050405020304" pitchFamily="18" charset="0"/>
              </a:rPr>
              <a:t>Holy! </a:t>
            </a:r>
          </a:p>
          <a:p>
            <a:pPr marL="0" marR="0" algn="ctr">
              <a:lnSpc>
                <a:spcPct val="107000"/>
              </a:lnSpc>
              <a:spcBef>
                <a:spcPts val="0"/>
              </a:spcBef>
              <a:spcAft>
                <a:spcPts val="0"/>
              </a:spcAft>
            </a:pPr>
            <a:r>
              <a:rPr lang="en-US" sz="4200" b="1" dirty="0">
                <a:effectLst/>
                <a:latin typeface="Ink Free" panose="03080402000500000000" pitchFamily="66" charset="0"/>
                <a:ea typeface="Calibri" panose="020F0502020204030204" pitchFamily="34" charset="0"/>
                <a:cs typeface="Times New Roman" panose="02020603050405020304" pitchFamily="18" charset="0"/>
              </a:rPr>
              <a:t>Sacred Otherness! </a:t>
            </a:r>
          </a:p>
          <a:p>
            <a:pPr marL="0" marR="0" algn="ctr">
              <a:lnSpc>
                <a:spcPct val="107000"/>
              </a:lnSpc>
              <a:spcBef>
                <a:spcPts val="0"/>
              </a:spcBef>
              <a:spcAft>
                <a:spcPts val="0"/>
              </a:spcAft>
            </a:pPr>
            <a:r>
              <a:rPr lang="en-US" sz="4200" b="1" dirty="0">
                <a:effectLst/>
                <a:latin typeface="Ink Free" panose="03080402000500000000" pitchFamily="66" charset="0"/>
                <a:ea typeface="Calibri" panose="020F0502020204030204" pitchFamily="34" charset="0"/>
                <a:cs typeface="Times New Roman" panose="02020603050405020304" pitchFamily="18" charset="0"/>
              </a:rPr>
              <a:t>Transcendent Perfection!  Absolute Master! </a:t>
            </a:r>
          </a:p>
          <a:p>
            <a:pPr marL="0" marR="0" algn="ctr">
              <a:lnSpc>
                <a:spcPct val="107000"/>
              </a:lnSpc>
              <a:spcBef>
                <a:spcPts val="0"/>
              </a:spcBef>
              <a:spcAft>
                <a:spcPts val="0"/>
              </a:spcAft>
            </a:pPr>
            <a:r>
              <a:rPr lang="en-US" sz="4200" b="1" dirty="0">
                <a:effectLst/>
                <a:latin typeface="Ink Free" panose="03080402000500000000" pitchFamily="66" charset="0"/>
                <a:ea typeface="Calibri" panose="020F0502020204030204" pitchFamily="34" charset="0"/>
                <a:cs typeface="Times New Roman" panose="02020603050405020304" pitchFamily="18" charset="0"/>
              </a:rPr>
              <a:t>The Creator God! </a:t>
            </a:r>
          </a:p>
          <a:p>
            <a:pPr marL="0" marR="0" algn="ctr">
              <a:lnSpc>
                <a:spcPct val="107000"/>
              </a:lnSpc>
              <a:spcBef>
                <a:spcPts val="0"/>
              </a:spcBef>
              <a:spcAft>
                <a:spcPts val="0"/>
              </a:spcAft>
            </a:pPr>
            <a:r>
              <a:rPr lang="en-US" sz="4200" b="1" dirty="0">
                <a:effectLst/>
                <a:latin typeface="Ink Free" panose="03080402000500000000" pitchFamily="66" charset="0"/>
                <a:ea typeface="Calibri" panose="020F0502020204030204" pitchFamily="34" charset="0"/>
                <a:cs typeface="Times New Roman" panose="02020603050405020304" pitchFamily="18" charset="0"/>
              </a:rPr>
              <a:t>Unrestricted Power </a:t>
            </a:r>
          </a:p>
          <a:p>
            <a:pPr marL="0" marR="0" algn="ctr">
              <a:lnSpc>
                <a:spcPct val="107000"/>
              </a:lnSpc>
              <a:spcBef>
                <a:spcPts val="0"/>
              </a:spcBef>
              <a:spcAft>
                <a:spcPts val="0"/>
              </a:spcAft>
            </a:pPr>
            <a:r>
              <a:rPr lang="en-US" sz="4200" b="1" dirty="0">
                <a:effectLst/>
                <a:latin typeface="Ink Free" panose="03080402000500000000" pitchFamily="66" charset="0"/>
                <a:ea typeface="Calibri" panose="020F0502020204030204" pitchFamily="34" charset="0"/>
                <a:cs typeface="Times New Roman" panose="02020603050405020304" pitchFamily="18" charset="0"/>
              </a:rPr>
              <a:t>prevailing over all! </a:t>
            </a:r>
          </a:p>
          <a:p>
            <a:pPr marL="0" marR="0" algn="ctr">
              <a:lnSpc>
                <a:spcPct val="107000"/>
              </a:lnSpc>
              <a:spcBef>
                <a:spcPts val="0"/>
              </a:spcBef>
              <a:spcAft>
                <a:spcPts val="0"/>
              </a:spcAft>
            </a:pPr>
            <a:r>
              <a:rPr lang="en-US" sz="4200" b="1" dirty="0">
                <a:effectLst/>
                <a:latin typeface="Ink Free" panose="03080402000500000000" pitchFamily="66" charset="0"/>
                <a:ea typeface="Calibri" panose="020F0502020204030204" pitchFamily="34" charset="0"/>
                <a:cs typeface="Times New Roman" panose="02020603050405020304" pitchFamily="18" charset="0"/>
              </a:rPr>
              <a:t>The Was! </a:t>
            </a:r>
          </a:p>
          <a:p>
            <a:pPr marL="0" marR="0" algn="ctr">
              <a:lnSpc>
                <a:spcPct val="107000"/>
              </a:lnSpc>
              <a:spcBef>
                <a:spcPts val="0"/>
              </a:spcBef>
              <a:spcAft>
                <a:spcPts val="0"/>
              </a:spcAft>
            </a:pPr>
            <a:r>
              <a:rPr lang="en-US" sz="4200" b="1" dirty="0">
                <a:effectLst/>
                <a:latin typeface="Ink Free" panose="03080402000500000000" pitchFamily="66" charset="0"/>
                <a:ea typeface="Calibri" panose="020F0502020204030204" pitchFamily="34" charset="0"/>
                <a:cs typeface="Times New Roman" panose="02020603050405020304" pitchFamily="18" charset="0"/>
              </a:rPr>
              <a:t>The Is! </a:t>
            </a:r>
          </a:p>
          <a:p>
            <a:pPr marL="0" marR="0" algn="ctr">
              <a:lnSpc>
                <a:spcPct val="107000"/>
              </a:lnSpc>
              <a:spcBef>
                <a:spcPts val="0"/>
              </a:spcBef>
              <a:spcAft>
                <a:spcPts val="0"/>
              </a:spcAft>
            </a:pPr>
            <a:r>
              <a:rPr lang="en-US" sz="4200" b="1" dirty="0">
                <a:effectLst/>
                <a:latin typeface="Ink Free" panose="03080402000500000000" pitchFamily="66" charset="0"/>
                <a:ea typeface="Calibri" panose="020F0502020204030204" pitchFamily="34" charset="0"/>
                <a:cs typeface="Times New Roman" panose="02020603050405020304" pitchFamily="18" charset="0"/>
              </a:rPr>
              <a:t>The One forever involved!</a:t>
            </a:r>
          </a:p>
        </p:txBody>
      </p:sp>
    </p:spTree>
    <p:extLst>
      <p:ext uri="{BB962C8B-B14F-4D97-AF65-F5344CB8AC3E}">
        <p14:creationId xmlns:p14="http://schemas.microsoft.com/office/powerpoint/2010/main" val="9079995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 lights in the sky&#10;&#10;Description automatically generated with low confidence">
            <a:extLst>
              <a:ext uri="{FF2B5EF4-FFF2-40B4-BE49-F238E27FC236}">
                <a16:creationId xmlns:a16="http://schemas.microsoft.com/office/drawing/2014/main" id="{D2CAC2AE-B840-47AF-AE67-A3B56344032A}"/>
              </a:ext>
            </a:extLst>
          </p:cNvPr>
          <p:cNvPicPr>
            <a:picLocks noChangeAspect="1"/>
          </p:cNvPicPr>
          <p:nvPr/>
        </p:nvPicPr>
        <p:blipFill rotWithShape="1">
          <a:blip r:embed="rId2">
            <a:extLst>
              <a:ext uri="{28A0092B-C50C-407E-A947-70E740481C1C}">
                <a14:useLocalDpi xmlns:a14="http://schemas.microsoft.com/office/drawing/2010/main" val="0"/>
              </a:ext>
            </a:extLst>
          </a:blip>
          <a:srcRect t="5086" r="1" b="6520"/>
          <a:stretch/>
        </p:blipFill>
        <p:spPr>
          <a:xfrm>
            <a:off x="182459" y="161954"/>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
        <p:nvSpPr>
          <p:cNvPr id="3" name="TextBox 2">
            <a:extLst>
              <a:ext uri="{FF2B5EF4-FFF2-40B4-BE49-F238E27FC236}">
                <a16:creationId xmlns:a16="http://schemas.microsoft.com/office/drawing/2014/main" id="{E9105475-070F-47BE-A988-3458ED0DBBAA}"/>
              </a:ext>
            </a:extLst>
          </p:cNvPr>
          <p:cNvSpPr txBox="1"/>
          <p:nvPr/>
        </p:nvSpPr>
        <p:spPr>
          <a:xfrm>
            <a:off x="0" y="490759"/>
            <a:ext cx="12192000" cy="5876481"/>
          </a:xfrm>
          <a:prstGeom prst="rect">
            <a:avLst/>
          </a:prstGeom>
          <a:noFill/>
        </p:spPr>
        <p:txBody>
          <a:bodyPr wrap="square">
            <a:spAutoFit/>
          </a:bodyPr>
          <a:lstStyle/>
          <a:p>
            <a:pPr marL="0" marR="0" algn="ctr">
              <a:lnSpc>
                <a:spcPct val="107000"/>
              </a:lnSpc>
              <a:spcBef>
                <a:spcPts val="0"/>
              </a:spcBef>
              <a:spcAft>
                <a:spcPts val="0"/>
              </a:spcAft>
            </a:pPr>
            <a:r>
              <a:rPr lang="en-US" sz="4400" b="1" dirty="0">
                <a:effectLst>
                  <a:outerShdw blurRad="50800" dist="50800" dir="5400000" algn="ctr" rotWithShape="0">
                    <a:schemeClr val="bg1"/>
                  </a:outerShdw>
                </a:effectLst>
                <a:latin typeface="Ink Free" panose="03080402000500000000" pitchFamily="66" charset="0"/>
                <a:ea typeface="Calibri" panose="020F0502020204030204" pitchFamily="34" charset="0"/>
                <a:cs typeface="Times New Roman" panose="02020603050405020304" pitchFamily="18" charset="0"/>
              </a:rPr>
              <a:t>Whenever the four living beings bestow infinite worth and value and thanksgiving for grace to the One sitting on the Throne, to the Living One penetrating past times to the times, the twenty-four aged ones will fall down before the One who sits on the Throne who saturates the ages to ages and in worshipful adoration cast their victory crowns before the Throne saying:</a:t>
            </a:r>
          </a:p>
        </p:txBody>
      </p:sp>
    </p:spTree>
    <p:extLst>
      <p:ext uri="{BB962C8B-B14F-4D97-AF65-F5344CB8AC3E}">
        <p14:creationId xmlns:p14="http://schemas.microsoft.com/office/powerpoint/2010/main" val="394149194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754E1401-22AF-42F4-8195-6494E9128C9F}"/>
              </a:ext>
            </a:extLst>
          </p:cNvPr>
          <p:cNvPicPr>
            <a:picLocks noChangeAspect="1"/>
          </p:cNvPicPr>
          <p:nvPr/>
        </p:nvPicPr>
        <p:blipFill rotWithShape="1">
          <a:blip r:embed="rId2">
            <a:extLst>
              <a:ext uri="{28A0092B-C50C-407E-A947-70E740481C1C}">
                <a14:useLocalDpi xmlns:a14="http://schemas.microsoft.com/office/drawing/2010/main" val="0"/>
              </a:ext>
            </a:extLst>
          </a:blip>
          <a:srcRect t="6489" r="1" b="1510"/>
          <a:stretch/>
        </p:blipFill>
        <p:spPr>
          <a:xfrm>
            <a:off x="196850" y="172618"/>
            <a:ext cx="4361082" cy="6512763"/>
          </a:xfrm>
          <a:prstGeom prst="rect">
            <a:avLst/>
          </a:prstGeom>
          <a:ln>
            <a:noFill/>
          </a:ln>
          <a:effectLst>
            <a:softEdge rad="112500"/>
          </a:effectLst>
        </p:spPr>
      </p:pic>
      <p:sp>
        <p:nvSpPr>
          <p:cNvPr id="4" name="TextBox 3">
            <a:extLst>
              <a:ext uri="{FF2B5EF4-FFF2-40B4-BE49-F238E27FC236}">
                <a16:creationId xmlns:a16="http://schemas.microsoft.com/office/drawing/2014/main" id="{6F7DB272-AC5C-4256-B9DA-ACE643AD83B2}"/>
              </a:ext>
            </a:extLst>
          </p:cNvPr>
          <p:cNvSpPr txBox="1"/>
          <p:nvPr/>
        </p:nvSpPr>
        <p:spPr>
          <a:xfrm>
            <a:off x="4557932" y="172618"/>
            <a:ext cx="7605930" cy="6600974"/>
          </a:xfrm>
          <a:prstGeom prst="rect">
            <a:avLst/>
          </a:prstGeom>
          <a:noFill/>
        </p:spPr>
        <p:txBody>
          <a:bodyPr wrap="square">
            <a:spAutoFit/>
          </a:bodyPr>
          <a:lstStyle/>
          <a:p>
            <a:pPr marL="0" marR="0" algn="ctr">
              <a:lnSpc>
                <a:spcPct val="107000"/>
              </a:lnSpc>
              <a:spcBef>
                <a:spcPts val="0"/>
              </a:spcBef>
              <a:spcAft>
                <a:spcPts val="0"/>
              </a:spcAft>
            </a:pPr>
            <a:r>
              <a:rPr lang="en-US" sz="4400" b="1" dirty="0">
                <a:effectLst>
                  <a:outerShdw blurRad="50800" dist="50800" dir="5400000" algn="ctr" rotWithShape="0">
                    <a:schemeClr val="bg1"/>
                  </a:outerShdw>
                </a:effectLst>
                <a:latin typeface="Ink Free" panose="03080402000500000000" pitchFamily="66" charset="0"/>
                <a:ea typeface="Calibri" panose="020F0502020204030204" pitchFamily="34" charset="0"/>
                <a:cs typeface="Times New Roman" panose="02020603050405020304" pitchFamily="18" charset="0"/>
              </a:rPr>
              <a:t>Worthy are you! Our Absolute Master and our Creator God forever receiving infinite worth, immeasurable value and unrestricted power because you created each and everything and because of your desire they are and they were brought into being.</a:t>
            </a:r>
          </a:p>
        </p:txBody>
      </p:sp>
    </p:spTree>
    <p:extLst>
      <p:ext uri="{BB962C8B-B14F-4D97-AF65-F5344CB8AC3E}">
        <p14:creationId xmlns:p14="http://schemas.microsoft.com/office/powerpoint/2010/main" val="195276361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627088-E6D0-4E71-B57D-1EE85042B87A}"/>
              </a:ext>
            </a:extLst>
          </p:cNvPr>
          <p:cNvSpPr txBox="1"/>
          <p:nvPr/>
        </p:nvSpPr>
        <p:spPr>
          <a:xfrm>
            <a:off x="1" y="618979"/>
            <a:ext cx="12191999" cy="5262979"/>
          </a:xfrm>
          <a:prstGeom prst="rect">
            <a:avLst/>
          </a:prstGeom>
          <a:noFill/>
        </p:spPr>
        <p:txBody>
          <a:bodyPr wrap="square" rtlCol="0">
            <a:spAutoFit/>
          </a:bodyPr>
          <a:lstStyle/>
          <a:p>
            <a:pPr algn="ctr"/>
            <a:r>
              <a:rPr lang="en-US" sz="4800" b="1" dirty="0">
                <a:latin typeface="Ink Free" panose="03080402000500000000" pitchFamily="66" charset="0"/>
              </a:rPr>
              <a:t>And he made known to us the mystery of his will according to his good pleasure, which he purposed in Christ, to be put into effect when the times will have reached their fulfillment – to bring all thing in heaven and on earth together under one head, even Christ. Ephesians 1:9-10</a:t>
            </a:r>
          </a:p>
        </p:txBody>
      </p:sp>
    </p:spTree>
    <p:extLst>
      <p:ext uri="{BB962C8B-B14F-4D97-AF65-F5344CB8AC3E}">
        <p14:creationId xmlns:p14="http://schemas.microsoft.com/office/powerpoint/2010/main" val="165339772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8E82DD-FD05-4561-B43D-4B4986DD2BD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441809" y="-25787"/>
            <a:ext cx="4757973" cy="2440717"/>
          </a:xfrm>
          <a:prstGeom prst="rect">
            <a:avLst/>
          </a:prstGeom>
          <a:ln>
            <a:noFill/>
          </a:ln>
          <a:effectLst>
            <a:softEdge rad="112500"/>
          </a:effectLst>
        </p:spPr>
      </p:pic>
      <p:sp>
        <p:nvSpPr>
          <p:cNvPr id="3" name="TextBox 2">
            <a:extLst>
              <a:ext uri="{FF2B5EF4-FFF2-40B4-BE49-F238E27FC236}">
                <a16:creationId xmlns:a16="http://schemas.microsoft.com/office/drawing/2014/main" id="{CD49128F-D5FD-425E-B808-942B2F9C0608}"/>
              </a:ext>
            </a:extLst>
          </p:cNvPr>
          <p:cNvSpPr txBox="1"/>
          <p:nvPr/>
        </p:nvSpPr>
        <p:spPr>
          <a:xfrm>
            <a:off x="0" y="779073"/>
            <a:ext cx="7441809" cy="830997"/>
          </a:xfrm>
          <a:prstGeom prst="rect">
            <a:avLst/>
          </a:prstGeom>
          <a:noFill/>
        </p:spPr>
        <p:txBody>
          <a:bodyPr wrap="square">
            <a:spAutoFit/>
          </a:bodyPr>
          <a:lstStyle/>
          <a:p>
            <a:r>
              <a:rPr lang="en-US" sz="4800" b="1" dirty="0">
                <a:solidFill>
                  <a:srgbClr val="FFFF00"/>
                </a:solidFill>
                <a:effectLst/>
                <a:latin typeface="Ink Free" panose="03080402000500000000" pitchFamily="66" charset="0"/>
                <a:ea typeface="Calibri" panose="020F0502020204030204" pitchFamily="34" charset="0"/>
              </a:rPr>
              <a:t>The Scroll: God’s Plan of life </a:t>
            </a:r>
            <a:endParaRPr lang="en-US" sz="4800" dirty="0">
              <a:solidFill>
                <a:srgbClr val="FFFF00"/>
              </a:solidFill>
              <a:latin typeface="Ink Free" panose="03080402000500000000" pitchFamily="66" charset="0"/>
            </a:endParaRPr>
          </a:p>
        </p:txBody>
      </p:sp>
      <p:sp>
        <p:nvSpPr>
          <p:cNvPr id="5" name="TextBox 4">
            <a:extLst>
              <a:ext uri="{FF2B5EF4-FFF2-40B4-BE49-F238E27FC236}">
                <a16:creationId xmlns:a16="http://schemas.microsoft.com/office/drawing/2014/main" id="{162FFC39-5302-4D33-8E59-BBEE60BBFC00}"/>
              </a:ext>
            </a:extLst>
          </p:cNvPr>
          <p:cNvSpPr txBox="1"/>
          <p:nvPr/>
        </p:nvSpPr>
        <p:spPr>
          <a:xfrm>
            <a:off x="0" y="2414930"/>
            <a:ext cx="12192000" cy="4401205"/>
          </a:xfrm>
          <a:prstGeom prst="rect">
            <a:avLst/>
          </a:prstGeom>
          <a:noFill/>
        </p:spPr>
        <p:txBody>
          <a:bodyPr wrap="square">
            <a:spAutoFit/>
          </a:bodyPr>
          <a:lstStyle/>
          <a:p>
            <a:pPr algn="ctr"/>
            <a:r>
              <a:rPr lang="en-US" sz="4000" b="1" dirty="0">
                <a:effectLst/>
                <a:latin typeface="Ink Free" panose="03080402000500000000" pitchFamily="66" charset="0"/>
                <a:ea typeface="Calibri" panose="020F0502020204030204" pitchFamily="34" charset="0"/>
              </a:rPr>
              <a:t>Then I saw in the right hand of him who sat </a:t>
            </a:r>
          </a:p>
          <a:p>
            <a:pPr algn="ctr"/>
            <a:r>
              <a:rPr lang="en-US" sz="4000" b="1" dirty="0">
                <a:effectLst/>
                <a:latin typeface="Ink Free" panose="03080402000500000000" pitchFamily="66" charset="0"/>
                <a:ea typeface="Calibri" panose="020F0502020204030204" pitchFamily="34" charset="0"/>
              </a:rPr>
              <a:t>on the throne a scroll with writing on both sides </a:t>
            </a:r>
          </a:p>
          <a:p>
            <a:pPr algn="ctr"/>
            <a:r>
              <a:rPr lang="en-US" sz="4000" b="1" dirty="0">
                <a:effectLst/>
                <a:latin typeface="Ink Free" panose="03080402000500000000" pitchFamily="66" charset="0"/>
                <a:ea typeface="Calibri" panose="020F0502020204030204" pitchFamily="34" charset="0"/>
              </a:rPr>
              <a:t>and sealed with seven seals. And I saw a mighty </a:t>
            </a:r>
          </a:p>
          <a:p>
            <a:pPr algn="ctr"/>
            <a:r>
              <a:rPr lang="en-US" sz="4000" b="1" dirty="0">
                <a:effectLst/>
                <a:latin typeface="Ink Free" panose="03080402000500000000" pitchFamily="66" charset="0"/>
                <a:ea typeface="Calibri" panose="020F0502020204030204" pitchFamily="34" charset="0"/>
              </a:rPr>
              <a:t>angel proclaiming in a loud voice, “Who is worthy to break the seals and open the scroll?” But no one in heaven or on earth or under the earth could open </a:t>
            </a:r>
          </a:p>
          <a:p>
            <a:pPr algn="ctr"/>
            <a:r>
              <a:rPr lang="en-US" sz="4000" b="1" dirty="0">
                <a:effectLst/>
                <a:latin typeface="Ink Free" panose="03080402000500000000" pitchFamily="66" charset="0"/>
                <a:ea typeface="Calibri" panose="020F0502020204030204" pitchFamily="34" charset="0"/>
              </a:rPr>
              <a:t>the scroll or even look inside it. </a:t>
            </a:r>
            <a:endParaRPr lang="en-US" sz="4000" b="1" dirty="0">
              <a:latin typeface="Ink Free" panose="03080402000500000000" pitchFamily="66" charset="0"/>
            </a:endParaRPr>
          </a:p>
        </p:txBody>
      </p:sp>
    </p:spTree>
    <p:extLst>
      <p:ext uri="{BB962C8B-B14F-4D97-AF65-F5344CB8AC3E}">
        <p14:creationId xmlns:p14="http://schemas.microsoft.com/office/powerpoint/2010/main" val="560401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F3970-C792-4305-BAC0-56CE62C4604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441809" y="-25787"/>
            <a:ext cx="4757973" cy="2440717"/>
          </a:xfrm>
          <a:prstGeom prst="rect">
            <a:avLst/>
          </a:prstGeom>
          <a:ln>
            <a:noFill/>
          </a:ln>
          <a:effectLst>
            <a:softEdge rad="112500"/>
          </a:effectLst>
        </p:spPr>
      </p:pic>
      <p:sp>
        <p:nvSpPr>
          <p:cNvPr id="4" name="TextBox 3">
            <a:extLst>
              <a:ext uri="{FF2B5EF4-FFF2-40B4-BE49-F238E27FC236}">
                <a16:creationId xmlns:a16="http://schemas.microsoft.com/office/drawing/2014/main" id="{351E5CF3-F8D8-4198-A94A-1B4A6E23304E}"/>
              </a:ext>
            </a:extLst>
          </p:cNvPr>
          <p:cNvSpPr txBox="1"/>
          <p:nvPr/>
        </p:nvSpPr>
        <p:spPr>
          <a:xfrm>
            <a:off x="0" y="2836961"/>
            <a:ext cx="12192000" cy="3785652"/>
          </a:xfrm>
          <a:prstGeom prst="rect">
            <a:avLst/>
          </a:prstGeom>
          <a:noFill/>
        </p:spPr>
        <p:txBody>
          <a:bodyPr wrap="square">
            <a:spAutoFit/>
          </a:bodyPr>
          <a:lstStyle/>
          <a:p>
            <a:pPr algn="ctr"/>
            <a:r>
              <a:rPr lang="en-US" sz="4000" b="1" dirty="0">
                <a:effectLst/>
                <a:latin typeface="Ink Free" panose="03080402000500000000" pitchFamily="66" charset="0"/>
                <a:ea typeface="Calibri" panose="020F0502020204030204" pitchFamily="34" charset="0"/>
              </a:rPr>
              <a:t>I wept and wept because no one was found who was worthy </a:t>
            </a:r>
            <a:r>
              <a:rPr lang="en-US" sz="4000" b="1" dirty="0">
                <a:latin typeface="Ink Free" panose="03080402000500000000" pitchFamily="66" charset="0"/>
                <a:ea typeface="Calibri" panose="020F0502020204030204" pitchFamily="34" charset="0"/>
              </a:rPr>
              <a:t>to open the scroll or look inside. Then one of the elders said to me, “Do not weep! See, the Lion of the tribe of Judah, the Root of David, has triumphed. He is able to open the scroll and its seven seals.”</a:t>
            </a:r>
          </a:p>
          <a:p>
            <a:pPr algn="ctr"/>
            <a:r>
              <a:rPr lang="en-US" sz="4000" b="1" dirty="0">
                <a:effectLst/>
                <a:latin typeface="Ink Free" panose="03080402000500000000" pitchFamily="66" charset="0"/>
                <a:ea typeface="Calibri" panose="020F0502020204030204" pitchFamily="34" charset="0"/>
              </a:rPr>
              <a:t>Rev. 5:1-5</a:t>
            </a:r>
            <a:endParaRPr lang="en-US" sz="4000" b="1" dirty="0">
              <a:latin typeface="Ink Free" panose="03080402000500000000" pitchFamily="66" charset="0"/>
            </a:endParaRPr>
          </a:p>
        </p:txBody>
      </p:sp>
      <p:sp>
        <p:nvSpPr>
          <p:cNvPr id="5" name="TextBox 4">
            <a:extLst>
              <a:ext uri="{FF2B5EF4-FFF2-40B4-BE49-F238E27FC236}">
                <a16:creationId xmlns:a16="http://schemas.microsoft.com/office/drawing/2014/main" id="{0D46CC47-25A1-4860-BE33-E7D7810FE8FB}"/>
              </a:ext>
            </a:extLst>
          </p:cNvPr>
          <p:cNvSpPr txBox="1"/>
          <p:nvPr/>
        </p:nvSpPr>
        <p:spPr>
          <a:xfrm>
            <a:off x="0" y="779073"/>
            <a:ext cx="7441809" cy="830997"/>
          </a:xfrm>
          <a:prstGeom prst="rect">
            <a:avLst/>
          </a:prstGeom>
          <a:noFill/>
        </p:spPr>
        <p:txBody>
          <a:bodyPr wrap="square">
            <a:spAutoFit/>
          </a:bodyPr>
          <a:lstStyle/>
          <a:p>
            <a:r>
              <a:rPr lang="en-US" sz="4800" b="1" dirty="0">
                <a:solidFill>
                  <a:srgbClr val="FFFF00"/>
                </a:solidFill>
                <a:effectLst/>
                <a:latin typeface="Ink Free" panose="03080402000500000000" pitchFamily="66" charset="0"/>
                <a:ea typeface="Calibri" panose="020F0502020204030204" pitchFamily="34" charset="0"/>
              </a:rPr>
              <a:t>The Scroll: God’s Plan of life </a:t>
            </a:r>
            <a:endParaRPr lang="en-US" sz="4800" dirty="0">
              <a:solidFill>
                <a:srgbClr val="FFFF00"/>
              </a:solidFill>
              <a:latin typeface="Ink Free" panose="03080402000500000000" pitchFamily="66" charset="0"/>
            </a:endParaRPr>
          </a:p>
        </p:txBody>
      </p:sp>
    </p:spTree>
    <p:extLst>
      <p:ext uri="{BB962C8B-B14F-4D97-AF65-F5344CB8AC3E}">
        <p14:creationId xmlns:p14="http://schemas.microsoft.com/office/powerpoint/2010/main" val="282794260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946785-E250-45D4-BC94-A863B9ED65AD}"/>
              </a:ext>
            </a:extLst>
          </p:cNvPr>
          <p:cNvSpPr txBox="1"/>
          <p:nvPr/>
        </p:nvSpPr>
        <p:spPr>
          <a:xfrm>
            <a:off x="305776" y="5122266"/>
            <a:ext cx="6249769" cy="805029"/>
          </a:xfrm>
          <a:prstGeom prst="rect">
            <a:avLst/>
          </a:prstGeom>
          <a:noFill/>
        </p:spPr>
        <p:txBody>
          <a:bodyPr wrap="square">
            <a:spAutoFit/>
          </a:bodyPr>
          <a:lstStyle/>
          <a:p>
            <a:pPr marR="0" lvl="0" algn="just">
              <a:lnSpc>
                <a:spcPct val="107000"/>
              </a:lnSpc>
              <a:spcBef>
                <a:spcPts val="0"/>
              </a:spcBef>
              <a:spcAft>
                <a:spcPts val="0"/>
              </a:spcAft>
            </a:pPr>
            <a:r>
              <a:rPr lang="en-US" sz="4400" b="1" dirty="0">
                <a:solidFill>
                  <a:srgbClr val="FFFF00"/>
                </a:solidFill>
                <a:effectLst/>
                <a:latin typeface="Ink Free" panose="03080402000500000000" pitchFamily="66" charset="0"/>
                <a:ea typeface="Calibri" panose="020F0502020204030204" pitchFamily="34" charset="0"/>
                <a:cs typeface="Times New Roman" panose="02020603050405020304" pitchFamily="18" charset="0"/>
              </a:rPr>
              <a:t>Why was it sealed?</a:t>
            </a:r>
          </a:p>
        </p:txBody>
      </p:sp>
      <p:pic>
        <p:nvPicPr>
          <p:cNvPr id="3" name="Picture 2">
            <a:extLst>
              <a:ext uri="{FF2B5EF4-FFF2-40B4-BE49-F238E27FC236}">
                <a16:creationId xmlns:a16="http://schemas.microsoft.com/office/drawing/2014/main" id="{2DCB28FC-1BA2-441D-8B34-E6DC856DCBD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572043" y="1621301"/>
            <a:ext cx="7047914" cy="3615397"/>
          </a:xfrm>
          <a:prstGeom prst="rect">
            <a:avLst/>
          </a:prstGeom>
          <a:ln>
            <a:noFill/>
          </a:ln>
          <a:effectLst>
            <a:softEdge rad="112500"/>
          </a:effectLst>
        </p:spPr>
      </p:pic>
      <p:sp>
        <p:nvSpPr>
          <p:cNvPr id="5" name="TextBox 4">
            <a:extLst>
              <a:ext uri="{FF2B5EF4-FFF2-40B4-BE49-F238E27FC236}">
                <a16:creationId xmlns:a16="http://schemas.microsoft.com/office/drawing/2014/main" id="{AC2645D2-C328-41A3-872D-CEC71D44D2DA}"/>
              </a:ext>
            </a:extLst>
          </p:cNvPr>
          <p:cNvSpPr txBox="1"/>
          <p:nvPr/>
        </p:nvSpPr>
        <p:spPr>
          <a:xfrm>
            <a:off x="140677" y="84990"/>
            <a:ext cx="6098344" cy="769441"/>
          </a:xfrm>
          <a:prstGeom prst="rect">
            <a:avLst/>
          </a:prstGeom>
          <a:noFill/>
        </p:spPr>
        <p:txBody>
          <a:bodyPr wrap="square">
            <a:spAutoFit/>
          </a:bodyPr>
          <a:lstStyle/>
          <a:p>
            <a:r>
              <a:rPr lang="en-US" sz="4400" b="1" dirty="0">
                <a:solidFill>
                  <a:srgbClr val="FFFF00"/>
                </a:solidFill>
                <a:effectLst/>
                <a:latin typeface="Ink Free" panose="03080402000500000000" pitchFamily="66" charset="0"/>
                <a:ea typeface="Calibri" panose="020F0502020204030204" pitchFamily="34" charset="0"/>
              </a:rPr>
              <a:t>God’s will is sealed</a:t>
            </a:r>
            <a:endParaRPr lang="en-US" sz="4400" b="1" dirty="0">
              <a:solidFill>
                <a:srgbClr val="FFFF00"/>
              </a:solidFill>
              <a:latin typeface="Ink Free" panose="03080402000500000000" pitchFamily="66" charset="0"/>
            </a:endParaRPr>
          </a:p>
        </p:txBody>
      </p:sp>
      <p:sp>
        <p:nvSpPr>
          <p:cNvPr id="6" name="TextBox 5">
            <a:extLst>
              <a:ext uri="{FF2B5EF4-FFF2-40B4-BE49-F238E27FC236}">
                <a16:creationId xmlns:a16="http://schemas.microsoft.com/office/drawing/2014/main" id="{60541865-459C-4B93-8C8A-08ABE555BD9C}"/>
              </a:ext>
            </a:extLst>
          </p:cNvPr>
          <p:cNvSpPr txBox="1"/>
          <p:nvPr/>
        </p:nvSpPr>
        <p:spPr>
          <a:xfrm>
            <a:off x="140677" y="5876959"/>
            <a:ext cx="12192000" cy="724044"/>
          </a:xfrm>
          <a:prstGeom prst="rect">
            <a:avLst/>
          </a:prstGeom>
          <a:noFill/>
        </p:spPr>
        <p:txBody>
          <a:bodyPr wrap="square">
            <a:spAutoFit/>
          </a:bodyPr>
          <a:lstStyle/>
          <a:p>
            <a:pPr marR="0" lvl="0" algn="ctr">
              <a:lnSpc>
                <a:spcPct val="107000"/>
              </a:lnSpc>
              <a:spcBef>
                <a:spcPts val="0"/>
              </a:spcBef>
              <a:spcAft>
                <a:spcPts val="0"/>
              </a:spcAft>
            </a:pPr>
            <a:r>
              <a:rPr lang="en-US" sz="3900" b="1" dirty="0">
                <a:effectLst/>
                <a:latin typeface="Ink Free" panose="03080402000500000000" pitchFamily="66" charset="0"/>
                <a:ea typeface="Calibri" panose="020F0502020204030204" pitchFamily="34" charset="0"/>
                <a:cs typeface="Times New Roman" panose="02020603050405020304" pitchFamily="18" charset="0"/>
              </a:rPr>
              <a:t>Genesis 1:26-28: Mankind to rule and subdue the earth</a:t>
            </a:r>
          </a:p>
        </p:txBody>
      </p:sp>
      <p:sp>
        <p:nvSpPr>
          <p:cNvPr id="7" name="TextBox 6">
            <a:extLst>
              <a:ext uri="{FF2B5EF4-FFF2-40B4-BE49-F238E27FC236}">
                <a16:creationId xmlns:a16="http://schemas.microsoft.com/office/drawing/2014/main" id="{0EA31747-39DC-4558-A8A0-81C004A53EAB}"/>
              </a:ext>
            </a:extLst>
          </p:cNvPr>
          <p:cNvSpPr txBox="1"/>
          <p:nvPr/>
        </p:nvSpPr>
        <p:spPr>
          <a:xfrm>
            <a:off x="0" y="854431"/>
            <a:ext cx="12192000" cy="724044"/>
          </a:xfrm>
          <a:prstGeom prst="rect">
            <a:avLst/>
          </a:prstGeom>
          <a:noFill/>
        </p:spPr>
        <p:txBody>
          <a:bodyPr wrap="square">
            <a:spAutoFit/>
          </a:bodyPr>
          <a:lstStyle/>
          <a:p>
            <a:pPr marR="0" lvl="0" algn="ctr">
              <a:lnSpc>
                <a:spcPct val="107000"/>
              </a:lnSpc>
              <a:spcBef>
                <a:spcPts val="0"/>
              </a:spcBef>
              <a:spcAft>
                <a:spcPts val="0"/>
              </a:spcAft>
            </a:pPr>
            <a:r>
              <a:rPr lang="en-US" sz="3900" b="1" dirty="0">
                <a:effectLst/>
                <a:latin typeface="Ink Free" panose="03080402000500000000" pitchFamily="66" charset="0"/>
                <a:ea typeface="Calibri" panose="020F0502020204030204" pitchFamily="34" charset="0"/>
                <a:cs typeface="Times New Roman" panose="02020603050405020304" pitchFamily="18" charset="0"/>
              </a:rPr>
              <a:t>No one in the universe is found who can break the seals</a:t>
            </a:r>
          </a:p>
        </p:txBody>
      </p:sp>
    </p:spTree>
    <p:extLst>
      <p:ext uri="{BB962C8B-B14F-4D97-AF65-F5344CB8AC3E}">
        <p14:creationId xmlns:p14="http://schemas.microsoft.com/office/powerpoint/2010/main" val="11712944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2FEC20-923D-4FFA-A9FF-1A0F48ED8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992130" cy="6858000"/>
          </a:xfrm>
          <a:prstGeom prst="rect">
            <a:avLst/>
          </a:prstGeom>
          <a:ln>
            <a:noFill/>
          </a:ln>
          <a:effectLst>
            <a:softEdge rad="112500"/>
          </a:effectLst>
        </p:spPr>
      </p:pic>
      <p:sp>
        <p:nvSpPr>
          <p:cNvPr id="3" name="TextBox 2">
            <a:extLst>
              <a:ext uri="{FF2B5EF4-FFF2-40B4-BE49-F238E27FC236}">
                <a16:creationId xmlns:a16="http://schemas.microsoft.com/office/drawing/2014/main" id="{6868DE58-E443-4A7D-A172-BADA564F411B}"/>
              </a:ext>
            </a:extLst>
          </p:cNvPr>
          <p:cNvSpPr txBox="1"/>
          <p:nvPr/>
        </p:nvSpPr>
        <p:spPr>
          <a:xfrm>
            <a:off x="3762531" y="151179"/>
            <a:ext cx="8429469" cy="1446550"/>
          </a:xfrm>
          <a:prstGeom prst="rect">
            <a:avLst/>
          </a:prstGeom>
          <a:noFill/>
          <a:effectLst>
            <a:outerShdw blurRad="50800" dist="50800" dir="5400000" algn="ctr" rotWithShape="0">
              <a:schemeClr val="bg1"/>
            </a:outerShdw>
          </a:effectLst>
        </p:spPr>
        <p:txBody>
          <a:bodyPr wrap="square" rtlCol="0">
            <a:spAutoFit/>
          </a:bodyPr>
          <a:lstStyle/>
          <a:p>
            <a:pPr algn="ctr"/>
            <a:r>
              <a:rPr lang="en-US" sz="4400" b="1" dirty="0">
                <a:latin typeface="Tempus Sans ITC" panose="04020404030D07020202" pitchFamily="82" charset="0"/>
              </a:rPr>
              <a:t>And the one who sat there had the appearance of jasper and carnelian</a:t>
            </a:r>
          </a:p>
        </p:txBody>
      </p:sp>
      <p:sp>
        <p:nvSpPr>
          <p:cNvPr id="4" name="TextBox 3">
            <a:extLst>
              <a:ext uri="{FF2B5EF4-FFF2-40B4-BE49-F238E27FC236}">
                <a16:creationId xmlns:a16="http://schemas.microsoft.com/office/drawing/2014/main" id="{16A9E7B5-68B7-4AA7-8D33-AB65CC15C133}"/>
              </a:ext>
            </a:extLst>
          </p:cNvPr>
          <p:cNvSpPr txBox="1"/>
          <p:nvPr/>
        </p:nvSpPr>
        <p:spPr>
          <a:xfrm>
            <a:off x="199870" y="5321826"/>
            <a:ext cx="8429468" cy="1446550"/>
          </a:xfrm>
          <a:prstGeom prst="rect">
            <a:avLst/>
          </a:prstGeom>
          <a:noFill/>
          <a:effectLst>
            <a:outerShdw blurRad="50800" dist="50800" dir="5400000" algn="ctr" rotWithShape="0">
              <a:schemeClr val="bg1"/>
            </a:outerShdw>
          </a:effectLst>
        </p:spPr>
        <p:txBody>
          <a:bodyPr wrap="square" rtlCol="0">
            <a:spAutoFit/>
          </a:bodyPr>
          <a:lstStyle/>
          <a:p>
            <a:pPr algn="ctr"/>
            <a:r>
              <a:rPr lang="en-US" sz="4400" b="1" dirty="0">
                <a:latin typeface="Tempus Sans ITC" panose="04020404030D07020202" pitchFamily="82" charset="0"/>
              </a:rPr>
              <a:t>A rainbow, resembling an emerald, encircled the throne. </a:t>
            </a:r>
          </a:p>
        </p:txBody>
      </p:sp>
    </p:spTree>
    <p:extLst>
      <p:ext uri="{BB962C8B-B14F-4D97-AF65-F5344CB8AC3E}">
        <p14:creationId xmlns:p14="http://schemas.microsoft.com/office/powerpoint/2010/main" val="134565062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2E3069-7EF2-4B94-B2AA-95F46317BD6B}"/>
              </a:ext>
            </a:extLst>
          </p:cNvPr>
          <p:cNvSpPr txBox="1"/>
          <p:nvPr/>
        </p:nvSpPr>
        <p:spPr>
          <a:xfrm>
            <a:off x="0" y="133909"/>
            <a:ext cx="12191999" cy="805029"/>
          </a:xfrm>
          <a:prstGeom prst="rect">
            <a:avLst/>
          </a:prstGeom>
          <a:noFill/>
        </p:spPr>
        <p:txBody>
          <a:bodyPr wrap="square">
            <a:spAutoFit/>
          </a:bodyPr>
          <a:lstStyle/>
          <a:p>
            <a:pPr marR="0" lvl="0" algn="ctr">
              <a:lnSpc>
                <a:spcPct val="107000"/>
              </a:lnSpc>
              <a:spcBef>
                <a:spcPts val="0"/>
              </a:spcBef>
              <a:spcAft>
                <a:spcPts val="0"/>
              </a:spcAft>
            </a:pPr>
            <a:r>
              <a:rPr lang="en-US" sz="4400" b="1" dirty="0">
                <a:solidFill>
                  <a:srgbClr val="FFFF00"/>
                </a:solidFill>
                <a:effectLst/>
                <a:latin typeface="Ink Free" panose="03080402000500000000" pitchFamily="66" charset="0"/>
                <a:ea typeface="Calibri" panose="020F0502020204030204" pitchFamily="34" charset="0"/>
                <a:cs typeface="Times New Roman" panose="02020603050405020304" pitchFamily="18" charset="0"/>
              </a:rPr>
              <a:t>The man who could break the seals</a:t>
            </a:r>
            <a:endParaRPr lang="en-US" sz="4400" dirty="0">
              <a:solidFill>
                <a:srgbClr val="FFFF00"/>
              </a:solidFill>
              <a:effectLst/>
              <a:latin typeface="Ink Free" panose="03080402000500000000" pitchFamily="66"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0820E20-04FC-4788-9B66-EE0E2A405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7458"/>
            <a:ext cx="7429499" cy="3429000"/>
          </a:xfrm>
          <a:prstGeom prst="rect">
            <a:avLst/>
          </a:prstGeom>
          <a:ln>
            <a:noFill/>
          </a:ln>
          <a:effectLst>
            <a:softEdge rad="112500"/>
          </a:effectLst>
        </p:spPr>
      </p:pic>
      <p:pic>
        <p:nvPicPr>
          <p:cNvPr id="9" name="Picture 8">
            <a:extLst>
              <a:ext uri="{FF2B5EF4-FFF2-40B4-BE49-F238E27FC236}">
                <a16:creationId xmlns:a16="http://schemas.microsoft.com/office/drawing/2014/main" id="{0A35CF44-FC7C-42C8-B0BB-6885068F2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897458"/>
            <a:ext cx="4762500" cy="3857625"/>
          </a:xfrm>
          <a:prstGeom prst="rect">
            <a:avLst/>
          </a:prstGeom>
          <a:ln>
            <a:noFill/>
          </a:ln>
          <a:effectLst>
            <a:softEdge rad="112500"/>
          </a:effectLst>
        </p:spPr>
      </p:pic>
      <p:sp>
        <p:nvSpPr>
          <p:cNvPr id="10" name="TextBox 9">
            <a:extLst>
              <a:ext uri="{FF2B5EF4-FFF2-40B4-BE49-F238E27FC236}">
                <a16:creationId xmlns:a16="http://schemas.microsoft.com/office/drawing/2014/main" id="{500DF7B2-0E48-4CB4-870A-38F01D24283D}"/>
              </a:ext>
            </a:extLst>
          </p:cNvPr>
          <p:cNvSpPr txBox="1"/>
          <p:nvPr/>
        </p:nvSpPr>
        <p:spPr>
          <a:xfrm>
            <a:off x="6850966" y="4755083"/>
            <a:ext cx="5563771" cy="1398844"/>
          </a:xfrm>
          <a:prstGeom prst="rect">
            <a:avLst/>
          </a:prstGeom>
          <a:noFill/>
        </p:spPr>
        <p:txBody>
          <a:bodyPr wrap="square">
            <a:spAutoFit/>
          </a:bodyPr>
          <a:lstStyle/>
          <a:p>
            <a:pPr marR="0" lvl="0" algn="ctr">
              <a:lnSpc>
                <a:spcPct val="107000"/>
              </a:lnSpc>
              <a:spcBef>
                <a:spcPts val="0"/>
              </a:spcBef>
              <a:spcAft>
                <a:spcPts val="0"/>
              </a:spcAft>
            </a:pPr>
            <a:r>
              <a:rPr lang="en-US" sz="4000" b="1" dirty="0">
                <a:effectLst/>
                <a:latin typeface="Ink Free" panose="03080402000500000000" pitchFamily="66" charset="0"/>
                <a:ea typeface="Calibri" panose="020F0502020204030204" pitchFamily="34" charset="0"/>
                <a:cs typeface="Times New Roman" panose="02020603050405020304" pitchFamily="18" charset="0"/>
              </a:rPr>
              <a:t>The </a:t>
            </a:r>
            <a:r>
              <a:rPr lang="en-US" sz="4000" b="1" dirty="0">
                <a:latin typeface="Ink Free" panose="03080402000500000000" pitchFamily="66" charset="0"/>
                <a:ea typeface="Calibri" panose="020F0502020204030204" pitchFamily="34" charset="0"/>
                <a:cs typeface="Times New Roman" panose="02020603050405020304" pitchFamily="18" charset="0"/>
              </a:rPr>
              <a:t>Lion of the House of Judah – </a:t>
            </a:r>
            <a:r>
              <a:rPr lang="en-US" sz="3600" b="1" dirty="0">
                <a:latin typeface="Ink Free" panose="03080402000500000000" pitchFamily="66" charset="0"/>
                <a:ea typeface="Calibri" panose="020F0502020204030204" pitchFamily="34" charset="0"/>
                <a:cs typeface="Times New Roman" panose="02020603050405020304" pitchFamily="18" charset="0"/>
              </a:rPr>
              <a:t>Gen. 49:8-10</a:t>
            </a:r>
            <a:endParaRPr lang="en-US" sz="3600" dirty="0">
              <a:effectLst/>
              <a:latin typeface="Ink Free" panose="03080402000500000000" pitchFamily="66"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21D1369-7954-4A91-818A-0E2510E26784}"/>
              </a:ext>
            </a:extLst>
          </p:cNvPr>
          <p:cNvSpPr txBox="1"/>
          <p:nvPr/>
        </p:nvSpPr>
        <p:spPr>
          <a:xfrm>
            <a:off x="4550898" y="1317489"/>
            <a:ext cx="4600135" cy="1856149"/>
          </a:xfrm>
          <a:prstGeom prst="rect">
            <a:avLst/>
          </a:prstGeom>
          <a:noFill/>
          <a:effectLst>
            <a:outerShdw blurRad="50800" dist="50800" dir="5400000" algn="ctr" rotWithShape="0">
              <a:schemeClr val="bg1"/>
            </a:outerShdw>
          </a:effectLst>
        </p:spPr>
        <p:txBody>
          <a:bodyPr wrap="square">
            <a:spAutoFit/>
          </a:bodyPr>
          <a:lstStyle/>
          <a:p>
            <a:pPr marR="0" lvl="0" algn="ctr">
              <a:lnSpc>
                <a:spcPct val="107000"/>
              </a:lnSpc>
              <a:spcBef>
                <a:spcPts val="0"/>
              </a:spcBef>
              <a:spcAft>
                <a:spcPts val="0"/>
              </a:spcAft>
            </a:pPr>
            <a:r>
              <a:rPr lang="en-US" sz="5400" b="1" dirty="0">
                <a:effectLst/>
                <a:latin typeface="Ink Free" panose="03080402000500000000" pitchFamily="66" charset="0"/>
                <a:ea typeface="Calibri" panose="020F0502020204030204" pitchFamily="34" charset="0"/>
                <a:cs typeface="Times New Roman" panose="02020603050405020304" pitchFamily="18" charset="0"/>
              </a:rPr>
              <a:t>Until “Shiloh” Comes</a:t>
            </a:r>
            <a:endParaRPr lang="en-US" sz="5400" dirty="0">
              <a:effectLst/>
              <a:latin typeface="Ink Free" panose="03080402000500000000" pitchFamily="66" charset="0"/>
              <a:ea typeface="Calibri" panose="020F0502020204030204" pitchFamily="34" charset="0"/>
              <a:cs typeface="Times New Roman" panose="02020603050405020304" pitchFamily="18" charset="0"/>
            </a:endParaRPr>
          </a:p>
        </p:txBody>
      </p:sp>
      <p:pic>
        <p:nvPicPr>
          <p:cNvPr id="13" name="Picture 12" descr="Text&#10;&#10;Description automatically generated">
            <a:extLst>
              <a:ext uri="{FF2B5EF4-FFF2-40B4-BE49-F238E27FC236}">
                <a16:creationId xmlns:a16="http://schemas.microsoft.com/office/drawing/2014/main" id="{D17E72D9-C3B2-46F5-AAB5-40AD50748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87" y="3946017"/>
            <a:ext cx="5709771" cy="2911983"/>
          </a:xfrm>
          <a:prstGeom prst="rect">
            <a:avLst/>
          </a:prstGeom>
          <a:ln>
            <a:noFill/>
          </a:ln>
          <a:effectLst>
            <a:softEdge rad="112500"/>
          </a:effectLst>
        </p:spPr>
      </p:pic>
    </p:spTree>
    <p:extLst>
      <p:ext uri="{BB962C8B-B14F-4D97-AF65-F5344CB8AC3E}">
        <p14:creationId xmlns:p14="http://schemas.microsoft.com/office/powerpoint/2010/main" val="17158522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538F6DB9-7960-42C7-82C7-56616AE5B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2233" y="1201003"/>
            <a:ext cx="4107976" cy="4107976"/>
          </a:xfrm>
          <a:prstGeom prst="rect">
            <a:avLst/>
          </a:prstGeom>
        </p:spPr>
      </p:pic>
      <p:sp>
        <p:nvSpPr>
          <p:cNvPr id="6" name="TextBox 5">
            <a:extLst>
              <a:ext uri="{FF2B5EF4-FFF2-40B4-BE49-F238E27FC236}">
                <a16:creationId xmlns:a16="http://schemas.microsoft.com/office/drawing/2014/main" id="{251596BA-46A4-4D56-97FE-4FE4C2A3033E}"/>
              </a:ext>
            </a:extLst>
          </p:cNvPr>
          <p:cNvSpPr txBox="1"/>
          <p:nvPr/>
        </p:nvSpPr>
        <p:spPr>
          <a:xfrm>
            <a:off x="0" y="305068"/>
            <a:ext cx="12192000" cy="6247864"/>
          </a:xfrm>
          <a:prstGeom prst="rect">
            <a:avLst/>
          </a:prstGeom>
          <a:noFill/>
          <a:effectLst>
            <a:outerShdw blurRad="50800" dist="50800" dir="5400000" algn="ctr" rotWithShape="0">
              <a:schemeClr val="bg1"/>
            </a:outerShdw>
          </a:effectLst>
        </p:spPr>
        <p:txBody>
          <a:bodyPr wrap="square">
            <a:spAutoFit/>
          </a:bodyPr>
          <a:lstStyle/>
          <a:p>
            <a:pPr algn="just"/>
            <a:r>
              <a:rPr lang="en-US" sz="4000" b="1" dirty="0">
                <a:effectLst/>
                <a:latin typeface="Ink Free" panose="03080402000500000000" pitchFamily="66" charset="0"/>
                <a:ea typeface="Calibri" panose="020F0502020204030204" pitchFamily="34" charset="0"/>
              </a:rPr>
              <a:t>Therefore, just as sin entered the world through </a:t>
            </a:r>
            <a:r>
              <a:rPr lang="en-US" sz="4000" b="1" dirty="0">
                <a:solidFill>
                  <a:srgbClr val="FFFF00"/>
                </a:solidFill>
                <a:effectLst/>
                <a:latin typeface="Ink Free" panose="03080402000500000000" pitchFamily="66" charset="0"/>
                <a:ea typeface="Calibri" panose="020F0502020204030204" pitchFamily="34" charset="0"/>
              </a:rPr>
              <a:t>one man, </a:t>
            </a:r>
            <a:r>
              <a:rPr lang="en-US" sz="4000" b="1" dirty="0">
                <a:effectLst/>
                <a:latin typeface="Ink Free" panose="03080402000500000000" pitchFamily="66" charset="0"/>
                <a:ea typeface="Calibri" panose="020F0502020204030204" pitchFamily="34" charset="0"/>
              </a:rPr>
              <a:t>and death through sin, and in this way death </a:t>
            </a:r>
            <a:r>
              <a:rPr lang="en-US" sz="3900" b="1" dirty="0">
                <a:effectLst/>
                <a:latin typeface="Ink Free" panose="03080402000500000000" pitchFamily="66" charset="0"/>
                <a:ea typeface="Calibri" panose="020F0502020204030204" pitchFamily="34" charset="0"/>
              </a:rPr>
              <a:t>came</a:t>
            </a:r>
            <a:r>
              <a:rPr lang="en-US" sz="4000" b="1" dirty="0">
                <a:effectLst/>
                <a:latin typeface="Ink Free" panose="03080402000500000000" pitchFamily="66" charset="0"/>
                <a:ea typeface="Calibri" panose="020F0502020204030204" pitchFamily="34" charset="0"/>
              </a:rPr>
              <a:t> to </a:t>
            </a:r>
            <a:r>
              <a:rPr lang="en-US" sz="4000" b="1" dirty="0">
                <a:solidFill>
                  <a:srgbClr val="FFFF00"/>
                </a:solidFill>
                <a:effectLst/>
                <a:latin typeface="Ink Free" panose="03080402000500000000" pitchFamily="66" charset="0"/>
                <a:ea typeface="Calibri" panose="020F0502020204030204" pitchFamily="34" charset="0"/>
              </a:rPr>
              <a:t>all men                                 </a:t>
            </a:r>
            <a:r>
              <a:rPr lang="en-US" sz="4000" b="1" dirty="0">
                <a:effectLst/>
                <a:latin typeface="Ink Free" panose="03080402000500000000" pitchFamily="66" charset="0"/>
                <a:ea typeface="Calibri" panose="020F0502020204030204" pitchFamily="34" charset="0"/>
              </a:rPr>
              <a:t>because all sinned.</a:t>
            </a:r>
          </a:p>
          <a:p>
            <a:pPr algn="just"/>
            <a:r>
              <a:rPr lang="en-US" sz="4000" b="1" dirty="0">
                <a:latin typeface="Ink Free" panose="03080402000500000000" pitchFamily="66" charset="0"/>
              </a:rPr>
              <a:t>Adam (was) a 											  pattern of the one to come. But										  the gift is not like the trespass                            For if the many died by the                                      trespass of the </a:t>
            </a:r>
            <a:r>
              <a:rPr lang="en-US" sz="4000" b="1" dirty="0">
                <a:solidFill>
                  <a:srgbClr val="FFFF00"/>
                </a:solidFill>
                <a:latin typeface="Ink Free" panose="03080402000500000000" pitchFamily="66" charset="0"/>
              </a:rPr>
              <a:t>one </a:t>
            </a:r>
            <a:r>
              <a:rPr lang="en-US" sz="3600" b="1" dirty="0">
                <a:solidFill>
                  <a:srgbClr val="FFFF00"/>
                </a:solidFill>
                <a:latin typeface="Ink Free" panose="03080402000500000000" pitchFamily="66" charset="0"/>
              </a:rPr>
              <a:t>man</a:t>
            </a:r>
            <a:r>
              <a:rPr lang="en-US" sz="3600" b="1" dirty="0">
                <a:latin typeface="Ink Free" panose="03080402000500000000" pitchFamily="66" charset="0"/>
              </a:rPr>
              <a:t>, how much                              </a:t>
            </a:r>
            <a:r>
              <a:rPr lang="en-US" sz="4000" b="1" dirty="0">
                <a:latin typeface="Ink Free" panose="03080402000500000000" pitchFamily="66" charset="0"/>
              </a:rPr>
              <a:t>more   did God’s grace and the gift that came by grace of the </a:t>
            </a:r>
            <a:r>
              <a:rPr lang="en-US" sz="4000" b="1" dirty="0">
                <a:solidFill>
                  <a:srgbClr val="FFFF00"/>
                </a:solidFill>
                <a:latin typeface="Ink Free" panose="03080402000500000000" pitchFamily="66" charset="0"/>
              </a:rPr>
              <a:t>one man, Jesus Christ</a:t>
            </a:r>
            <a:r>
              <a:rPr lang="en-US" sz="4000" b="1" dirty="0">
                <a:latin typeface="Ink Free" panose="03080402000500000000" pitchFamily="66" charset="0"/>
              </a:rPr>
              <a:t>, overflow to the many!</a:t>
            </a:r>
          </a:p>
        </p:txBody>
      </p:sp>
    </p:spTree>
    <p:extLst>
      <p:ext uri="{BB962C8B-B14F-4D97-AF65-F5344CB8AC3E}">
        <p14:creationId xmlns:p14="http://schemas.microsoft.com/office/powerpoint/2010/main" val="16357252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88D5734A-7713-4272-B82E-CDFE65195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241909"/>
            <a:ext cx="4206240" cy="4135902"/>
          </a:xfrm>
          <a:prstGeom prst="rect">
            <a:avLst/>
          </a:prstGeom>
          <a:ln>
            <a:noFill/>
          </a:ln>
          <a:effectLst>
            <a:softEdge rad="112500"/>
          </a:effectLst>
        </p:spPr>
      </p:pic>
      <p:sp>
        <p:nvSpPr>
          <p:cNvPr id="6" name="TextBox 5">
            <a:extLst>
              <a:ext uri="{FF2B5EF4-FFF2-40B4-BE49-F238E27FC236}">
                <a16:creationId xmlns:a16="http://schemas.microsoft.com/office/drawing/2014/main" id="{E6E4DE6A-2779-4CAA-BFAA-A876F9D1F0DD}"/>
              </a:ext>
            </a:extLst>
          </p:cNvPr>
          <p:cNvSpPr txBox="1"/>
          <p:nvPr/>
        </p:nvSpPr>
        <p:spPr>
          <a:xfrm>
            <a:off x="0" y="111970"/>
            <a:ext cx="12192000" cy="6247864"/>
          </a:xfrm>
          <a:prstGeom prst="rect">
            <a:avLst/>
          </a:prstGeom>
          <a:noFill/>
          <a:effectLst>
            <a:outerShdw blurRad="50800" dist="50800" dir="5400000" algn="ctr" rotWithShape="0">
              <a:schemeClr val="bg1"/>
            </a:outerShdw>
          </a:effectLst>
        </p:spPr>
        <p:txBody>
          <a:bodyPr wrap="square">
            <a:spAutoFit/>
          </a:bodyPr>
          <a:lstStyle/>
          <a:p>
            <a:r>
              <a:rPr lang="en-US" sz="4000" b="1" dirty="0">
                <a:effectLst/>
                <a:latin typeface="Ink Free" panose="03080402000500000000" pitchFamily="66" charset="0"/>
                <a:ea typeface="Calibri" panose="020F0502020204030204" pitchFamily="34" charset="0"/>
              </a:rPr>
              <a:t>For if, by the trespass of the </a:t>
            </a:r>
            <a:r>
              <a:rPr lang="en-US" sz="4000" b="1" dirty="0">
                <a:solidFill>
                  <a:srgbClr val="FFFF00"/>
                </a:solidFill>
                <a:effectLst/>
                <a:latin typeface="Ink Free" panose="03080402000500000000" pitchFamily="66" charset="0"/>
                <a:ea typeface="Calibri" panose="020F0502020204030204" pitchFamily="34" charset="0"/>
              </a:rPr>
              <a:t>one man</a:t>
            </a:r>
            <a:r>
              <a:rPr lang="en-US" sz="4000" b="1" dirty="0">
                <a:effectLst/>
                <a:latin typeface="Ink Free" panose="03080402000500000000" pitchFamily="66" charset="0"/>
                <a:ea typeface="Calibri" panose="020F0502020204030204" pitchFamily="34" charset="0"/>
              </a:rPr>
              <a:t>, death reigned through that </a:t>
            </a:r>
            <a:r>
              <a:rPr lang="en-US" sz="4000" b="1" dirty="0">
                <a:solidFill>
                  <a:srgbClr val="FFFF00"/>
                </a:solidFill>
                <a:effectLst/>
                <a:latin typeface="Ink Free" panose="03080402000500000000" pitchFamily="66" charset="0"/>
                <a:ea typeface="Calibri" panose="020F0502020204030204" pitchFamily="34" charset="0"/>
              </a:rPr>
              <a:t>one man</a:t>
            </a:r>
            <a:r>
              <a:rPr lang="en-US" sz="4000" b="1" dirty="0">
                <a:effectLst/>
                <a:latin typeface="Ink Free" panose="03080402000500000000" pitchFamily="66" charset="0"/>
                <a:ea typeface="Calibri" panose="020F0502020204030204" pitchFamily="34" charset="0"/>
              </a:rPr>
              <a:t>, how much more will those who receive God’s                                   abundant provision of grace and of                                the gift of righteousness                                 </a:t>
            </a:r>
            <a:r>
              <a:rPr lang="en-US" sz="4000" b="1" dirty="0">
                <a:solidFill>
                  <a:srgbClr val="FFFF00"/>
                </a:solidFill>
                <a:effectLst/>
                <a:latin typeface="Ink Free" panose="03080402000500000000" pitchFamily="66" charset="0"/>
                <a:ea typeface="Calibri" panose="020F0502020204030204" pitchFamily="34" charset="0"/>
              </a:rPr>
              <a:t>reign </a:t>
            </a:r>
            <a:r>
              <a:rPr lang="en-US" sz="3800" b="1" dirty="0">
                <a:solidFill>
                  <a:srgbClr val="FFFF00"/>
                </a:solidFill>
                <a:effectLst/>
                <a:latin typeface="Ink Free" panose="03080402000500000000" pitchFamily="66" charset="0"/>
                <a:ea typeface="Calibri" panose="020F0502020204030204" pitchFamily="34" charset="0"/>
              </a:rPr>
              <a:t>in life </a:t>
            </a:r>
            <a:r>
              <a:rPr lang="en-US" sz="3800" b="1" dirty="0">
                <a:effectLst/>
                <a:latin typeface="Ink Free" panose="03080402000500000000" pitchFamily="66" charset="0"/>
                <a:ea typeface="Calibri" panose="020F0502020204030204" pitchFamily="34" charset="0"/>
              </a:rPr>
              <a:t>through </a:t>
            </a:r>
            <a:r>
              <a:rPr lang="en-US" sz="4000" b="1" dirty="0">
                <a:effectLst/>
                <a:latin typeface="Ink Free" panose="03080402000500000000" pitchFamily="66" charset="0"/>
                <a:ea typeface="Calibri" panose="020F0502020204030204" pitchFamily="34" charset="0"/>
              </a:rPr>
              <a:t>the </a:t>
            </a:r>
            <a:r>
              <a:rPr lang="en-US" sz="4000" b="1" dirty="0">
                <a:solidFill>
                  <a:srgbClr val="FFFF00"/>
                </a:solidFill>
                <a:effectLst/>
                <a:latin typeface="Ink Free" panose="03080402000500000000" pitchFamily="66" charset="0"/>
                <a:ea typeface="Calibri" panose="020F0502020204030204" pitchFamily="34" charset="0"/>
              </a:rPr>
              <a:t>one man</a:t>
            </a:r>
            <a:r>
              <a:rPr lang="en-US" sz="4000" b="1" dirty="0">
                <a:effectLst/>
                <a:latin typeface="Ink Free" panose="03080402000500000000" pitchFamily="66" charset="0"/>
                <a:ea typeface="Calibri" panose="020F0502020204030204" pitchFamily="34" charset="0"/>
              </a:rPr>
              <a:t>,                                    </a:t>
            </a:r>
            <a:r>
              <a:rPr lang="en-US" sz="4000" b="1" dirty="0">
                <a:solidFill>
                  <a:srgbClr val="FFFF00"/>
                </a:solidFill>
                <a:effectLst/>
                <a:latin typeface="Ink Free" panose="03080402000500000000" pitchFamily="66" charset="0"/>
                <a:ea typeface="Calibri" panose="020F0502020204030204" pitchFamily="34" charset="0"/>
              </a:rPr>
              <a:t>Jesus Christ</a:t>
            </a:r>
            <a:r>
              <a:rPr lang="en-US" sz="4000" b="1" dirty="0">
                <a:effectLst/>
                <a:latin typeface="Ink Free" panose="03080402000500000000" pitchFamily="66" charset="0"/>
                <a:ea typeface="Calibri" panose="020F0502020204030204" pitchFamily="34" charset="0"/>
              </a:rPr>
              <a:t>.</a:t>
            </a:r>
          </a:p>
          <a:p>
            <a:endParaRPr lang="en-US" sz="4000" b="1" dirty="0">
              <a:latin typeface="Ink Free" panose="03080402000500000000" pitchFamily="66" charset="0"/>
            </a:endParaRPr>
          </a:p>
          <a:p>
            <a:endParaRPr lang="en-US" sz="4000" b="1" dirty="0">
              <a:latin typeface="Ink Free" panose="03080402000500000000" pitchFamily="66" charset="0"/>
            </a:endParaRPr>
          </a:p>
          <a:p>
            <a:endParaRPr lang="en-US" sz="4000" b="1" dirty="0">
              <a:latin typeface="Ink Free" panose="03080402000500000000" pitchFamily="66" charset="0"/>
            </a:endParaRPr>
          </a:p>
          <a:p>
            <a:pPr algn="ctr"/>
            <a:r>
              <a:rPr lang="en-US" sz="4000" b="1" dirty="0">
                <a:latin typeface="Ink Free" panose="03080402000500000000" pitchFamily="66" charset="0"/>
              </a:rPr>
              <a:t>Romans 5:12ff</a:t>
            </a:r>
          </a:p>
        </p:txBody>
      </p:sp>
    </p:spTree>
    <p:extLst>
      <p:ext uri="{BB962C8B-B14F-4D97-AF65-F5344CB8AC3E}">
        <p14:creationId xmlns:p14="http://schemas.microsoft.com/office/powerpoint/2010/main" val="344003250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mmal, lion, big cat, looking&#10;&#10;Description automatically generated">
            <a:extLst>
              <a:ext uri="{FF2B5EF4-FFF2-40B4-BE49-F238E27FC236}">
                <a16:creationId xmlns:a16="http://schemas.microsoft.com/office/drawing/2014/main" id="{7F19EFA3-3D57-42ED-ADE6-26AD0D0C7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62500" cy="3857625"/>
          </a:xfrm>
          <a:prstGeom prst="rect">
            <a:avLst/>
          </a:prstGeom>
          <a:ln>
            <a:noFill/>
          </a:ln>
          <a:effectLst>
            <a:softEdge rad="112500"/>
          </a:effectLst>
        </p:spPr>
      </p:pic>
      <p:pic>
        <p:nvPicPr>
          <p:cNvPr id="6" name="Picture 5" descr="A picture containing mammal, lion, big cat, looking&#10;&#10;Description automatically generated">
            <a:extLst>
              <a:ext uri="{FF2B5EF4-FFF2-40B4-BE49-F238E27FC236}">
                <a16:creationId xmlns:a16="http://schemas.microsoft.com/office/drawing/2014/main" id="{F8AF85D5-0997-41D7-ADBD-7E5D86A5C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29500" y="3000375"/>
            <a:ext cx="4762500" cy="3857625"/>
          </a:xfrm>
          <a:prstGeom prst="rect">
            <a:avLst/>
          </a:prstGeom>
          <a:ln>
            <a:noFill/>
          </a:ln>
          <a:effectLst>
            <a:softEdge rad="112500"/>
          </a:effectLst>
        </p:spPr>
      </p:pic>
      <p:sp>
        <p:nvSpPr>
          <p:cNvPr id="3" name="TextBox 2">
            <a:extLst>
              <a:ext uri="{FF2B5EF4-FFF2-40B4-BE49-F238E27FC236}">
                <a16:creationId xmlns:a16="http://schemas.microsoft.com/office/drawing/2014/main" id="{053EB7B1-DEC2-4417-97D5-30A56502F0DE}"/>
              </a:ext>
            </a:extLst>
          </p:cNvPr>
          <p:cNvSpPr txBox="1"/>
          <p:nvPr/>
        </p:nvSpPr>
        <p:spPr>
          <a:xfrm>
            <a:off x="3046828" y="933992"/>
            <a:ext cx="6098344" cy="4692054"/>
          </a:xfrm>
          <a:prstGeom prst="rect">
            <a:avLst/>
          </a:prstGeom>
          <a:noFill/>
          <a:effectLst>
            <a:outerShdw blurRad="50800" dist="50800" dir="5400000" algn="ctr" rotWithShape="0">
              <a:schemeClr val="bg1"/>
            </a:outerShdw>
          </a:effectLst>
        </p:spPr>
        <p:txBody>
          <a:bodyPr wrap="square">
            <a:spAutoFit/>
          </a:bodyPr>
          <a:lstStyle/>
          <a:p>
            <a:pPr marL="0" marR="0" algn="ctr">
              <a:lnSpc>
                <a:spcPct val="107000"/>
              </a:lnSpc>
              <a:spcBef>
                <a:spcPts val="0"/>
              </a:spcBef>
              <a:spcAft>
                <a:spcPts val="0"/>
              </a:spcAft>
            </a:pPr>
            <a:r>
              <a:rPr lang="en-US" sz="4000" b="1" dirty="0">
                <a:effectLst/>
                <a:latin typeface="Ink Free" panose="03080402000500000000" pitchFamily="66" charset="0"/>
                <a:ea typeface="Calibri" panose="020F0502020204030204" pitchFamily="34" charset="0"/>
                <a:cs typeface="Times New Roman" panose="02020603050405020304" pitchFamily="18" charset="0"/>
              </a:rPr>
              <a:t>LOOK!  </a:t>
            </a:r>
          </a:p>
          <a:p>
            <a:pPr marL="0" marR="0" algn="ctr">
              <a:lnSpc>
                <a:spcPct val="107000"/>
              </a:lnSpc>
              <a:spcBef>
                <a:spcPts val="0"/>
              </a:spcBef>
              <a:spcAft>
                <a:spcPts val="0"/>
              </a:spcAft>
            </a:pPr>
            <a:r>
              <a:rPr lang="en-US" sz="4000" b="1" dirty="0">
                <a:effectLst/>
                <a:latin typeface="Ink Free" panose="03080402000500000000" pitchFamily="66" charset="0"/>
                <a:ea typeface="Calibri" panose="020F0502020204030204" pitchFamily="34" charset="0"/>
                <a:cs typeface="Times New Roman" panose="02020603050405020304" pitchFamily="18" charset="0"/>
              </a:rPr>
              <a:t>The Lion of the tribe of Judah, the root of David has conquered! He is worthy, he is able to </a:t>
            </a:r>
          </a:p>
          <a:p>
            <a:pPr marL="0" marR="0" algn="ctr">
              <a:lnSpc>
                <a:spcPct val="107000"/>
              </a:lnSpc>
              <a:spcBef>
                <a:spcPts val="0"/>
              </a:spcBef>
              <a:spcAft>
                <a:spcPts val="0"/>
              </a:spcAft>
            </a:pPr>
            <a:r>
              <a:rPr lang="en-US" sz="4000" b="1" dirty="0">
                <a:effectLst/>
                <a:latin typeface="Ink Free" panose="03080402000500000000" pitchFamily="66" charset="0"/>
                <a:ea typeface="Calibri" panose="020F0502020204030204" pitchFamily="34" charset="0"/>
                <a:cs typeface="Times New Roman" panose="02020603050405020304" pitchFamily="18" charset="0"/>
              </a:rPr>
              <a:t>open the scroll and </a:t>
            </a:r>
          </a:p>
          <a:p>
            <a:pPr marL="0" marR="0" algn="ctr">
              <a:lnSpc>
                <a:spcPct val="107000"/>
              </a:lnSpc>
              <a:spcBef>
                <a:spcPts val="0"/>
              </a:spcBef>
              <a:spcAft>
                <a:spcPts val="0"/>
              </a:spcAft>
            </a:pPr>
            <a:r>
              <a:rPr lang="en-US" sz="4000" b="1" dirty="0">
                <a:effectLst/>
                <a:latin typeface="Ink Free" panose="03080402000500000000" pitchFamily="66" charset="0"/>
                <a:ea typeface="Calibri" panose="020F0502020204030204" pitchFamily="34" charset="0"/>
                <a:cs typeface="Times New Roman" panose="02020603050405020304" pitchFamily="18" charset="0"/>
              </a:rPr>
              <a:t>its seven seals!</a:t>
            </a:r>
          </a:p>
        </p:txBody>
      </p:sp>
    </p:spTree>
    <p:extLst>
      <p:ext uri="{BB962C8B-B14F-4D97-AF65-F5344CB8AC3E}">
        <p14:creationId xmlns:p14="http://schemas.microsoft.com/office/powerpoint/2010/main" val="1586132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500" fill="hold"/>
                                        <p:tgtEl>
                                          <p:spTgt spid="6"/>
                                        </p:tgtEl>
                                        <p:attrNameLst>
                                          <p:attrName>ppt_w</p:attrName>
                                        </p:attrNameLst>
                                      </p:cBhvr>
                                      <p:tavLst>
                                        <p:tav tm="0">
                                          <p:val>
                                            <p:fltVal val="0"/>
                                          </p:val>
                                        </p:tav>
                                        <p:tav tm="100000">
                                          <p:val>
                                            <p:strVal val="#ppt_w"/>
                                          </p:val>
                                        </p:tav>
                                      </p:tavLst>
                                    </p:anim>
                                    <p:anim calcmode="lin" valueType="num">
                                      <p:cBhvr>
                                        <p:cTn id="13" dur="1500" fill="hold"/>
                                        <p:tgtEl>
                                          <p:spTgt spid="6"/>
                                        </p:tgtEl>
                                        <p:attrNameLst>
                                          <p:attrName>ppt_h</p:attrName>
                                        </p:attrNameLst>
                                      </p:cBhvr>
                                      <p:tavLst>
                                        <p:tav tm="0">
                                          <p:val>
                                            <p:fltVal val="0"/>
                                          </p:val>
                                        </p:tav>
                                        <p:tav tm="100000">
                                          <p:val>
                                            <p:strVal val="#ppt_h"/>
                                          </p:val>
                                        </p:tav>
                                      </p:tavLst>
                                    </p:anim>
                                    <p:animEffect transition="in" filter="fade">
                                      <p:cBhvr>
                                        <p:cTn id="14" dur="1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64352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EDA6E9-2E51-45FB-A98E-36567F3CC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BC07BB8-9977-48F7-ACC3-DA16140D5CB8}"/>
              </a:ext>
            </a:extLst>
          </p:cNvPr>
          <p:cNvSpPr txBox="1"/>
          <p:nvPr/>
        </p:nvSpPr>
        <p:spPr>
          <a:xfrm>
            <a:off x="0" y="474345"/>
            <a:ext cx="5261113" cy="5909310"/>
          </a:xfrm>
          <a:prstGeom prst="rect">
            <a:avLst/>
          </a:prstGeom>
          <a:noFill/>
          <a:effectLst>
            <a:outerShdw blurRad="50800" dist="50800" dir="5400000" algn="ctr" rotWithShape="0">
              <a:schemeClr val="bg1"/>
            </a:outerShdw>
          </a:effectLst>
        </p:spPr>
        <p:txBody>
          <a:bodyPr wrap="square" rtlCol="0">
            <a:spAutoFit/>
          </a:bodyPr>
          <a:lstStyle/>
          <a:p>
            <a:pPr algn="ctr"/>
            <a:r>
              <a:rPr lang="en-US" sz="4200" b="1" dirty="0">
                <a:latin typeface="Tempus Sans ITC" panose="04020404030D07020202" pitchFamily="82" charset="0"/>
              </a:rPr>
              <a:t>Surrounding the throne were twenty-four other thrones, and seated on them were twenty-four elders. They were dressed in white and had crowns of gold on their heads.</a:t>
            </a:r>
          </a:p>
        </p:txBody>
      </p:sp>
      <p:sp>
        <p:nvSpPr>
          <p:cNvPr id="4" name="TextBox 3">
            <a:extLst>
              <a:ext uri="{FF2B5EF4-FFF2-40B4-BE49-F238E27FC236}">
                <a16:creationId xmlns:a16="http://schemas.microsoft.com/office/drawing/2014/main" id="{C8FA2AC7-FD5A-4EEF-A2FF-9C3BE0208C7F}"/>
              </a:ext>
            </a:extLst>
          </p:cNvPr>
          <p:cNvSpPr txBox="1"/>
          <p:nvPr/>
        </p:nvSpPr>
        <p:spPr>
          <a:xfrm>
            <a:off x="7805531" y="151179"/>
            <a:ext cx="4386469" cy="6555641"/>
          </a:xfrm>
          <a:prstGeom prst="rect">
            <a:avLst/>
          </a:prstGeom>
          <a:noFill/>
          <a:effectLst>
            <a:outerShdw blurRad="50800" dist="50800" dir="5400000" algn="ctr" rotWithShape="0">
              <a:schemeClr val="bg1"/>
            </a:outerShdw>
          </a:effectLst>
        </p:spPr>
        <p:txBody>
          <a:bodyPr wrap="square" rtlCol="0">
            <a:spAutoFit/>
          </a:bodyPr>
          <a:lstStyle/>
          <a:p>
            <a:pPr algn="ctr"/>
            <a:r>
              <a:rPr lang="en-US" sz="4200" b="1" dirty="0">
                <a:latin typeface="Tempus Sans ITC" panose="04020404030D07020202" pitchFamily="82" charset="0"/>
              </a:rPr>
              <a:t>From the throne came flashes of lightning, rumblings and peals of thunder. Before the throne, seven lamps were blazing. These are the seven spirits of God.</a:t>
            </a:r>
          </a:p>
        </p:txBody>
      </p:sp>
    </p:spTree>
    <p:extLst>
      <p:ext uri="{BB962C8B-B14F-4D97-AF65-F5344CB8AC3E}">
        <p14:creationId xmlns:p14="http://schemas.microsoft.com/office/powerpoint/2010/main" val="233865318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F29C09-7C06-45D6-ACA3-F98E66328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0357"/>
            <a:ext cx="12191999" cy="6837643"/>
          </a:xfrm>
          <a:prstGeom prst="rect">
            <a:avLst/>
          </a:prstGeom>
          <a:ln>
            <a:noFill/>
          </a:ln>
          <a:effectLst>
            <a:softEdge rad="112500"/>
          </a:effectLst>
        </p:spPr>
      </p:pic>
      <p:sp>
        <p:nvSpPr>
          <p:cNvPr id="3" name="TextBox 2">
            <a:extLst>
              <a:ext uri="{FF2B5EF4-FFF2-40B4-BE49-F238E27FC236}">
                <a16:creationId xmlns:a16="http://schemas.microsoft.com/office/drawing/2014/main" id="{52F63FB0-7F50-41CA-A741-C13D30B55C64}"/>
              </a:ext>
            </a:extLst>
          </p:cNvPr>
          <p:cNvSpPr txBox="1"/>
          <p:nvPr/>
        </p:nvSpPr>
        <p:spPr>
          <a:xfrm>
            <a:off x="1" y="124675"/>
            <a:ext cx="12191999" cy="1384995"/>
          </a:xfrm>
          <a:prstGeom prst="rect">
            <a:avLst/>
          </a:prstGeom>
          <a:noFill/>
          <a:effectLst>
            <a:outerShdw blurRad="50800" dist="50800" dir="5400000" algn="ctr" rotWithShape="0">
              <a:schemeClr val="bg1"/>
            </a:outerShdw>
          </a:effectLst>
        </p:spPr>
        <p:txBody>
          <a:bodyPr wrap="square" rtlCol="0">
            <a:spAutoFit/>
          </a:bodyPr>
          <a:lstStyle/>
          <a:p>
            <a:pPr algn="ctr"/>
            <a:r>
              <a:rPr lang="en-US" sz="4200" b="1" dirty="0">
                <a:effectLst>
                  <a:outerShdw blurRad="50800" dist="50800" dir="5400000" algn="ctr" rotWithShape="0">
                    <a:schemeClr val="bg1"/>
                  </a:outerShdw>
                </a:effectLst>
                <a:latin typeface="Tempus Sans ITC" panose="04020404030D07020202" pitchFamily="82" charset="0"/>
              </a:rPr>
              <a:t>	Also before the throne there was what looked </a:t>
            </a:r>
          </a:p>
          <a:p>
            <a:pPr algn="ctr"/>
            <a:r>
              <a:rPr lang="en-US" sz="4200" b="1" dirty="0">
                <a:effectLst>
                  <a:outerShdw blurRad="50800" dist="50800" dir="5400000" algn="ctr" rotWithShape="0">
                    <a:schemeClr val="bg1"/>
                  </a:outerShdw>
                </a:effectLst>
                <a:latin typeface="Tempus Sans ITC" panose="04020404030D07020202" pitchFamily="82" charset="0"/>
              </a:rPr>
              <a:t>like a sea of glass, clear as crystal.</a:t>
            </a:r>
          </a:p>
        </p:txBody>
      </p:sp>
      <p:sp>
        <p:nvSpPr>
          <p:cNvPr id="4" name="TextBox 3">
            <a:extLst>
              <a:ext uri="{FF2B5EF4-FFF2-40B4-BE49-F238E27FC236}">
                <a16:creationId xmlns:a16="http://schemas.microsoft.com/office/drawing/2014/main" id="{F4B13098-770D-409A-9C2C-D8175971116A}"/>
              </a:ext>
            </a:extLst>
          </p:cNvPr>
          <p:cNvSpPr txBox="1"/>
          <p:nvPr/>
        </p:nvSpPr>
        <p:spPr>
          <a:xfrm>
            <a:off x="-3" y="4546212"/>
            <a:ext cx="12191998" cy="2031325"/>
          </a:xfrm>
          <a:prstGeom prst="rect">
            <a:avLst/>
          </a:prstGeom>
          <a:noFill/>
          <a:effectLst>
            <a:outerShdw blurRad="50800" dist="50800" dir="5400000" algn="ctr" rotWithShape="0">
              <a:schemeClr val="bg1"/>
            </a:outerShdw>
          </a:effectLst>
        </p:spPr>
        <p:txBody>
          <a:bodyPr wrap="square" rtlCol="0">
            <a:spAutoFit/>
          </a:bodyPr>
          <a:lstStyle/>
          <a:p>
            <a:pPr algn="ctr"/>
            <a:r>
              <a:rPr lang="en-US" sz="4200" b="1" dirty="0">
                <a:effectLst>
                  <a:outerShdw blurRad="50800" dist="50800" dir="5400000" algn="ctr" rotWithShape="0">
                    <a:schemeClr val="bg1"/>
                  </a:outerShdw>
                </a:effectLst>
                <a:latin typeface="Tempus Sans ITC" panose="04020404030D07020202" pitchFamily="82" charset="0"/>
              </a:rPr>
              <a:t>In the center, around the throne, were four living creatures, and they were covered with eyes, </a:t>
            </a:r>
          </a:p>
          <a:p>
            <a:pPr algn="ctr"/>
            <a:r>
              <a:rPr lang="en-US" sz="4200" b="1" dirty="0">
                <a:effectLst>
                  <a:outerShdw blurRad="50800" dist="50800" dir="5400000" algn="ctr" rotWithShape="0">
                    <a:schemeClr val="bg1"/>
                  </a:outerShdw>
                </a:effectLst>
                <a:latin typeface="Tempus Sans ITC" panose="04020404030D07020202" pitchFamily="82" charset="0"/>
              </a:rPr>
              <a:t>in front and in back. </a:t>
            </a:r>
          </a:p>
        </p:txBody>
      </p:sp>
    </p:spTree>
    <p:extLst>
      <p:ext uri="{BB962C8B-B14F-4D97-AF65-F5344CB8AC3E}">
        <p14:creationId xmlns:p14="http://schemas.microsoft.com/office/powerpoint/2010/main" val="276427830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13285E-7893-410E-9797-851D83C9B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12192000" cy="6858000"/>
          </a:xfrm>
          <a:prstGeom prst="rect">
            <a:avLst/>
          </a:prstGeom>
          <a:ln>
            <a:noFill/>
          </a:ln>
          <a:effectLst>
            <a:softEdge rad="112500"/>
          </a:effectLst>
        </p:spPr>
      </p:pic>
      <p:sp>
        <p:nvSpPr>
          <p:cNvPr id="3" name="TextBox 2">
            <a:extLst>
              <a:ext uri="{FF2B5EF4-FFF2-40B4-BE49-F238E27FC236}">
                <a16:creationId xmlns:a16="http://schemas.microsoft.com/office/drawing/2014/main" id="{54C93714-7AD4-46E0-9172-BC30B64428A6}"/>
              </a:ext>
            </a:extLst>
          </p:cNvPr>
          <p:cNvSpPr txBox="1"/>
          <p:nvPr/>
        </p:nvSpPr>
        <p:spPr>
          <a:xfrm>
            <a:off x="1" y="124675"/>
            <a:ext cx="5570805" cy="4832092"/>
          </a:xfrm>
          <a:prstGeom prst="rect">
            <a:avLst/>
          </a:prstGeom>
          <a:noFill/>
          <a:effectLst>
            <a:outerShdw blurRad="50800" dist="50800" dir="5400000" algn="ctr" rotWithShape="0">
              <a:schemeClr val="bg1"/>
            </a:outerShdw>
          </a:effectLst>
        </p:spPr>
        <p:txBody>
          <a:bodyPr wrap="square" rtlCol="0">
            <a:spAutoFit/>
          </a:bodyPr>
          <a:lstStyle/>
          <a:p>
            <a:pPr algn="ctr"/>
            <a:r>
              <a:rPr lang="en-US" sz="4200" b="1" dirty="0">
                <a:effectLst>
                  <a:outerShdw blurRad="50800" dist="50800" dir="5400000" algn="ctr" rotWithShape="0">
                    <a:schemeClr val="bg1"/>
                  </a:outerShdw>
                </a:effectLst>
                <a:latin typeface="Tempus Sans ITC" panose="04020404030D07020202" pitchFamily="82" charset="0"/>
              </a:rPr>
              <a:t>	</a:t>
            </a:r>
            <a:r>
              <a:rPr lang="en-US" sz="4400" b="1" dirty="0">
                <a:effectLst>
                  <a:outerShdw blurRad="50800" dist="50800" dir="5400000" algn="ctr" rotWithShape="0">
                    <a:schemeClr val="bg1"/>
                  </a:outerShdw>
                </a:effectLst>
                <a:latin typeface="Tempus Sans ITC" panose="04020404030D07020202" pitchFamily="82" charset="0"/>
              </a:rPr>
              <a:t>The first living creature was like a lion, the second was like an ox, the third had a face like a man, the fourth was like a flying eagle.</a:t>
            </a:r>
          </a:p>
        </p:txBody>
      </p:sp>
      <p:sp>
        <p:nvSpPr>
          <p:cNvPr id="4" name="TextBox 3">
            <a:extLst>
              <a:ext uri="{FF2B5EF4-FFF2-40B4-BE49-F238E27FC236}">
                <a16:creationId xmlns:a16="http://schemas.microsoft.com/office/drawing/2014/main" id="{5648A970-6067-45BB-9508-D53BAC1D3102}"/>
              </a:ext>
            </a:extLst>
          </p:cNvPr>
          <p:cNvSpPr txBox="1"/>
          <p:nvPr/>
        </p:nvSpPr>
        <p:spPr>
          <a:xfrm>
            <a:off x="6295295" y="3089934"/>
            <a:ext cx="5896699" cy="3477875"/>
          </a:xfrm>
          <a:prstGeom prst="rect">
            <a:avLst/>
          </a:prstGeom>
          <a:noFill/>
          <a:effectLst>
            <a:outerShdw blurRad="50800" dist="50800" dir="5400000" algn="ctr" rotWithShape="0">
              <a:schemeClr val="bg1"/>
            </a:outerShdw>
          </a:effectLst>
        </p:spPr>
        <p:txBody>
          <a:bodyPr wrap="square" rtlCol="0">
            <a:spAutoFit/>
          </a:bodyPr>
          <a:lstStyle/>
          <a:p>
            <a:pPr algn="ctr"/>
            <a:r>
              <a:rPr lang="en-US" sz="4400" b="1" dirty="0">
                <a:effectLst>
                  <a:outerShdw blurRad="50800" dist="50800" dir="5400000" algn="ctr" rotWithShape="0">
                    <a:schemeClr val="bg1"/>
                  </a:outerShdw>
                </a:effectLst>
                <a:latin typeface="Tempus Sans ITC" panose="04020404030D07020202" pitchFamily="82" charset="0"/>
              </a:rPr>
              <a:t>Each of the four living creatures had six wings and was covered with eyes all around, even under his wings. </a:t>
            </a:r>
          </a:p>
        </p:txBody>
      </p:sp>
    </p:spTree>
    <p:extLst>
      <p:ext uri="{BB962C8B-B14F-4D97-AF65-F5344CB8AC3E}">
        <p14:creationId xmlns:p14="http://schemas.microsoft.com/office/powerpoint/2010/main" val="89179179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0509C53-0893-4A11-838E-E4C8112B220B}"/>
              </a:ext>
            </a:extLst>
          </p:cNvPr>
          <p:cNvPicPr>
            <a:picLocks noChangeAspect="1"/>
          </p:cNvPicPr>
          <p:nvPr/>
        </p:nvPicPr>
        <p:blipFill rotWithShape="1">
          <a:blip r:embed="rId2">
            <a:extLst>
              <a:ext uri="{28A0092B-C50C-407E-A947-70E740481C1C}">
                <a14:useLocalDpi xmlns:a14="http://schemas.microsoft.com/office/drawing/2010/main" val="0"/>
              </a:ext>
            </a:extLst>
          </a:blip>
          <a:srcRect t="6489" r="1" b="1510"/>
          <a:stretch/>
        </p:blipFill>
        <p:spPr>
          <a:xfrm>
            <a:off x="196850" y="173518"/>
            <a:ext cx="5899150" cy="6512763"/>
          </a:xfrm>
          <a:prstGeom prst="rect">
            <a:avLst/>
          </a:prstGeom>
          <a:ln>
            <a:noFill/>
          </a:ln>
          <a:effectLst>
            <a:softEdge rad="112500"/>
          </a:effectLst>
        </p:spPr>
      </p:pic>
      <p:sp>
        <p:nvSpPr>
          <p:cNvPr id="3" name="TextBox 2">
            <a:extLst>
              <a:ext uri="{FF2B5EF4-FFF2-40B4-BE49-F238E27FC236}">
                <a16:creationId xmlns:a16="http://schemas.microsoft.com/office/drawing/2014/main" id="{6313D553-0059-429D-944B-C108CDFB8E1D}"/>
              </a:ext>
            </a:extLst>
          </p:cNvPr>
          <p:cNvSpPr txBox="1"/>
          <p:nvPr/>
        </p:nvSpPr>
        <p:spPr>
          <a:xfrm>
            <a:off x="6097524" y="173518"/>
            <a:ext cx="6094476" cy="6247864"/>
          </a:xfrm>
          <a:prstGeom prst="rect">
            <a:avLst/>
          </a:prstGeom>
          <a:noFill/>
          <a:effectLst>
            <a:outerShdw blurRad="50800" dist="50800" dir="5400000" algn="ctr" rotWithShape="0">
              <a:schemeClr val="bg1"/>
            </a:outerShdw>
          </a:effectLst>
        </p:spPr>
        <p:txBody>
          <a:bodyPr wrap="square" rtlCol="0">
            <a:spAutoFit/>
          </a:bodyPr>
          <a:lstStyle/>
          <a:p>
            <a:pPr algn="ctr"/>
            <a:r>
              <a:rPr lang="en-US" sz="4000" b="1" dirty="0">
                <a:latin typeface="Ink Free" panose="03080402000500000000" pitchFamily="66" charset="0"/>
              </a:rPr>
              <a:t>Day and night they never stop saying: </a:t>
            </a:r>
          </a:p>
          <a:p>
            <a:pPr algn="ctr"/>
            <a:r>
              <a:rPr lang="en-US" sz="4000" b="1" dirty="0">
                <a:latin typeface="Ink Free" panose="03080402000500000000" pitchFamily="66" charset="0"/>
              </a:rPr>
              <a:t>“Holy, holy, holy, is the Lord God Almighty, who was, and is, and is to come.” Whenever the living creatures give glory, honor and thanks to him who sits on the throne and who lives for ever and ever, </a:t>
            </a:r>
          </a:p>
        </p:txBody>
      </p:sp>
    </p:spTree>
    <p:extLst>
      <p:ext uri="{BB962C8B-B14F-4D97-AF65-F5344CB8AC3E}">
        <p14:creationId xmlns:p14="http://schemas.microsoft.com/office/powerpoint/2010/main" val="405568935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 lights in the sky&#10;&#10;Description automatically generated with low confidence">
            <a:extLst>
              <a:ext uri="{FF2B5EF4-FFF2-40B4-BE49-F238E27FC236}">
                <a16:creationId xmlns:a16="http://schemas.microsoft.com/office/drawing/2014/main" id="{AB6B1E45-851C-4F29-87E6-46E5B6307EA5}"/>
              </a:ext>
            </a:extLst>
          </p:cNvPr>
          <p:cNvPicPr>
            <a:picLocks noChangeAspect="1"/>
          </p:cNvPicPr>
          <p:nvPr/>
        </p:nvPicPr>
        <p:blipFill rotWithShape="1">
          <a:blip r:embed="rId2">
            <a:extLst>
              <a:ext uri="{28A0092B-C50C-407E-A947-70E740481C1C}">
                <a14:useLocalDpi xmlns:a14="http://schemas.microsoft.com/office/drawing/2010/main" val="0"/>
              </a:ext>
            </a:extLst>
          </a:blip>
          <a:srcRect t="5086" r="1" b="6520"/>
          <a:stretch/>
        </p:blipFill>
        <p:spPr>
          <a:xfrm>
            <a:off x="182459" y="161954"/>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
        <p:nvSpPr>
          <p:cNvPr id="3" name="TextBox 2">
            <a:extLst>
              <a:ext uri="{FF2B5EF4-FFF2-40B4-BE49-F238E27FC236}">
                <a16:creationId xmlns:a16="http://schemas.microsoft.com/office/drawing/2014/main" id="{AE005CB2-4A38-4244-B277-64B2D9EB962B}"/>
              </a:ext>
            </a:extLst>
          </p:cNvPr>
          <p:cNvSpPr txBox="1"/>
          <p:nvPr/>
        </p:nvSpPr>
        <p:spPr>
          <a:xfrm>
            <a:off x="1" y="3410487"/>
            <a:ext cx="12192000" cy="3416320"/>
          </a:xfrm>
          <a:prstGeom prst="rect">
            <a:avLst/>
          </a:prstGeom>
          <a:noFill/>
          <a:effectLst>
            <a:outerShdw blurRad="50800" dist="50800" dir="5400000" algn="ctr" rotWithShape="0">
              <a:schemeClr val="bg1"/>
            </a:outerShdw>
          </a:effectLst>
        </p:spPr>
        <p:txBody>
          <a:bodyPr wrap="square">
            <a:spAutoFit/>
          </a:bodyPr>
          <a:lstStyle/>
          <a:p>
            <a:pPr algn="ctr"/>
            <a:r>
              <a:rPr lang="en-US" sz="3600" b="1" dirty="0">
                <a:latin typeface="Ink Free" panose="03080402000500000000" pitchFamily="66" charset="0"/>
              </a:rPr>
              <a:t>the twenty-four elders fall down before him who sits on the throne, and worship him who lives for ever and ever. They lay their crowns before the throne and say: </a:t>
            </a:r>
          </a:p>
          <a:p>
            <a:pPr algn="ctr"/>
            <a:r>
              <a:rPr lang="en-US" sz="3600" b="1" dirty="0">
                <a:latin typeface="Ink Free" panose="03080402000500000000" pitchFamily="66" charset="0"/>
              </a:rPr>
              <a:t>“You are worthy, our Lord and God, to receive glory and honor and power, for you created all things, and by your will they were created and have their being.</a:t>
            </a:r>
            <a:endParaRPr lang="en-US" sz="3600" dirty="0"/>
          </a:p>
        </p:txBody>
      </p:sp>
    </p:spTree>
    <p:extLst>
      <p:ext uri="{BB962C8B-B14F-4D97-AF65-F5344CB8AC3E}">
        <p14:creationId xmlns:p14="http://schemas.microsoft.com/office/powerpoint/2010/main" val="98146802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506B2-135C-4827-84A5-7B7FC30CE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1548"/>
            <a:ext cx="5528603" cy="4146452"/>
          </a:xfrm>
          <a:prstGeom prst="rect">
            <a:avLst/>
          </a:prstGeom>
          <a:ln>
            <a:noFill/>
          </a:ln>
          <a:effectLst>
            <a:softEdge rad="112500"/>
          </a:effectLst>
        </p:spPr>
      </p:pic>
      <p:pic>
        <p:nvPicPr>
          <p:cNvPr id="5" name="Picture 4">
            <a:extLst>
              <a:ext uri="{FF2B5EF4-FFF2-40B4-BE49-F238E27FC236}">
                <a16:creationId xmlns:a16="http://schemas.microsoft.com/office/drawing/2014/main" id="{6D8F3130-CD5D-4151-813C-2D0F7BB1A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077" y="2813538"/>
            <a:ext cx="6535847" cy="4044463"/>
          </a:xfrm>
          <a:prstGeom prst="rect">
            <a:avLst/>
          </a:prstGeom>
          <a:ln>
            <a:noFill/>
          </a:ln>
          <a:effectLst>
            <a:softEdge rad="112500"/>
          </a:effectLst>
        </p:spPr>
      </p:pic>
      <p:sp>
        <p:nvSpPr>
          <p:cNvPr id="7" name="TextBox 6">
            <a:extLst>
              <a:ext uri="{FF2B5EF4-FFF2-40B4-BE49-F238E27FC236}">
                <a16:creationId xmlns:a16="http://schemas.microsoft.com/office/drawing/2014/main" id="{F97720D6-6D4F-45A7-A115-D2D84A1468E7}"/>
              </a:ext>
            </a:extLst>
          </p:cNvPr>
          <p:cNvSpPr txBox="1"/>
          <p:nvPr/>
        </p:nvSpPr>
        <p:spPr>
          <a:xfrm rot="21181102">
            <a:off x="2549966" y="4308698"/>
            <a:ext cx="2878949" cy="1815882"/>
          </a:xfrm>
          <a:prstGeom prst="rect">
            <a:avLst/>
          </a:prstGeom>
          <a:noFill/>
        </p:spPr>
        <p:txBody>
          <a:bodyPr wrap="square">
            <a:spAutoFit/>
          </a:bodyPr>
          <a:lstStyle/>
          <a:p>
            <a:r>
              <a:rPr lang="en-US" sz="2800" b="1" dirty="0">
                <a:solidFill>
                  <a:srgbClr val="7030A0"/>
                </a:solidFill>
                <a:effectLst/>
                <a:latin typeface="Times New Roman" panose="02020603050405020304" pitchFamily="18" charset="0"/>
                <a:ea typeface="Calibri" panose="020F0502020204030204" pitchFamily="34" charset="0"/>
              </a:rPr>
              <a:t>“The cosmos is all that is, or ever was, or ever will be.”</a:t>
            </a:r>
            <a:endParaRPr lang="en-US" sz="2800" b="1" dirty="0">
              <a:solidFill>
                <a:srgbClr val="7030A0"/>
              </a:solidFill>
            </a:endParaRPr>
          </a:p>
        </p:txBody>
      </p:sp>
      <p:sp>
        <p:nvSpPr>
          <p:cNvPr id="9" name="TextBox 8">
            <a:extLst>
              <a:ext uri="{FF2B5EF4-FFF2-40B4-BE49-F238E27FC236}">
                <a16:creationId xmlns:a16="http://schemas.microsoft.com/office/drawing/2014/main" id="{986259D1-4A6C-4671-827B-12F279944B1C}"/>
              </a:ext>
            </a:extLst>
          </p:cNvPr>
          <p:cNvSpPr txBox="1"/>
          <p:nvPr/>
        </p:nvSpPr>
        <p:spPr>
          <a:xfrm>
            <a:off x="0" y="338017"/>
            <a:ext cx="12162924" cy="1446550"/>
          </a:xfrm>
          <a:prstGeom prst="rect">
            <a:avLst/>
          </a:prstGeom>
          <a:noFill/>
        </p:spPr>
        <p:txBody>
          <a:bodyPr wrap="square">
            <a:spAutoFit/>
          </a:bodyPr>
          <a:lstStyle/>
          <a:p>
            <a:pPr algn="ctr"/>
            <a:r>
              <a:rPr lang="en-US" sz="4400" b="1" dirty="0">
                <a:latin typeface="Ink Free" panose="03080402000500000000" pitchFamily="66" charset="0"/>
              </a:rPr>
              <a:t>“Holy, holy, holy, is the Lord God Almighty, who was, and is, and is to come.” </a:t>
            </a:r>
            <a:endParaRPr lang="en-US" sz="4400" dirty="0"/>
          </a:p>
        </p:txBody>
      </p:sp>
    </p:spTree>
    <p:extLst>
      <p:ext uri="{BB962C8B-B14F-4D97-AF65-F5344CB8AC3E}">
        <p14:creationId xmlns:p14="http://schemas.microsoft.com/office/powerpoint/2010/main" val="3584981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lking in a tunnel&#10;&#10;Description automatically generated with medium confidence">
            <a:extLst>
              <a:ext uri="{FF2B5EF4-FFF2-40B4-BE49-F238E27FC236}">
                <a16:creationId xmlns:a16="http://schemas.microsoft.com/office/drawing/2014/main" id="{6B1E0994-0E00-40D5-BE9B-70B450863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540"/>
            <a:ext cx="11479237" cy="6745460"/>
          </a:xfrm>
          <a:prstGeom prst="rect">
            <a:avLst/>
          </a:prstGeom>
          <a:ln>
            <a:noFill/>
          </a:ln>
          <a:effectLst>
            <a:softEdge rad="112500"/>
          </a:effectLst>
        </p:spPr>
      </p:pic>
      <p:sp>
        <p:nvSpPr>
          <p:cNvPr id="4" name="TextBox 3">
            <a:extLst>
              <a:ext uri="{FF2B5EF4-FFF2-40B4-BE49-F238E27FC236}">
                <a16:creationId xmlns:a16="http://schemas.microsoft.com/office/drawing/2014/main" id="{14A586D7-F041-496C-ACAC-AD4C219CBA92}"/>
              </a:ext>
            </a:extLst>
          </p:cNvPr>
          <p:cNvSpPr txBox="1"/>
          <p:nvPr/>
        </p:nvSpPr>
        <p:spPr>
          <a:xfrm>
            <a:off x="4051495" y="343258"/>
            <a:ext cx="8140505" cy="6402202"/>
          </a:xfrm>
          <a:prstGeom prst="rect">
            <a:avLst/>
          </a:prstGeom>
          <a:noFill/>
          <a:effectLst>
            <a:outerShdw blurRad="50800" dist="50800" dir="5400000" algn="ctr" rotWithShape="0">
              <a:schemeClr val="bg1"/>
            </a:outerShdw>
          </a:effectLst>
        </p:spPr>
        <p:txBody>
          <a:bodyPr wrap="square">
            <a:spAutoFit/>
          </a:bodyPr>
          <a:lstStyle/>
          <a:p>
            <a:pPr marL="0" marR="0" algn="ctr">
              <a:lnSpc>
                <a:spcPct val="107000"/>
              </a:lnSpc>
              <a:spcBef>
                <a:spcPts val="0"/>
              </a:spcBef>
              <a:spcAft>
                <a:spcPts val="0"/>
              </a:spcAft>
            </a:pPr>
            <a:r>
              <a:rPr lang="en-US" sz="4800" b="1" dirty="0">
                <a:effectLst/>
                <a:latin typeface="Ink Free" panose="03080402000500000000" pitchFamily="66" charset="0"/>
                <a:ea typeface="Calibri" panose="020F0502020204030204" pitchFamily="34" charset="0"/>
                <a:cs typeface="Times New Roman" panose="02020603050405020304" pitchFamily="18" charset="0"/>
              </a:rPr>
              <a:t>After this I looked and…Look! </a:t>
            </a:r>
          </a:p>
          <a:p>
            <a:pPr marL="0" marR="0" algn="ctr">
              <a:lnSpc>
                <a:spcPct val="107000"/>
              </a:lnSpc>
              <a:spcBef>
                <a:spcPts val="0"/>
              </a:spcBef>
              <a:spcAft>
                <a:spcPts val="0"/>
              </a:spcAft>
            </a:pPr>
            <a:r>
              <a:rPr lang="en-US" sz="4800" b="1" dirty="0">
                <a:effectLst/>
                <a:latin typeface="Ink Free" panose="03080402000500000000" pitchFamily="66" charset="0"/>
                <a:ea typeface="Calibri" panose="020F0502020204030204" pitchFamily="34" charset="0"/>
                <a:cs typeface="Times New Roman" panose="02020603050405020304" pitchFamily="18" charset="0"/>
              </a:rPr>
              <a:t>A door open and still open in heaven. The trumpet-like voice I first heard was talking saying, “Come up here. I will spread out in front of you what absolutely unfolds after this.”</a:t>
            </a:r>
          </a:p>
        </p:txBody>
      </p:sp>
    </p:spTree>
    <p:extLst>
      <p:ext uri="{BB962C8B-B14F-4D97-AF65-F5344CB8AC3E}">
        <p14:creationId xmlns:p14="http://schemas.microsoft.com/office/powerpoint/2010/main" val="2013901137"/>
      </p:ext>
    </p:extLst>
  </p:cSld>
  <p:clrMapOvr>
    <a:masterClrMapping/>
  </p:clrMapOvr>
  <p:transition spd="slow">
    <p:wip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3311</TotalTime>
  <Words>1301</Words>
  <Application>Microsoft Office PowerPoint</Application>
  <PresentationFormat>Widescreen</PresentationFormat>
  <Paragraphs>77</Paragraphs>
  <Slides>24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Ink Free</vt:lpstr>
      <vt:lpstr>Modern Love Caps</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Ministry1 - Office</dc:creator>
  <cp:lastModifiedBy>AV Team</cp:lastModifiedBy>
  <cp:revision>31</cp:revision>
  <dcterms:created xsi:type="dcterms:W3CDTF">2021-05-13T18:57:38Z</dcterms:created>
  <dcterms:modified xsi:type="dcterms:W3CDTF">2021-05-16T07:27:35Z</dcterms:modified>
</cp:coreProperties>
</file>