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58" r:id="rId2"/>
    <p:sldId id="7136" r:id="rId3"/>
    <p:sldId id="256" r:id="rId4"/>
    <p:sldId id="309" r:id="rId5"/>
    <p:sldId id="393" r:id="rId6"/>
    <p:sldId id="394" r:id="rId7"/>
    <p:sldId id="396" r:id="rId8"/>
    <p:sldId id="405" r:id="rId9"/>
    <p:sldId id="407" r:id="rId10"/>
    <p:sldId id="406" r:id="rId11"/>
    <p:sldId id="408" r:id="rId12"/>
    <p:sldId id="409" r:id="rId13"/>
    <p:sldId id="410" r:id="rId14"/>
    <p:sldId id="411" r:id="rId15"/>
    <p:sldId id="412" r:id="rId16"/>
    <p:sldId id="413" r:id="rId17"/>
    <p:sldId id="28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1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2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42763E2-3490-4485-97DC-8A94574FE5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39F233-7F09-422A-9D80-B296FD5C8D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63D57-03B9-402C-BABE-0EC4B49D1A4D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6139B3-46B4-4F42-B0B2-8F0EF0EB87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 descr="HandoutSlideNumber">
            <a:extLst>
              <a:ext uri="{FF2B5EF4-FFF2-40B4-BE49-F238E27FC236}">
                <a16:creationId xmlns:a16="http://schemas.microsoft.com/office/drawing/2014/main" id="{4A2CB12A-969E-4A13-8130-2C72DA143E5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6E732-A8AD-44FF-9C4C-E72383C9813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 descr="Box1">
            <a:extLst>
              <a:ext uri="{FF2B5EF4-FFF2-40B4-BE49-F238E27FC236}">
                <a16:creationId xmlns:a16="http://schemas.microsoft.com/office/drawing/2014/main" id="{E53BF7FD-6A12-409A-809E-5C72613CBD10}"/>
              </a:ext>
            </a:extLst>
          </p:cNvPr>
          <p:cNvSpPr txBox="1"/>
          <p:nvPr/>
        </p:nvSpPr>
        <p:spPr bwMode="black">
          <a:xfrm>
            <a:off x="564039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" name="TextBox 6" descr="Box2">
            <a:extLst>
              <a:ext uri="{FF2B5EF4-FFF2-40B4-BE49-F238E27FC236}">
                <a16:creationId xmlns:a16="http://schemas.microsoft.com/office/drawing/2014/main" id="{3A4DD461-3DA7-498D-97A6-D9B9E2726E90}"/>
              </a:ext>
            </a:extLst>
          </p:cNvPr>
          <p:cNvSpPr txBox="1"/>
          <p:nvPr/>
        </p:nvSpPr>
        <p:spPr bwMode="black">
          <a:xfrm>
            <a:off x="3652825" y="2953512"/>
            <a:ext cx="2650089" cy="1538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 descr="Box3">
            <a:extLst>
              <a:ext uri="{FF2B5EF4-FFF2-40B4-BE49-F238E27FC236}">
                <a16:creationId xmlns:a16="http://schemas.microsoft.com/office/drawing/2014/main" id="{2CA27099-700C-4D57-8CF2-316B9C3500A0}"/>
              </a:ext>
            </a:extLst>
          </p:cNvPr>
          <p:cNvSpPr txBox="1"/>
          <p:nvPr/>
        </p:nvSpPr>
        <p:spPr bwMode="black">
          <a:xfrm>
            <a:off x="564039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 descr="Box4">
            <a:extLst>
              <a:ext uri="{FF2B5EF4-FFF2-40B4-BE49-F238E27FC236}">
                <a16:creationId xmlns:a16="http://schemas.microsoft.com/office/drawing/2014/main" id="{F6C1A901-7759-48E6-95B2-DDD06A19456A}"/>
              </a:ext>
            </a:extLst>
          </p:cNvPr>
          <p:cNvSpPr txBox="1"/>
          <p:nvPr/>
        </p:nvSpPr>
        <p:spPr bwMode="black">
          <a:xfrm>
            <a:off x="3652825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" name="TextBox 9" descr="Box5">
            <a:extLst>
              <a:ext uri="{FF2B5EF4-FFF2-40B4-BE49-F238E27FC236}">
                <a16:creationId xmlns:a16="http://schemas.microsoft.com/office/drawing/2014/main" id="{7A33F3A3-546A-4784-9E8D-457BDEF7A25A}"/>
              </a:ext>
            </a:extLst>
          </p:cNvPr>
          <p:cNvSpPr txBox="1"/>
          <p:nvPr/>
        </p:nvSpPr>
        <p:spPr bwMode="black">
          <a:xfrm>
            <a:off x="564039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" name="TextBox 10" descr="Box6">
            <a:extLst>
              <a:ext uri="{FF2B5EF4-FFF2-40B4-BE49-F238E27FC236}">
                <a16:creationId xmlns:a16="http://schemas.microsoft.com/office/drawing/2014/main" id="{E5A51A3C-E498-4EF1-BE59-B8D76A2250D2}"/>
              </a:ext>
            </a:extLst>
          </p:cNvPr>
          <p:cNvSpPr txBox="1"/>
          <p:nvPr/>
        </p:nvSpPr>
        <p:spPr bwMode="black">
          <a:xfrm>
            <a:off x="3652825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1" descr="Box7">
            <a:extLst>
              <a:ext uri="{FF2B5EF4-FFF2-40B4-BE49-F238E27FC236}">
                <a16:creationId xmlns:a16="http://schemas.microsoft.com/office/drawing/2014/main" id="{37FD3A92-36AB-48F4-8F1E-5319E4E21B65}"/>
              </a:ext>
            </a:extLst>
          </p:cNvPr>
          <p:cNvSpPr txBox="1"/>
          <p:nvPr/>
        </p:nvSpPr>
        <p:spPr bwMode="black">
          <a:xfrm>
            <a:off x="5257800" y="8686800"/>
            <a:ext cx="1016000" cy="18466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latin typeface="Times New Roman" panose="02020603050405020304" pitchFamily="18" charset="0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6931777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29DBF-5F65-478F-9DDA-287FE5DE1EBE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C408-43D8-4CAC-830D-4E28E6F82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10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93D51-A895-43C8-8C83-6669EBA4CE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319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BC408-43D8-4CAC-830D-4E28E6F829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131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BC408-43D8-4CAC-830D-4E28E6F829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352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BC408-43D8-4CAC-830D-4E28E6F829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03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BC408-43D8-4CAC-830D-4E28E6F829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296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BC408-43D8-4CAC-830D-4E28E6F829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355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BC408-43D8-4CAC-830D-4E28E6F829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2723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BC408-43D8-4CAC-830D-4E28E6F829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460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BC408-43D8-4CAC-830D-4E28E6F8298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86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6875" y="692150"/>
            <a:ext cx="6156325" cy="3463925"/>
          </a:xfrm>
          <a:ln/>
        </p:spPr>
      </p:sp>
      <p:sp>
        <p:nvSpPr>
          <p:cNvPr id="30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Three Minute Countdown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A62415-901A-40CB-AFB8-1C415723AF3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3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487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BC408-43D8-4CAC-830D-4E28E6F829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66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BC408-43D8-4CAC-830D-4E28E6F829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38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BC408-43D8-4CAC-830D-4E28E6F829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94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BC408-43D8-4CAC-830D-4E28E6F829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56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BC408-43D8-4CAC-830D-4E28E6F829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21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BC408-43D8-4CAC-830D-4E28E6F8298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59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BC408-43D8-4CAC-830D-4E28E6F829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4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10435"/>
            <a:ext cx="10131425" cy="794327"/>
          </a:xfrm>
        </p:spPr>
        <p:txBody>
          <a:bodyPr anchor="t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23664"/>
            <a:ext cx="10131425" cy="3649133"/>
          </a:xfrm>
        </p:spPr>
        <p:txBody>
          <a:bodyPr anchor="t">
            <a:normAutofit/>
          </a:bodyPr>
          <a:lstStyle>
            <a:lvl1pPr marL="285750" indent="-285750">
              <a:buClr>
                <a:srgbClr val="FFFF00"/>
              </a:buClr>
              <a:buSzPct val="70000"/>
              <a:buFont typeface="Wingdings" panose="05000000000000000000" pitchFamily="2" charset="2"/>
              <a:buChar char="Ø"/>
              <a:defRPr sz="4000"/>
            </a:lvl1pPr>
            <a:lvl2pPr marL="742950" indent="-285750">
              <a:buClr>
                <a:srgbClr val="FFFF00"/>
              </a:buClr>
              <a:buSzPct val="70000"/>
              <a:buFont typeface="Wingdings" panose="05000000000000000000" pitchFamily="2" charset="2"/>
              <a:buChar char="Ø"/>
              <a:defRPr sz="3600"/>
            </a:lvl2pPr>
            <a:lvl3pPr marL="1200150" indent="-285750">
              <a:buClr>
                <a:srgbClr val="FFFF00"/>
              </a:buClr>
              <a:buSzPct val="70000"/>
              <a:buFont typeface="Wingdings" panose="05000000000000000000" pitchFamily="2" charset="2"/>
              <a:buChar char="Ø"/>
              <a:defRPr sz="3200"/>
            </a:lvl3pPr>
            <a:lvl4pPr marL="1543050" indent="-171450">
              <a:buClr>
                <a:srgbClr val="FFFF00"/>
              </a:buClr>
              <a:buSzPct val="70000"/>
              <a:buFont typeface="Wingdings" panose="05000000000000000000" pitchFamily="2" charset="2"/>
              <a:buChar char="Ø"/>
              <a:defRPr sz="2800"/>
            </a:lvl4pPr>
            <a:lvl5pPr marL="2000250" indent="-171450">
              <a:buClr>
                <a:srgbClr val="FFFF00"/>
              </a:buClr>
              <a:buSzPct val="70000"/>
              <a:buFont typeface="Wingdings" panose="05000000000000000000" pitchFamily="2" charset="2"/>
              <a:buChar char="Ø"/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81280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800" i="1" kern="1200" cap="none" baseline="0">
          <a:ln w="3175" cmpd="sng">
            <a:noFill/>
          </a:ln>
          <a:solidFill>
            <a:srgbClr val="FFFF00"/>
          </a:solidFill>
          <a:effectLst/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\\gym1-2018\users\Public\Documents\Assembly\ActiveYear\3-minute_timer.wmv" TargetMode="External"/><Relationship Id="rId1" Type="http://schemas.microsoft.com/office/2007/relationships/media" Target="file:///\\gym1-2018\users\Public\Documents\Assembly\ActiveYear\3-minute_timer.wmv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L.Wade@knology.ne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C9ED4-2CF5-4130-9055-E19C0C07B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964267"/>
            <a:ext cx="8874125" cy="2421464"/>
          </a:xfrm>
        </p:spPr>
        <p:txBody>
          <a:bodyPr>
            <a:normAutofit fontScale="90000"/>
          </a:bodyPr>
          <a:lstStyle/>
          <a:p>
            <a:r>
              <a:rPr lang="en-US" sz="6000" b="1" cap="small" dirty="0">
                <a:solidFill>
                  <a:srgbClr val="FFFF00"/>
                </a:solidFill>
                <a:latin typeface="Arial Nova" panose="020B0504020202020204" pitchFamily="34" charset="0"/>
              </a:rPr>
              <a:t>An Exploration of Authority and Leadership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65ECD2-159E-40CC-BEAF-BD218088A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7898" y="973667"/>
            <a:ext cx="11158151" cy="990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2C2C84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309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itchFamily="2" charset="2"/>
              </a:rPr>
              <a:t>Robert’s Class Will Begin </a:t>
            </a:r>
            <a:r>
              <a:rPr lang="en-US" altLang="en-US" sz="6000" b="1" dirty="0">
                <a:solidFill>
                  <a:srgbClr val="FF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Arial Narrow" panose="020B0606020202030204" pitchFamily="34" charset="0"/>
                <a:sym typeface="Wingdings" pitchFamily="2" charset="2"/>
              </a:rPr>
              <a:t>At 9:15</a:t>
            </a:r>
            <a:endParaRPr kumimoji="0" lang="en-US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D5AEEBE-BC1D-442E-A33B-BB93AB6344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2187788"/>
          </a:xfrm>
        </p:spPr>
        <p:txBody>
          <a:bodyPr>
            <a:normAutofit/>
          </a:bodyPr>
          <a:lstStyle/>
          <a:p>
            <a:r>
              <a:rPr lang="en-US" sz="4000" b="1" i="1" cap="small" dirty="0">
                <a:solidFill>
                  <a:srgbClr val="FFFF00"/>
                </a:solidFill>
              </a:rPr>
              <a:t>Leaders</a:t>
            </a:r>
          </a:p>
          <a:p>
            <a:r>
              <a:rPr lang="en-US" sz="3200" b="1" i="1" cap="small" dirty="0"/>
              <a:t>Central Adult Class </a:t>
            </a:r>
          </a:p>
          <a:p>
            <a:r>
              <a:rPr lang="en-US" sz="3200" b="1" i="1" cap="small" dirty="0"/>
              <a:t>16 May 2021</a:t>
            </a:r>
          </a:p>
        </p:txBody>
      </p:sp>
    </p:spTree>
    <p:extLst>
      <p:ext uri="{BB962C8B-B14F-4D97-AF65-F5344CB8AC3E}">
        <p14:creationId xmlns:p14="http://schemas.microsoft.com/office/powerpoint/2010/main" val="4119138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F1A10-0D2B-4CC5-9F16-B88C7DDB8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908" y="292338"/>
            <a:ext cx="10131425" cy="866505"/>
          </a:xfrm>
        </p:spPr>
        <p:txBody>
          <a:bodyPr>
            <a:normAutofit/>
          </a:bodyPr>
          <a:lstStyle/>
          <a:p>
            <a:r>
              <a:rPr lang="en-US" sz="4400" dirty="0"/>
              <a:t>We are not alone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B0867-D7E8-4827-AB45-12487D2CD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606" y="1158843"/>
            <a:ext cx="10975063" cy="5567642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Did the coming of the Holy Spirit replace the casting of lots?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(Question sent by email)</a:t>
            </a:r>
          </a:p>
          <a:p>
            <a:pPr lvl="2"/>
            <a:r>
              <a:rPr lang="en-US" sz="3600" dirty="0"/>
              <a:t>Urim and Thummim (</a:t>
            </a:r>
            <a:r>
              <a:rPr lang="el-GR" sz="3600" dirty="0">
                <a:solidFill>
                  <a:srgbClr val="00B0F0"/>
                </a:solidFill>
              </a:rPr>
              <a:t>Α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l-GR" sz="3600" dirty="0">
                <a:solidFill>
                  <a:srgbClr val="00B0F0"/>
                </a:solidFill>
              </a:rPr>
              <a:t>Ω</a:t>
            </a:r>
            <a:r>
              <a:rPr lang="en-US" sz="3600" dirty="0"/>
              <a:t>): see </a:t>
            </a:r>
            <a:r>
              <a:rPr lang="en-US" sz="3600" dirty="0">
                <a:solidFill>
                  <a:srgbClr val="FFFF00"/>
                </a:solidFill>
              </a:rPr>
              <a:t>Exodus 28:30</a:t>
            </a:r>
            <a:r>
              <a:rPr lang="en-US" sz="3600" dirty="0"/>
              <a:t>; </a:t>
            </a:r>
            <a:r>
              <a:rPr lang="en-US" sz="3600" dirty="0">
                <a:solidFill>
                  <a:srgbClr val="FFFF00"/>
                </a:solidFill>
              </a:rPr>
              <a:t>I Samuel 14</a:t>
            </a:r>
          </a:p>
          <a:p>
            <a:pPr lvl="3"/>
            <a:r>
              <a:rPr lang="en-US" sz="3600" dirty="0"/>
              <a:t>With the Urim and Thummim, God left the High Priests the ability to inquire of God; He did not leave His people alone when Moses died.</a:t>
            </a:r>
          </a:p>
          <a:p>
            <a:pPr lvl="3"/>
            <a:r>
              <a:rPr lang="en-US" sz="3600" dirty="0"/>
              <a:t>With the Holy Spirit, God did not leave His people alone when Jesus left this world. </a:t>
            </a:r>
            <a:r>
              <a:rPr lang="en-US" sz="3600" dirty="0">
                <a:solidFill>
                  <a:srgbClr val="FFFF00"/>
                </a:solidFill>
              </a:rPr>
              <a:t>[John 14:26-27]</a:t>
            </a:r>
          </a:p>
        </p:txBody>
      </p:sp>
    </p:spTree>
    <p:extLst>
      <p:ext uri="{BB962C8B-B14F-4D97-AF65-F5344CB8AC3E}">
        <p14:creationId xmlns:p14="http://schemas.microsoft.com/office/powerpoint/2010/main" val="2601511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486D2-F59D-452C-A465-D6077AD29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65949-77A5-470F-8157-1D9FBE4FD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52063"/>
            <a:ext cx="10131425" cy="553844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responsibilities of elders are not unique to them</a:t>
            </a:r>
          </a:p>
          <a:p>
            <a:pPr lvl="1"/>
            <a:r>
              <a:rPr lang="en-US" dirty="0"/>
              <a:t>We are all submissive to the Head of the Church</a:t>
            </a:r>
          </a:p>
          <a:p>
            <a:pPr lvl="1"/>
            <a:r>
              <a:rPr lang="en-US" dirty="0"/>
              <a:t>We are all gifted by God</a:t>
            </a:r>
          </a:p>
          <a:p>
            <a:pPr lvl="1"/>
            <a:r>
              <a:rPr lang="en-US" dirty="0"/>
              <a:t>We all have the great commission</a:t>
            </a:r>
          </a:p>
          <a:p>
            <a:pPr lvl="1"/>
            <a:r>
              <a:rPr lang="en-US" dirty="0"/>
              <a:t>We all have the Holy Spirit</a:t>
            </a:r>
          </a:p>
          <a:p>
            <a:pPr lvl="1"/>
            <a:r>
              <a:rPr lang="en-US" dirty="0"/>
              <a:t>But we do not all have the same role </a:t>
            </a:r>
            <a:r>
              <a:rPr lang="en-US" dirty="0">
                <a:solidFill>
                  <a:srgbClr val="FFFF00"/>
                </a:solidFill>
              </a:rPr>
              <a:t>[1 Corinthians 12]</a:t>
            </a:r>
          </a:p>
          <a:p>
            <a:pPr marL="457200" lvl="1" indent="0">
              <a:buNone/>
            </a:pPr>
            <a:r>
              <a:rPr lang="en-US" b="1" i="1" baseline="30000" dirty="0">
                <a:solidFill>
                  <a:srgbClr val="FFFF00"/>
                </a:solidFill>
                <a:effectLst/>
              </a:rPr>
              <a:t>12 </a:t>
            </a:r>
            <a:r>
              <a:rPr lang="en-US" b="0" i="1" dirty="0">
                <a:solidFill>
                  <a:srgbClr val="FFFF00"/>
                </a:solidFill>
                <a:effectLst/>
              </a:rPr>
              <a:t>Just as a body, though one, has many parts, but all its many parts form one body, so it is with Christ. </a:t>
            </a:r>
            <a:r>
              <a:rPr lang="en-US" b="1" i="1" baseline="30000" dirty="0">
                <a:solidFill>
                  <a:srgbClr val="FFFF00"/>
                </a:solidFill>
                <a:effectLst/>
              </a:rPr>
              <a:t>13 </a:t>
            </a:r>
            <a:r>
              <a:rPr lang="en-US" b="0" i="1" dirty="0">
                <a:solidFill>
                  <a:srgbClr val="FFFF00"/>
                </a:solidFill>
                <a:effectLst/>
              </a:rPr>
              <a:t>For we were all baptized by one Spirit so as to form one body—whether Jews or Gentiles, slave or free—and we were all given the one Spirit to drink. </a:t>
            </a:r>
            <a:r>
              <a:rPr lang="en-US" b="1" i="1" baseline="30000" dirty="0">
                <a:solidFill>
                  <a:srgbClr val="FFFF00"/>
                </a:solidFill>
                <a:effectLst/>
              </a:rPr>
              <a:t>14 </a:t>
            </a:r>
            <a:r>
              <a:rPr lang="en-US" b="0" i="1" dirty="0">
                <a:solidFill>
                  <a:srgbClr val="FFFF00"/>
                </a:solidFill>
                <a:effectLst/>
              </a:rPr>
              <a:t>Even so the body is not made up of one part but of many.</a:t>
            </a:r>
            <a:endParaRPr lang="en-US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164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9E504-1F3B-48AE-A9A4-3CE017977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Servant 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A3B2C-E7C0-43A9-B192-9606B77D3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3664"/>
            <a:ext cx="10131425" cy="477796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Matthew 18:1-5</a:t>
            </a:r>
          </a:p>
          <a:p>
            <a:pPr marL="0" indent="0" algn="l">
              <a:buNone/>
            </a:pPr>
            <a:r>
              <a:rPr lang="en-US" b="1" i="1" baseline="30000" dirty="0">
                <a:effectLst/>
              </a:rPr>
              <a:t>1</a:t>
            </a:r>
            <a:r>
              <a:rPr lang="en-US" b="0" i="1" dirty="0">
                <a:effectLst/>
              </a:rPr>
              <a:t>At that time the disciples came to Jesus and asked, “Who, then, is the greatest in the kingdom of heaven?”</a:t>
            </a:r>
          </a:p>
          <a:p>
            <a:pPr marL="0" indent="0" algn="l">
              <a:buNone/>
            </a:pPr>
            <a:r>
              <a:rPr lang="en-US" b="1" i="1" baseline="30000" dirty="0">
                <a:effectLst/>
              </a:rPr>
              <a:t>2 </a:t>
            </a:r>
            <a:r>
              <a:rPr lang="en-US" b="0" i="1" dirty="0">
                <a:effectLst/>
              </a:rPr>
              <a:t>He called a little child to him, and placed the child among them. </a:t>
            </a:r>
            <a:r>
              <a:rPr lang="en-US" b="1" i="1" baseline="30000" dirty="0">
                <a:effectLst/>
              </a:rPr>
              <a:t>3 </a:t>
            </a:r>
            <a:r>
              <a:rPr lang="en-US" b="0" i="1" dirty="0">
                <a:effectLst/>
              </a:rPr>
              <a:t>And he said: “Truly I tell you, unless you change and become like little children, you will never enter the kingdom of heaven. </a:t>
            </a:r>
            <a:r>
              <a:rPr lang="en-US" b="1" i="1" baseline="30000" dirty="0">
                <a:effectLst/>
              </a:rPr>
              <a:t>4 </a:t>
            </a:r>
            <a:r>
              <a:rPr lang="en-US" b="0" i="1" dirty="0">
                <a:effectLst/>
              </a:rPr>
              <a:t>Therefore, whoever takes the lowly position of this child is the greatest in the kingdom of heaven. </a:t>
            </a:r>
            <a:r>
              <a:rPr lang="en-US" b="1" i="1" baseline="30000" dirty="0">
                <a:effectLst/>
              </a:rPr>
              <a:t>5 </a:t>
            </a:r>
            <a:r>
              <a:rPr lang="en-US" b="0" i="1" dirty="0">
                <a:effectLst/>
              </a:rPr>
              <a:t>And whoever welcomes one such child in my name welcomes 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094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71F58-DC22-41A9-8F2F-6A889CAF4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Servant 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6D8E5-9EBB-4FB4-8439-29C8C9A10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3664"/>
            <a:ext cx="10131425" cy="5123901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John 13:13-17</a:t>
            </a:r>
          </a:p>
          <a:p>
            <a:pPr marL="0" indent="0">
              <a:buNone/>
            </a:pPr>
            <a:r>
              <a:rPr lang="en-US" sz="3900" b="1" i="1" baseline="30000" dirty="0">
                <a:effectLst/>
              </a:rPr>
              <a:t>13 </a:t>
            </a:r>
            <a:r>
              <a:rPr lang="en-US" sz="3900" b="0" i="1" dirty="0">
                <a:effectLst/>
              </a:rPr>
              <a:t>“You call me ‘Teacher’ and ‘Lord,’ and rightly so, for that is what I am. </a:t>
            </a:r>
            <a:r>
              <a:rPr lang="en-US" sz="3900" b="1" i="1" baseline="30000" dirty="0">
                <a:effectLst/>
              </a:rPr>
              <a:t>14 </a:t>
            </a:r>
            <a:r>
              <a:rPr lang="en-US" sz="3900" b="0" i="1" dirty="0">
                <a:effectLst/>
              </a:rPr>
              <a:t>Now that I, your Lord and Teacher, have washed your feet, you also should wash one another’s feet. </a:t>
            </a:r>
            <a:r>
              <a:rPr lang="en-US" sz="3900" b="1" i="1" baseline="30000" dirty="0">
                <a:effectLst/>
              </a:rPr>
              <a:t>15 </a:t>
            </a:r>
            <a:r>
              <a:rPr lang="en-US" sz="3900" b="0" i="1" dirty="0">
                <a:effectLst/>
              </a:rPr>
              <a:t>I have set you an example that you should do as I have done for you. </a:t>
            </a:r>
            <a:r>
              <a:rPr lang="en-US" sz="3900" b="1" i="1" baseline="30000" dirty="0">
                <a:effectLst/>
              </a:rPr>
              <a:t>16 </a:t>
            </a:r>
            <a:r>
              <a:rPr lang="en-US" sz="3900" b="0" i="1" dirty="0">
                <a:effectLst/>
              </a:rPr>
              <a:t>Very truly I tell you, no servant is greater than his master, nor is a messenger greater than the one who sent him. </a:t>
            </a:r>
            <a:r>
              <a:rPr lang="en-US" sz="3900" b="1" i="1" baseline="30000" dirty="0">
                <a:effectLst/>
              </a:rPr>
              <a:t>17 </a:t>
            </a:r>
            <a:r>
              <a:rPr lang="en-US" sz="3900" b="0" i="1" dirty="0">
                <a:effectLst/>
              </a:rPr>
              <a:t>Now that you know these things, you will be blessed if you do them.</a:t>
            </a:r>
            <a:endParaRPr lang="en-US" sz="3900" i="1" dirty="0"/>
          </a:p>
        </p:txBody>
      </p:sp>
    </p:spTree>
    <p:extLst>
      <p:ext uri="{BB962C8B-B14F-4D97-AF65-F5344CB8AC3E}">
        <p14:creationId xmlns:p14="http://schemas.microsoft.com/office/powerpoint/2010/main" val="1565264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2E477-646E-4519-AC0C-39C6E2E0E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335" y="3031836"/>
            <a:ext cx="10131425" cy="794327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That was really beautiful, but…</a:t>
            </a:r>
          </a:p>
        </p:txBody>
      </p:sp>
    </p:spTree>
    <p:extLst>
      <p:ext uri="{BB962C8B-B14F-4D97-AF65-F5344CB8AC3E}">
        <p14:creationId xmlns:p14="http://schemas.microsoft.com/office/powerpoint/2010/main" val="1168875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>
            <a:extLst>
              <a:ext uri="{FF2B5EF4-FFF2-40B4-BE49-F238E27FC236}">
                <a16:creationId xmlns:a16="http://schemas.microsoft.com/office/drawing/2014/main" id="{8BEA9AF1-EF35-4EC4-862B-93C14919B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97D61E38-F4FC-41AE-9619-DFD2DC5633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194" y="11803"/>
            <a:ext cx="1218880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38AF359C-4B2C-4775-A62B-365E86A6DF91}"/>
              </a:ext>
            </a:extLst>
          </p:cNvPr>
          <p:cNvGrpSpPr/>
          <p:nvPr/>
        </p:nvGrpSpPr>
        <p:grpSpPr>
          <a:xfrm rot="21327786">
            <a:off x="9990100" y="4644473"/>
            <a:ext cx="1584470" cy="993095"/>
            <a:chOff x="8139065" y="2218787"/>
            <a:chExt cx="1303581" cy="646331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E8D9FA9C-D021-46BD-A7BE-3FDC74F7E43E}"/>
                </a:ext>
              </a:extLst>
            </p:cNvPr>
            <p:cNvSpPr/>
            <p:nvPr/>
          </p:nvSpPr>
          <p:spPr>
            <a:xfrm>
              <a:off x="8139065" y="2290527"/>
              <a:ext cx="1195058" cy="307818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A4617A0-A743-4B72-8794-6D81BA538F4C}"/>
                </a:ext>
              </a:extLst>
            </p:cNvPr>
            <p:cNvSpPr txBox="1"/>
            <p:nvPr/>
          </p:nvSpPr>
          <p:spPr>
            <a:xfrm>
              <a:off x="8294575" y="2218787"/>
              <a:ext cx="11480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002060"/>
                  </a:solidFill>
                </a:rPr>
                <a:t>Elder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654BBAB-5FCF-41E2-8C5A-F01A7340F928}"/>
              </a:ext>
            </a:extLst>
          </p:cNvPr>
          <p:cNvGrpSpPr/>
          <p:nvPr/>
        </p:nvGrpSpPr>
        <p:grpSpPr>
          <a:xfrm rot="21327786">
            <a:off x="235537" y="2551451"/>
            <a:ext cx="3428115" cy="754138"/>
            <a:chOff x="8139065" y="2290527"/>
            <a:chExt cx="2035874" cy="307818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B72D71CE-A899-4386-BA58-845681298723}"/>
                </a:ext>
              </a:extLst>
            </p:cNvPr>
            <p:cNvSpPr/>
            <p:nvPr/>
          </p:nvSpPr>
          <p:spPr>
            <a:xfrm>
              <a:off x="8139065" y="2290527"/>
              <a:ext cx="1195058" cy="307818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B16D4C7-77BE-4050-967E-1DAEF129D8FA}"/>
                </a:ext>
              </a:extLst>
            </p:cNvPr>
            <p:cNvSpPr txBox="1"/>
            <p:nvPr/>
          </p:nvSpPr>
          <p:spPr>
            <a:xfrm rot="33662">
              <a:off x="8143280" y="2313153"/>
              <a:ext cx="2031659" cy="263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002060"/>
                  </a:solidFill>
                </a:rPr>
                <a:t>Evangelist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55C8DEE-AC17-4CCA-ADE1-0D4F3B797E01}"/>
              </a:ext>
            </a:extLst>
          </p:cNvPr>
          <p:cNvGrpSpPr/>
          <p:nvPr/>
        </p:nvGrpSpPr>
        <p:grpSpPr>
          <a:xfrm rot="20871900">
            <a:off x="9029710" y="2356218"/>
            <a:ext cx="1906577" cy="771719"/>
            <a:chOff x="8139065" y="2286763"/>
            <a:chExt cx="1430221" cy="428063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3485DE45-6893-4D69-B383-B66504014F25}"/>
                </a:ext>
              </a:extLst>
            </p:cNvPr>
            <p:cNvSpPr/>
            <p:nvPr/>
          </p:nvSpPr>
          <p:spPr>
            <a:xfrm>
              <a:off x="8139065" y="2290527"/>
              <a:ext cx="1195058" cy="307818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939E385-8A47-405E-9603-843424849292}"/>
                </a:ext>
              </a:extLst>
            </p:cNvPr>
            <p:cNvSpPr txBox="1"/>
            <p:nvPr/>
          </p:nvSpPr>
          <p:spPr>
            <a:xfrm>
              <a:off x="8225756" y="2286763"/>
              <a:ext cx="1343530" cy="428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002060"/>
                  </a:solidFill>
                </a:rPr>
                <a:t>Pastor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128800-ACB8-4C5A-91EB-687F7FD08248}"/>
              </a:ext>
            </a:extLst>
          </p:cNvPr>
          <p:cNvGrpSpPr/>
          <p:nvPr/>
        </p:nvGrpSpPr>
        <p:grpSpPr>
          <a:xfrm rot="21327786">
            <a:off x="3183864" y="1479196"/>
            <a:ext cx="3012285" cy="1116942"/>
            <a:chOff x="8139065" y="2244577"/>
            <a:chExt cx="1757349" cy="646331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730D19AE-80F8-4396-91AB-4EA599C329D7}"/>
                </a:ext>
              </a:extLst>
            </p:cNvPr>
            <p:cNvSpPr/>
            <p:nvPr/>
          </p:nvSpPr>
          <p:spPr>
            <a:xfrm>
              <a:off x="8139065" y="2290527"/>
              <a:ext cx="1195058" cy="307818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C8E2CFB-51F2-408F-8661-ACD1598395B4}"/>
                </a:ext>
              </a:extLst>
            </p:cNvPr>
            <p:cNvSpPr txBox="1"/>
            <p:nvPr/>
          </p:nvSpPr>
          <p:spPr>
            <a:xfrm>
              <a:off x="8293475" y="2244577"/>
              <a:ext cx="16029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002060"/>
                  </a:solidFill>
                </a:rPr>
                <a:t>Apostle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DADF26F-2334-4D26-8D67-03735A0385B6}"/>
              </a:ext>
            </a:extLst>
          </p:cNvPr>
          <p:cNvGrpSpPr/>
          <p:nvPr/>
        </p:nvGrpSpPr>
        <p:grpSpPr>
          <a:xfrm rot="21327786">
            <a:off x="4417457" y="5520814"/>
            <a:ext cx="2630889" cy="1024644"/>
            <a:chOff x="8139065" y="2227963"/>
            <a:chExt cx="1744899" cy="646331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2A62F26B-A779-4651-8D20-BD97920F9EA4}"/>
                </a:ext>
              </a:extLst>
            </p:cNvPr>
            <p:cNvSpPr/>
            <p:nvPr/>
          </p:nvSpPr>
          <p:spPr>
            <a:xfrm>
              <a:off x="8139065" y="2290527"/>
              <a:ext cx="1195058" cy="307818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75B8113-D0FF-4EF8-89B1-EFC38A3C9F7C}"/>
                </a:ext>
              </a:extLst>
            </p:cNvPr>
            <p:cNvSpPr txBox="1"/>
            <p:nvPr/>
          </p:nvSpPr>
          <p:spPr>
            <a:xfrm rot="21581353">
              <a:off x="8199207" y="2227963"/>
              <a:ext cx="16847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002060"/>
                  </a:solidFill>
                </a:rPr>
                <a:t>Prophet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68EB443-5242-424C-9933-F5ED8909DF1A}"/>
              </a:ext>
            </a:extLst>
          </p:cNvPr>
          <p:cNvGrpSpPr/>
          <p:nvPr/>
        </p:nvGrpSpPr>
        <p:grpSpPr>
          <a:xfrm rot="2080308">
            <a:off x="946562" y="5018231"/>
            <a:ext cx="2980043" cy="1083637"/>
            <a:chOff x="8139065" y="1999082"/>
            <a:chExt cx="1726251" cy="646331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35DD0C98-E698-466C-8887-AF6ADB7785A4}"/>
                </a:ext>
              </a:extLst>
            </p:cNvPr>
            <p:cNvSpPr/>
            <p:nvPr/>
          </p:nvSpPr>
          <p:spPr>
            <a:xfrm rot="18995211">
              <a:off x="8139065" y="2290527"/>
              <a:ext cx="1195058" cy="307818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CB30464-39A0-46B1-B31C-1BCFCB437DEC}"/>
                </a:ext>
              </a:extLst>
            </p:cNvPr>
            <p:cNvSpPr txBox="1"/>
            <p:nvPr/>
          </p:nvSpPr>
          <p:spPr>
            <a:xfrm rot="19041231">
              <a:off x="8269045" y="1999082"/>
              <a:ext cx="15962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002060"/>
                  </a:solidFill>
                </a:rPr>
                <a:t>Deacon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ADACB17-F039-4EA2-AF59-7E7F505FB77B}"/>
              </a:ext>
            </a:extLst>
          </p:cNvPr>
          <p:cNvGrpSpPr/>
          <p:nvPr/>
        </p:nvGrpSpPr>
        <p:grpSpPr>
          <a:xfrm rot="760573">
            <a:off x="7393755" y="5259152"/>
            <a:ext cx="3767770" cy="1795079"/>
            <a:chOff x="8081367" y="2290527"/>
            <a:chExt cx="2187778" cy="664639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91B64287-9FA1-4921-92FC-4D1D48D503F7}"/>
                </a:ext>
              </a:extLst>
            </p:cNvPr>
            <p:cNvSpPr/>
            <p:nvPr/>
          </p:nvSpPr>
          <p:spPr>
            <a:xfrm>
              <a:off x="8139065" y="2290527"/>
              <a:ext cx="1195058" cy="307818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B388C1B-A8A3-460F-9BD2-491F0F88C853}"/>
                </a:ext>
              </a:extLst>
            </p:cNvPr>
            <p:cNvSpPr txBox="1"/>
            <p:nvPr/>
          </p:nvSpPr>
          <p:spPr>
            <a:xfrm rot="21598167">
              <a:off x="8081367" y="2308835"/>
              <a:ext cx="21877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002060"/>
                  </a:solidFill>
                </a:rPr>
                <a:t>Deaconess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2D17B49-03D5-4FD3-A81E-DFBEEEE78236}"/>
              </a:ext>
            </a:extLst>
          </p:cNvPr>
          <p:cNvGrpSpPr/>
          <p:nvPr/>
        </p:nvGrpSpPr>
        <p:grpSpPr>
          <a:xfrm>
            <a:off x="5359863" y="3168060"/>
            <a:ext cx="1604607" cy="646331"/>
            <a:chOff x="8113161" y="2241012"/>
            <a:chExt cx="1269887" cy="40932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A1B5F655-CB82-4AA3-A8BF-2082A3758304}"/>
                </a:ext>
              </a:extLst>
            </p:cNvPr>
            <p:cNvSpPr/>
            <p:nvPr/>
          </p:nvSpPr>
          <p:spPr>
            <a:xfrm>
              <a:off x="8139065" y="2290527"/>
              <a:ext cx="1195058" cy="307818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9B6E88C-EA4B-4093-96DF-3403BA899A28}"/>
                </a:ext>
              </a:extLst>
            </p:cNvPr>
            <p:cNvSpPr txBox="1"/>
            <p:nvPr/>
          </p:nvSpPr>
          <p:spPr>
            <a:xfrm rot="9513">
              <a:off x="8113161" y="2241012"/>
              <a:ext cx="1269887" cy="409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002060"/>
                  </a:solidFill>
                </a:rPr>
                <a:t>Servant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2AA7544-4368-4A99-AC8B-A159A7862C96}"/>
              </a:ext>
            </a:extLst>
          </p:cNvPr>
          <p:cNvGrpSpPr/>
          <p:nvPr/>
        </p:nvGrpSpPr>
        <p:grpSpPr>
          <a:xfrm rot="819037">
            <a:off x="9863103" y="761527"/>
            <a:ext cx="2556097" cy="1024130"/>
            <a:chOff x="8139065" y="2254573"/>
            <a:chExt cx="1555984" cy="563119"/>
          </a:xfrm>
        </p:grpSpPr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3DE0E410-6141-43A5-8A06-B8CF4985423F}"/>
                </a:ext>
              </a:extLst>
            </p:cNvPr>
            <p:cNvSpPr/>
            <p:nvPr/>
          </p:nvSpPr>
          <p:spPr>
            <a:xfrm>
              <a:off x="8139065" y="2290527"/>
              <a:ext cx="1195058" cy="307818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139B9E3-D824-4E35-9B0E-0347B3FF3E36}"/>
                </a:ext>
              </a:extLst>
            </p:cNvPr>
            <p:cNvSpPr txBox="1"/>
            <p:nvPr/>
          </p:nvSpPr>
          <p:spPr>
            <a:xfrm>
              <a:off x="8159377" y="2254573"/>
              <a:ext cx="1535672" cy="5631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002060"/>
                  </a:solidFill>
                </a:rPr>
                <a:t>Overseer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448F8D8-DC50-45DF-84E6-0A27B3710860}"/>
              </a:ext>
            </a:extLst>
          </p:cNvPr>
          <p:cNvGrpSpPr/>
          <p:nvPr/>
        </p:nvGrpSpPr>
        <p:grpSpPr>
          <a:xfrm rot="1322104">
            <a:off x="397341" y="1081104"/>
            <a:ext cx="3290270" cy="732602"/>
            <a:chOff x="8139065" y="2290527"/>
            <a:chExt cx="2134249" cy="307818"/>
          </a:xfrm>
        </p:grpSpPr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373C4981-F5D7-4A91-8E0D-50B488A73973}"/>
                </a:ext>
              </a:extLst>
            </p:cNvPr>
            <p:cNvSpPr/>
            <p:nvPr/>
          </p:nvSpPr>
          <p:spPr>
            <a:xfrm>
              <a:off x="8139065" y="2290527"/>
              <a:ext cx="1195058" cy="307818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A1E9B9E-AE62-438C-B463-20F41008CE4C}"/>
                </a:ext>
              </a:extLst>
            </p:cNvPr>
            <p:cNvSpPr txBox="1"/>
            <p:nvPr/>
          </p:nvSpPr>
          <p:spPr>
            <a:xfrm>
              <a:off x="8151802" y="2307696"/>
              <a:ext cx="2121512" cy="271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002060"/>
                  </a:solidFill>
                </a:rPr>
                <a:t>Preacher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7F921FE-6511-48A1-BE4E-0D42F3971015}"/>
              </a:ext>
            </a:extLst>
          </p:cNvPr>
          <p:cNvGrpSpPr/>
          <p:nvPr/>
        </p:nvGrpSpPr>
        <p:grpSpPr>
          <a:xfrm rot="2062337">
            <a:off x="1712334" y="4276919"/>
            <a:ext cx="4490211" cy="1791787"/>
            <a:chOff x="8139065" y="2290527"/>
            <a:chExt cx="2296719" cy="672424"/>
          </a:xfrm>
        </p:grpSpPr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F55D32EE-3EE0-43DF-BC23-D29D0B6AD10D}"/>
                </a:ext>
              </a:extLst>
            </p:cNvPr>
            <p:cNvSpPr/>
            <p:nvPr/>
          </p:nvSpPr>
          <p:spPr>
            <a:xfrm>
              <a:off x="8139065" y="2290527"/>
              <a:ext cx="1195058" cy="307818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BFC280E-0269-47DF-8750-4F18DF9948C8}"/>
                </a:ext>
              </a:extLst>
            </p:cNvPr>
            <p:cNvSpPr txBox="1"/>
            <p:nvPr/>
          </p:nvSpPr>
          <p:spPr>
            <a:xfrm>
              <a:off x="8162661" y="2316620"/>
              <a:ext cx="227312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002060"/>
                  </a:solidFill>
                </a:rPr>
                <a:t>Committee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EC26E20-07CB-4A4A-865C-A7A19915867E}"/>
              </a:ext>
            </a:extLst>
          </p:cNvPr>
          <p:cNvGrpSpPr/>
          <p:nvPr/>
        </p:nvGrpSpPr>
        <p:grpSpPr>
          <a:xfrm rot="21327786">
            <a:off x="6007901" y="864161"/>
            <a:ext cx="2809299" cy="1418442"/>
            <a:chOff x="8139065" y="2290527"/>
            <a:chExt cx="1811527" cy="649923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D1999272-10F7-40BB-BB99-D10959841D1D}"/>
                </a:ext>
              </a:extLst>
            </p:cNvPr>
            <p:cNvSpPr/>
            <p:nvPr/>
          </p:nvSpPr>
          <p:spPr>
            <a:xfrm>
              <a:off x="8139065" y="2290527"/>
              <a:ext cx="1195058" cy="307818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B81CC49-699A-4988-BD46-7B45A4FFA1EC}"/>
                </a:ext>
              </a:extLst>
            </p:cNvPr>
            <p:cNvSpPr txBox="1"/>
            <p:nvPr/>
          </p:nvSpPr>
          <p:spPr>
            <a:xfrm>
              <a:off x="8203511" y="2294119"/>
              <a:ext cx="174708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002060"/>
                  </a:solidFill>
                </a:rPr>
                <a:t>Minister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1675DD8-539A-4588-AC59-72A9A80320F2}"/>
              </a:ext>
            </a:extLst>
          </p:cNvPr>
          <p:cNvGrpSpPr/>
          <p:nvPr/>
        </p:nvGrpSpPr>
        <p:grpSpPr>
          <a:xfrm rot="21327786">
            <a:off x="7449075" y="3782271"/>
            <a:ext cx="3600951" cy="1190853"/>
            <a:chOff x="8139065" y="2260920"/>
            <a:chExt cx="1988359" cy="646331"/>
          </a:xfrm>
        </p:grpSpPr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1C6DD2AE-95A3-4C64-98CF-1D89E834AADD}"/>
                </a:ext>
              </a:extLst>
            </p:cNvPr>
            <p:cNvSpPr/>
            <p:nvPr/>
          </p:nvSpPr>
          <p:spPr>
            <a:xfrm>
              <a:off x="8139065" y="2290527"/>
              <a:ext cx="1195058" cy="307818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910D67F-00F5-47B3-B3EF-4B94612E212E}"/>
                </a:ext>
              </a:extLst>
            </p:cNvPr>
            <p:cNvSpPr txBox="1"/>
            <p:nvPr/>
          </p:nvSpPr>
          <p:spPr>
            <a:xfrm>
              <a:off x="8259240" y="2260920"/>
              <a:ext cx="18681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002060"/>
                  </a:solidFill>
                </a:rPr>
                <a:t>Teacher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60730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FBA4F-8212-48DB-93BF-36B5BE52B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path is fogged by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9B0BC-DC25-4E46-8447-0976950F0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3664"/>
            <a:ext cx="10131425" cy="5203473"/>
          </a:xfrm>
        </p:spPr>
        <p:txBody>
          <a:bodyPr>
            <a:normAutofit/>
          </a:bodyPr>
          <a:lstStyle/>
          <a:p>
            <a:r>
              <a:rPr lang="en-US" dirty="0"/>
              <a:t>Imprecise definition in Scripture</a:t>
            </a:r>
          </a:p>
          <a:p>
            <a:r>
              <a:rPr lang="en-US" dirty="0"/>
              <a:t>Centuries of traditions of the larger Church</a:t>
            </a:r>
          </a:p>
          <a:p>
            <a:r>
              <a:rPr lang="en-US" dirty="0"/>
              <a:t>Years of traditions of our own brotherhood</a:t>
            </a:r>
          </a:p>
          <a:p>
            <a:r>
              <a:rPr lang="en-US" dirty="0"/>
              <a:t>Legal definitions</a:t>
            </a:r>
          </a:p>
          <a:p>
            <a:pPr lvl="1"/>
            <a:r>
              <a:rPr lang="en-US" dirty="0"/>
              <a:t>501.(c).3</a:t>
            </a:r>
          </a:p>
          <a:p>
            <a:pPr lvl="2"/>
            <a:r>
              <a:rPr lang="en-US" dirty="0"/>
              <a:t>Trustee</a:t>
            </a:r>
          </a:p>
          <a:p>
            <a:pPr lvl="2"/>
            <a:r>
              <a:rPr lang="en-US" dirty="0"/>
              <a:t>Employee</a:t>
            </a:r>
          </a:p>
        </p:txBody>
      </p:sp>
    </p:spTree>
    <p:extLst>
      <p:ext uri="{BB962C8B-B14F-4D97-AF65-F5344CB8AC3E}">
        <p14:creationId xmlns:p14="http://schemas.microsoft.com/office/powerpoint/2010/main" val="3030420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9064E-BAB4-4DFC-AB89-2B550CB16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9037" y="908790"/>
            <a:ext cx="8942046" cy="48805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5400" b="1" u="sng" dirty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anose="02020602080505020303" pitchFamily="18" charset="0"/>
              </a:rPr>
              <a:t>Robert’s Theme:</a:t>
            </a:r>
          </a:p>
          <a:p>
            <a:pPr marL="0" indent="0">
              <a:buNone/>
            </a:pPr>
            <a:r>
              <a:rPr lang="en-US" sz="5400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anose="02020602080505020303" pitchFamily="18" charset="0"/>
              </a:rPr>
              <a:t>Be courageous in heart, Strong in action and endurance, Gentle in thought and speech</a:t>
            </a:r>
          </a:p>
          <a:p>
            <a:pPr marL="0" indent="0">
              <a:buNone/>
            </a:pPr>
            <a:endParaRPr lang="en-US" sz="5400" b="1" u="sng" dirty="0">
              <a:solidFill>
                <a:schemeClr val="accent5">
                  <a:lumMod val="20000"/>
                  <a:lumOff val="80000"/>
                </a:schemeClr>
              </a:solidFill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5400" b="1" u="sng" dirty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anose="02020602080505020303" pitchFamily="18" charset="0"/>
              </a:rPr>
              <a:t>Jamie’s Theme:</a:t>
            </a:r>
          </a:p>
          <a:p>
            <a:pPr marL="0" indent="0">
              <a:buNone/>
            </a:pPr>
            <a:r>
              <a:rPr lang="en-US" sz="5400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anose="02020602080505020303" pitchFamily="18" charset="0"/>
              </a:rPr>
              <a:t>Seek to do as much as you can for as many as you can, as often as you can.</a:t>
            </a:r>
          </a:p>
          <a:p>
            <a:pPr marL="0" indent="0">
              <a:buNone/>
            </a:pPr>
            <a:r>
              <a:rPr lang="en-US" sz="5400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anose="02020602080505020303" pitchFamily="18" charset="0"/>
              </a:rPr>
              <a:t>As much as it is up to you, try to do no harm at all</a:t>
            </a:r>
          </a:p>
        </p:txBody>
      </p:sp>
    </p:spTree>
    <p:extLst>
      <p:ext uri="{BB962C8B-B14F-4D97-AF65-F5344CB8AC3E}">
        <p14:creationId xmlns:p14="http://schemas.microsoft.com/office/powerpoint/2010/main" val="932840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D3E7700-85AA-49E4-9F01-AE5E4D3D8AB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100" y="0"/>
            <a:ext cx="5257800" cy="227749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DFAE59F-A25D-4586-AE05-98A715748230}"/>
              </a:ext>
            </a:extLst>
          </p:cNvPr>
          <p:cNvSpPr/>
          <p:nvPr/>
        </p:nvSpPr>
        <p:spPr>
          <a:xfrm>
            <a:off x="457200" y="6050525"/>
            <a:ext cx="2117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Class – Robert Wade</a:t>
            </a:r>
          </a:p>
        </p:txBody>
      </p:sp>
      <p:pic>
        <p:nvPicPr>
          <p:cNvPr id="5" name="3-minute_timer.wmv">
            <a:hlinkClick r:id="" action="ppaction://media"/>
            <a:extLst>
              <a:ext uri="{FF2B5EF4-FFF2-40B4-BE49-F238E27FC236}">
                <a16:creationId xmlns:a16="http://schemas.microsoft.com/office/drawing/2014/main" id="{FEC37824-1E4B-4350-A209-7E08567EBA5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3600450" y="3297252"/>
            <a:ext cx="4991100" cy="2798748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C77B7967-D75D-4B72-BAED-1BB78C922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99" y="2300874"/>
            <a:ext cx="11158151" cy="990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2C2C84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309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itchFamily="2" charset="2"/>
              </a:rPr>
              <a:t>Robert’s Class Will Begin In</a:t>
            </a:r>
            <a:endParaRPr kumimoji="0" lang="en-US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776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003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rgbClr val="002060"/>
            </a:gs>
            <a:gs pos="86000">
              <a:schemeClr val="accent2">
                <a:lumMod val="75000"/>
              </a:schemeClr>
            </a:gs>
            <a:gs pos="96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C9ED4-2CF5-4130-9055-E19C0C07B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964267"/>
            <a:ext cx="8874125" cy="2421464"/>
          </a:xfrm>
        </p:spPr>
        <p:txBody>
          <a:bodyPr>
            <a:normAutofit fontScale="90000"/>
          </a:bodyPr>
          <a:lstStyle/>
          <a:p>
            <a:r>
              <a:rPr lang="en-US" sz="6000" b="1" cap="small" dirty="0">
                <a:solidFill>
                  <a:srgbClr val="FFFF00"/>
                </a:solidFill>
                <a:latin typeface="Arial Nova" panose="020B0504020202020204" pitchFamily="34" charset="0"/>
              </a:rPr>
              <a:t>An Exploration of Authority and Leadership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8F20D2-4B89-4B74-BDBD-1DEB86E23A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2187788"/>
          </a:xfrm>
        </p:spPr>
        <p:txBody>
          <a:bodyPr>
            <a:normAutofit/>
          </a:bodyPr>
          <a:lstStyle/>
          <a:p>
            <a:r>
              <a:rPr lang="en-US" sz="4000" b="1" i="1" cap="small" dirty="0">
                <a:solidFill>
                  <a:srgbClr val="FFFF00"/>
                </a:solidFill>
              </a:rPr>
              <a:t>Leaders</a:t>
            </a:r>
          </a:p>
          <a:p>
            <a:r>
              <a:rPr lang="en-US" sz="3200" b="1" i="1" cap="small" dirty="0"/>
              <a:t>Central Adult Class </a:t>
            </a:r>
          </a:p>
          <a:p>
            <a:r>
              <a:rPr lang="en-US" sz="3200" b="1" i="1" cap="small" dirty="0"/>
              <a:t>16 May 2021</a:t>
            </a:r>
          </a:p>
        </p:txBody>
      </p:sp>
    </p:spTree>
    <p:extLst>
      <p:ext uri="{BB962C8B-B14F-4D97-AF65-F5344CB8AC3E}">
        <p14:creationId xmlns:p14="http://schemas.microsoft.com/office/powerpoint/2010/main" val="2884963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CF9A0-A0AF-4B8A-AB0D-58682A84B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824345"/>
          </a:xfrm>
        </p:spPr>
        <p:txBody>
          <a:bodyPr anchor="t"/>
          <a:lstStyle/>
          <a:p>
            <a:r>
              <a:rPr lang="en-US" dirty="0"/>
              <a:t>Welcome to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B6FE7-53D3-4D47-A146-6DFF50F4B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94856"/>
            <a:ext cx="10131425" cy="3718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Email Address:  </a:t>
            </a:r>
            <a:r>
              <a:rPr lang="en-US" sz="3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Robert.L.Wade@knology.net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Phone number: 256-651-8416</a:t>
            </a:r>
          </a:p>
          <a:p>
            <a:pPr marL="457200" lvl="1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457200" lvl="1" indent="0" algn="ctr">
              <a:buNone/>
            </a:pPr>
            <a:r>
              <a:rPr lang="en-US" sz="4300" dirty="0">
                <a:solidFill>
                  <a:srgbClr val="FFFF00"/>
                </a:solidFill>
              </a:rPr>
              <a:t>Put your full name on any communication, especially the first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788490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5D81F-4672-4705-B78F-5CAD49DAC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Responsibilities of Elders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56D45-2A1F-4CB4-8286-8560EB96C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21806"/>
            <a:ext cx="11002224" cy="5314384"/>
          </a:xfrm>
        </p:spPr>
        <p:txBody>
          <a:bodyPr>
            <a:normAutofit/>
          </a:bodyPr>
          <a:lstStyle/>
          <a:p>
            <a:r>
              <a:rPr lang="en-US" sz="3600" dirty="0"/>
              <a:t>Spiritual protectors of the flock: </a:t>
            </a:r>
            <a:r>
              <a:rPr lang="en-US" sz="3200" dirty="0">
                <a:solidFill>
                  <a:srgbClr val="FFFF00"/>
                </a:solidFill>
                <a:effectLst/>
                <a:cs typeface="Calibri" panose="020F0502020204030204" pitchFamily="34" charset="0"/>
              </a:rPr>
              <a:t>Acts 20:28-31; </a:t>
            </a:r>
            <a:r>
              <a:rPr lang="en-US" sz="3200" dirty="0">
                <a:solidFill>
                  <a:srgbClr val="FFFF00"/>
                </a:solidFill>
                <a:effectLst/>
              </a:rPr>
              <a:t>1 Peter 5: 1-4; 1 Timothy 5:17-21</a:t>
            </a:r>
            <a:endParaRPr lang="en-US" sz="3200" dirty="0"/>
          </a:p>
          <a:p>
            <a:pPr lvl="2"/>
            <a:r>
              <a:rPr lang="en-US" dirty="0"/>
              <a:t>Teaching, watching for false teaching </a:t>
            </a:r>
          </a:p>
          <a:p>
            <a:pPr lvl="2"/>
            <a:r>
              <a:rPr lang="en-US" dirty="0">
                <a:latin typeface="system-ui"/>
              </a:rPr>
              <a:t>Guidance in the flock’s life decisions (“lead to still waters”) </a:t>
            </a:r>
            <a:endParaRPr lang="en-US" b="1" dirty="0">
              <a:effectLst/>
              <a:latin typeface="system-ui"/>
            </a:endParaRPr>
          </a:p>
          <a:p>
            <a:r>
              <a:rPr lang="en-US" sz="3600" dirty="0"/>
              <a:t>Physical protectors of the flock: </a:t>
            </a:r>
            <a:r>
              <a:rPr lang="en-US" sz="3200" dirty="0">
                <a:solidFill>
                  <a:srgbClr val="FFFF00"/>
                </a:solidFill>
              </a:rPr>
              <a:t>Acts 6; James 5:14</a:t>
            </a:r>
          </a:p>
          <a:p>
            <a:pPr lvl="2"/>
            <a:r>
              <a:rPr lang="en-US" dirty="0"/>
              <a:t>Feeding, healing, comfort</a:t>
            </a:r>
          </a:p>
          <a:p>
            <a:r>
              <a:rPr lang="en-US" sz="3600" dirty="0"/>
              <a:t>Overseers of the affairs of the church: </a:t>
            </a:r>
            <a:r>
              <a:rPr lang="en-US" sz="3200" dirty="0">
                <a:solidFill>
                  <a:srgbClr val="FFFF00"/>
                </a:solidFill>
                <a:effectLst/>
              </a:rPr>
              <a:t>1 Timothy 5:17-21</a:t>
            </a:r>
          </a:p>
          <a:p>
            <a:pPr lvl="2"/>
            <a:r>
              <a:rPr lang="en-US" dirty="0">
                <a:latin typeface="system-ui"/>
              </a:rPr>
              <a:t>Programs, Ministries, Finances, Facilities, …</a:t>
            </a:r>
            <a:endParaRPr lang="en-US" dirty="0"/>
          </a:p>
          <a:p>
            <a:pPr lvl="1"/>
            <a:endParaRPr lang="en-US" sz="3200" dirty="0"/>
          </a:p>
          <a:p>
            <a:endParaRPr lang="en-US" sz="36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13442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7828D-7DE1-464E-AFC2-B3AAFA598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Guiding principles of 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736CA-C4BF-46F3-AA4A-2FE1CF78B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3664"/>
            <a:ext cx="10131425" cy="4234752"/>
          </a:xfrm>
        </p:spPr>
        <p:txBody>
          <a:bodyPr>
            <a:normAutofit/>
          </a:bodyPr>
          <a:lstStyle/>
          <a:p>
            <a:r>
              <a:rPr lang="en-US" dirty="0"/>
              <a:t>The church exists 168 hours per week</a:t>
            </a:r>
          </a:p>
          <a:p>
            <a:pPr lvl="1"/>
            <a:r>
              <a:rPr lang="en-US" dirty="0"/>
              <a:t>Not just for 1 hour on Sunday morning</a:t>
            </a:r>
          </a:p>
          <a:p>
            <a:r>
              <a:rPr lang="en-US" dirty="0"/>
              <a:t>The purpose of the church is to spur one another on to love and good works </a:t>
            </a:r>
            <a:r>
              <a:rPr lang="en-US" dirty="0">
                <a:solidFill>
                  <a:srgbClr val="FFFF00"/>
                </a:solidFill>
              </a:rPr>
              <a:t>[Hebrews 10: 24-25]</a:t>
            </a:r>
          </a:p>
        </p:txBody>
      </p:sp>
    </p:spTree>
    <p:extLst>
      <p:ext uri="{BB962C8B-B14F-4D97-AF65-F5344CB8AC3E}">
        <p14:creationId xmlns:p14="http://schemas.microsoft.com/office/powerpoint/2010/main" val="2817983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564F8-BC78-42B9-AFA1-C73138C4D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Guiding principles of 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DE747-4343-4B7C-A2F5-F68FD483A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3664"/>
            <a:ext cx="10131425" cy="466026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can never sacrifice Christian principles and we cannot be driven by traditions or the culture.</a:t>
            </a:r>
          </a:p>
          <a:p>
            <a:r>
              <a:rPr lang="en-US" dirty="0"/>
              <a:t>Consideration should be given to whether our implementation is a stumbling block </a:t>
            </a:r>
            <a:r>
              <a:rPr lang="en-US" dirty="0">
                <a:solidFill>
                  <a:srgbClr val="FFFF00"/>
                </a:solidFill>
              </a:rPr>
              <a:t>[Matthew 18:6-7]</a:t>
            </a:r>
          </a:p>
          <a:p>
            <a:pPr lvl="1"/>
            <a:r>
              <a:rPr lang="en-US" dirty="0"/>
              <a:t>If yes, would we choose to give up our preferences?</a:t>
            </a:r>
          </a:p>
        </p:txBody>
      </p:sp>
    </p:spTree>
    <p:extLst>
      <p:ext uri="{BB962C8B-B14F-4D97-AF65-F5344CB8AC3E}">
        <p14:creationId xmlns:p14="http://schemas.microsoft.com/office/powerpoint/2010/main" val="3861921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B028C-9661-45F5-A269-E3542347E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My observations from the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25721-3F12-4D78-A25D-F1B41BB34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reliance on the </a:t>
            </a:r>
            <a:r>
              <a:rPr lang="en-US"/>
              <a:t>Holy Spirit.</a:t>
            </a:r>
            <a:endParaRPr lang="en-US" dirty="0"/>
          </a:p>
          <a:p>
            <a:r>
              <a:rPr lang="en-US" dirty="0"/>
              <a:t>The involvement of the whole congregation in the decision.</a:t>
            </a:r>
          </a:p>
          <a:p>
            <a:r>
              <a:rPr lang="en-US" dirty="0"/>
              <a:t>The willingness to invoke Biblical principles to establish authority to act.</a:t>
            </a:r>
          </a:p>
        </p:txBody>
      </p:sp>
    </p:spTree>
    <p:extLst>
      <p:ext uri="{BB962C8B-B14F-4D97-AF65-F5344CB8AC3E}">
        <p14:creationId xmlns:p14="http://schemas.microsoft.com/office/powerpoint/2010/main" val="3928477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5D81F-4672-4705-B78F-5CAD49DAC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Challenge to the established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56D45-2A1F-4CB4-8286-8560EB96C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21806"/>
            <a:ext cx="11002224" cy="5314384"/>
          </a:xfrm>
        </p:spPr>
        <p:txBody>
          <a:bodyPr>
            <a:normAutofit/>
          </a:bodyPr>
          <a:lstStyle/>
          <a:p>
            <a:r>
              <a:rPr lang="en-US" sz="3600" dirty="0"/>
              <a:t>How to deal with traditions</a:t>
            </a:r>
          </a:p>
          <a:p>
            <a:pPr lvl="1"/>
            <a:r>
              <a:rPr lang="en-US" sz="3200" dirty="0"/>
              <a:t>We all have them – Traditions keep us on track!</a:t>
            </a:r>
          </a:p>
          <a:p>
            <a:pPr lvl="1"/>
            <a:r>
              <a:rPr lang="en-US" sz="3200" dirty="0"/>
              <a:t>But we need to keep traditions in their place: </a:t>
            </a:r>
            <a:r>
              <a:rPr lang="en-US" sz="3200" dirty="0">
                <a:solidFill>
                  <a:srgbClr val="FFFF00"/>
                </a:solidFill>
              </a:rPr>
              <a:t>Mark 7:1-13</a:t>
            </a:r>
          </a:p>
          <a:p>
            <a:pPr lvl="1"/>
            <a:r>
              <a:rPr lang="en-US" sz="3200" dirty="0"/>
              <a:t>Need to check our beliefs/practices</a:t>
            </a:r>
          </a:p>
          <a:p>
            <a:pPr lvl="2"/>
            <a:r>
              <a:rPr lang="en-US" sz="3000" dirty="0"/>
              <a:t>Are we living by faith or tradition</a:t>
            </a:r>
          </a:p>
          <a:p>
            <a:pPr lvl="2"/>
            <a:r>
              <a:rPr lang="en-US" sz="3000" dirty="0"/>
              <a:t>How tradition relates to current context</a:t>
            </a:r>
          </a:p>
          <a:p>
            <a:endParaRPr lang="en-US" sz="3600" dirty="0"/>
          </a:p>
          <a:p>
            <a:endParaRPr lang="en-US" sz="3200" dirty="0"/>
          </a:p>
          <a:p>
            <a:endParaRPr lang="en-US" sz="36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1490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3345</TotalTime>
  <Words>896</Words>
  <Application>Microsoft Office PowerPoint</Application>
  <PresentationFormat>Widescreen</PresentationFormat>
  <Paragraphs>114</Paragraphs>
  <Slides>17</Slides>
  <Notes>17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Arial Narrow</vt:lpstr>
      <vt:lpstr>Arial Nova</vt:lpstr>
      <vt:lpstr>Baskerville Old Face</vt:lpstr>
      <vt:lpstr>Calibri</vt:lpstr>
      <vt:lpstr>system-ui</vt:lpstr>
      <vt:lpstr>Times New Roman</vt:lpstr>
      <vt:lpstr>Wingdings</vt:lpstr>
      <vt:lpstr>Celestial</vt:lpstr>
      <vt:lpstr>An Exploration of Authority and Leadership</vt:lpstr>
      <vt:lpstr>PowerPoint Presentation</vt:lpstr>
      <vt:lpstr>An Exploration of Authority and Leadership</vt:lpstr>
      <vt:lpstr>Welcome to class</vt:lpstr>
      <vt:lpstr>Responsibilities of Elders</vt:lpstr>
      <vt:lpstr>Guiding principles of decision making</vt:lpstr>
      <vt:lpstr>Guiding principles of decision making</vt:lpstr>
      <vt:lpstr>My observations from the examples</vt:lpstr>
      <vt:lpstr>Challenge to the established church</vt:lpstr>
      <vt:lpstr>We are not alone</vt:lpstr>
      <vt:lpstr>Leaders</vt:lpstr>
      <vt:lpstr>Servant leaders</vt:lpstr>
      <vt:lpstr>Servant leaders</vt:lpstr>
      <vt:lpstr>That was really beautiful, but…</vt:lpstr>
      <vt:lpstr>PowerPoint Presentation</vt:lpstr>
      <vt:lpstr>The path is fogged by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 To Normalcy</dc:title>
  <dc:creator>Robert Wade</dc:creator>
  <cp:lastModifiedBy>AV Team</cp:lastModifiedBy>
  <cp:revision>219</cp:revision>
  <cp:lastPrinted>2021-05-15T19:08:14Z</cp:lastPrinted>
  <dcterms:created xsi:type="dcterms:W3CDTF">2021-01-16T17:30:56Z</dcterms:created>
  <dcterms:modified xsi:type="dcterms:W3CDTF">2021-05-15T19:08:23Z</dcterms:modified>
</cp:coreProperties>
</file>