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58" r:id="rId2"/>
    <p:sldId id="7136" r:id="rId3"/>
    <p:sldId id="256" r:id="rId4"/>
    <p:sldId id="309" r:id="rId5"/>
    <p:sldId id="323" r:id="rId6"/>
    <p:sldId id="363" r:id="rId7"/>
    <p:sldId id="385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28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6A5BDC-3075-4BB0-BC2E-F878FBB0D3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47CCF-7269-4D59-8F90-4B7B01ACBD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650F-947F-4511-9E7A-575E9DCACD60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1DAFB-C198-41B0-81E4-14E5B6512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D355F7C1-BEBF-4910-BC49-7B8D164F7F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9428D-5F5C-442A-8B92-B65978E510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A6EB6D77-BE72-440B-9D53-277D8B602E35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A2E8946F-9E95-479A-B7C0-A307D0B8B461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8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89C18DC4-4AA6-4C02-88B8-952ED659D5E5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3A7A74B7-20E2-4E24-B660-934801AD4E8D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906315AC-BC64-4662-BCF6-2F5AF70AFC00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401F0D2D-EF65-4D88-B7B9-C63525E11351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38AFF475-5440-46AE-8006-4674F7829962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641922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020D4-94DA-4E94-BC30-A9CCD2497BA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67E5C-BF10-40DB-B1FA-F24848C8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93D51-A895-43C8-8C83-6669EBA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73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9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77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83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41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79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26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52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05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21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6875" y="692150"/>
            <a:ext cx="6156325" cy="3463925"/>
          </a:xfrm>
          <a:ln/>
        </p:spPr>
      </p:sp>
      <p:sp>
        <p:nvSpPr>
          <p:cNvPr id="3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Three Minute Countdown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62415-901A-40CB-AFB8-1C415723AF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48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9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3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90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52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27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67E5C-BF10-40DB-B1FA-F24848C8DD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10435"/>
            <a:ext cx="10131425" cy="79432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3649133"/>
          </a:xfrm>
        </p:spPr>
        <p:txBody>
          <a:bodyPr anchor="t">
            <a:normAutofit/>
          </a:bodyPr>
          <a:lstStyle>
            <a:lvl1pPr marL="2857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4000"/>
            </a:lvl1pPr>
            <a:lvl2pPr marL="7429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600"/>
            </a:lvl2pPr>
            <a:lvl3pPr marL="12001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200"/>
            </a:lvl3pPr>
            <a:lvl4pPr marL="15430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4pPr>
            <a:lvl5pPr marL="20002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128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800" i="1" kern="1200" cap="none" baseline="0">
          <a:ln w="3175" cmpd="sng">
            <a:noFill/>
          </a:ln>
          <a:solidFill>
            <a:srgbClr val="FFFF00"/>
          </a:solidFill>
          <a:effectLst/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\\gym1-2018\users\Public\Documents\Assembly\ActiveYear\3-minute_timer.wmv" TargetMode="External"/><Relationship Id="rId1" Type="http://schemas.microsoft.com/office/2007/relationships/media" Target="file:///\\gym1-2018\users\Public\Documents\Assembly\ActiveYear\3-minute_timer.wm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L.Wade@knology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5ECD2-159E-40CC-BEAF-BD218088A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7898" y="973667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</a:t>
            </a:r>
            <a:r>
              <a:rPr lang="en-US" altLang="en-US" sz="60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anose="020B0606020202030204" pitchFamily="34" charset="0"/>
                <a:sym typeface="Wingdings" pitchFamily="2" charset="2"/>
              </a:rPr>
              <a:t>At 9:15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A502745-6005-404F-BE88-8743B463F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Decision Making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25 April 2021</a:t>
            </a:r>
          </a:p>
        </p:txBody>
      </p:sp>
    </p:spTree>
    <p:extLst>
      <p:ext uri="{BB962C8B-B14F-4D97-AF65-F5344CB8AC3E}">
        <p14:creationId xmlns:p14="http://schemas.microsoft.com/office/powerpoint/2010/main" val="411913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0FFB7-7957-451F-8CC8-1B9919DED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Hebrews 10: 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3D1A1-E961-43C2-AFDF-BCAEF8CFF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287000" cy="3908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baseline="30000" dirty="0">
                <a:effectLst/>
                <a:latin typeface="system-ui"/>
              </a:rPr>
              <a:t>24 </a:t>
            </a:r>
            <a:r>
              <a:rPr lang="en-US" b="0" i="1" dirty="0">
                <a:effectLst/>
                <a:latin typeface="system-ui"/>
              </a:rPr>
              <a:t>And let us consider how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we</a:t>
            </a:r>
            <a:r>
              <a:rPr lang="en-US" b="0" i="1" dirty="0">
                <a:effectLst/>
                <a:latin typeface="system-ui"/>
              </a:rPr>
              <a:t> may spur one another on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toward love and good deeds</a:t>
            </a:r>
            <a:r>
              <a:rPr lang="en-US" b="0" i="1" dirty="0">
                <a:effectLst/>
                <a:latin typeface="system-ui"/>
              </a:rPr>
              <a:t>, </a:t>
            </a:r>
            <a:r>
              <a:rPr lang="en-US" b="1" i="1" baseline="30000" dirty="0">
                <a:effectLst/>
                <a:latin typeface="system-ui"/>
              </a:rPr>
              <a:t>25 </a:t>
            </a:r>
            <a:r>
              <a:rPr lang="en-US" b="0" i="1" dirty="0">
                <a:effectLst/>
                <a:latin typeface="system-ui"/>
              </a:rPr>
              <a:t>not giving up meeting together, as some are in the habit of doing, but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encouraging one another</a:t>
            </a:r>
            <a:r>
              <a:rPr lang="en-US" b="0" i="1" dirty="0">
                <a:effectLst/>
                <a:latin typeface="system-ui"/>
              </a:rPr>
              <a:t>—and all the more as you see the Day approaching.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198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64F8-BC78-42B9-AFA1-C73138C4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E747-4343-4B7C-A2F5-F68FD483A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660265"/>
          </a:xfrm>
        </p:spPr>
        <p:txBody>
          <a:bodyPr>
            <a:normAutofit fontScale="92500"/>
          </a:bodyPr>
          <a:lstStyle/>
          <a:p>
            <a:r>
              <a:rPr lang="en-US" dirty="0"/>
              <a:t>Consideration should be given to whether our implementation is a stumbling block</a:t>
            </a:r>
          </a:p>
          <a:p>
            <a:pPr lvl="1"/>
            <a:r>
              <a:rPr lang="en-US" dirty="0"/>
              <a:t>If yes, would we choose to give up our preferences?</a:t>
            </a:r>
          </a:p>
          <a:p>
            <a:r>
              <a:rPr lang="en-US" dirty="0"/>
              <a:t>We can never sacrifice Christian principles and we cannot be driven by traditions or the culture.</a:t>
            </a:r>
          </a:p>
          <a:p>
            <a:r>
              <a:rPr lang="en-US" dirty="0"/>
              <a:t>Let’s consider circumcision in the early church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21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C2C9-255B-401E-929B-95C476CE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Circumcision (background)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DB565-F244-4256-AB64-5E460B5BF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2967267"/>
          </a:xfrm>
        </p:spPr>
        <p:txBody>
          <a:bodyPr/>
          <a:lstStyle/>
          <a:p>
            <a:r>
              <a:rPr lang="en-US" dirty="0"/>
              <a:t>Established with the covenant with Abraham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(~2000 BC) </a:t>
            </a:r>
            <a:r>
              <a:rPr lang="en-US" dirty="0">
                <a:solidFill>
                  <a:srgbClr val="FFFF00"/>
                </a:solidFill>
              </a:rPr>
              <a:t>[Genesis 17]</a:t>
            </a:r>
          </a:p>
          <a:p>
            <a:r>
              <a:rPr lang="en-US" dirty="0"/>
              <a:t>Codified in the Law of Moses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(~1500 BC) </a:t>
            </a:r>
            <a:r>
              <a:rPr lang="en-US" dirty="0">
                <a:solidFill>
                  <a:srgbClr val="FFFF00"/>
                </a:solidFill>
              </a:rPr>
              <a:t>[Leviticus 12:3]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EBE2DB-D5E8-4EB0-9A89-83F775888CE3}"/>
              </a:ext>
            </a:extLst>
          </p:cNvPr>
          <p:cNvSpPr/>
          <p:nvPr/>
        </p:nvSpPr>
        <p:spPr>
          <a:xfrm>
            <a:off x="479834" y="4807390"/>
            <a:ext cx="10879247" cy="16115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02585-D224-4AE0-B556-B43AF8A665FC}"/>
              </a:ext>
            </a:extLst>
          </p:cNvPr>
          <p:cNvSpPr txBox="1"/>
          <p:nvPr/>
        </p:nvSpPr>
        <p:spPr>
          <a:xfrm>
            <a:off x="769545" y="4771183"/>
            <a:ext cx="1052012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At the founding of the church, circumcision had been practiced for 2000 years, with a clear (unambiguous) Godly mandate.  </a:t>
            </a:r>
            <a:r>
              <a:rPr lang="en-US" sz="3600" b="1" dirty="0">
                <a:solidFill>
                  <a:schemeClr val="bg2"/>
                </a:solidFill>
              </a:rPr>
              <a:t>It was right and good.</a:t>
            </a:r>
          </a:p>
        </p:txBody>
      </p:sp>
    </p:spTree>
    <p:extLst>
      <p:ext uri="{BB962C8B-B14F-4D97-AF65-F5344CB8AC3E}">
        <p14:creationId xmlns:p14="http://schemas.microsoft.com/office/powerpoint/2010/main" val="241274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78EA470-BC17-4566-9628-D8446BEE623D}"/>
              </a:ext>
            </a:extLst>
          </p:cNvPr>
          <p:cNvSpPr/>
          <p:nvPr/>
        </p:nvSpPr>
        <p:spPr>
          <a:xfrm>
            <a:off x="479834" y="4807390"/>
            <a:ext cx="10879247" cy="16115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4EF8F-97D5-454C-91A1-70CDDB21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Circumcision (background)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32B4-67AA-46EF-85A4-D14D06245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founding of the church</a:t>
            </a:r>
          </a:p>
          <a:p>
            <a:pPr lvl="1"/>
            <a:r>
              <a:rPr lang="en-US" dirty="0"/>
              <a:t>The Law of Moses was nailed to the cross </a:t>
            </a:r>
            <a:r>
              <a:rPr lang="en-US" dirty="0">
                <a:solidFill>
                  <a:srgbClr val="FFFF00"/>
                </a:solidFill>
              </a:rPr>
              <a:t>[Romans 7; Colossians 2]</a:t>
            </a:r>
          </a:p>
          <a:p>
            <a:pPr lvl="1"/>
            <a:r>
              <a:rPr lang="en-US" dirty="0"/>
              <a:t>Though these ideas have not yet been fully developed, what we can say is: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756A72-560D-4B67-BF22-DB70C29CA7F2}"/>
              </a:ext>
            </a:extLst>
          </p:cNvPr>
          <p:cNvSpPr txBox="1"/>
          <p:nvPr/>
        </p:nvSpPr>
        <p:spPr>
          <a:xfrm>
            <a:off x="419477" y="4680649"/>
            <a:ext cx="10879247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At the founding of the church, the practices of Judaism, such as circumcision, were not banned.  </a:t>
            </a:r>
            <a:r>
              <a:rPr lang="en-US" sz="3600" b="1" dirty="0">
                <a:solidFill>
                  <a:schemeClr val="bg2"/>
                </a:solidFill>
              </a:rPr>
              <a:t>It was not wrong.</a:t>
            </a:r>
          </a:p>
        </p:txBody>
      </p:sp>
    </p:spTree>
    <p:extLst>
      <p:ext uri="{BB962C8B-B14F-4D97-AF65-F5344CB8AC3E}">
        <p14:creationId xmlns:p14="http://schemas.microsoft.com/office/powerpoint/2010/main" val="1568275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C2C9-255B-401E-929B-95C476CE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Circumcision issue [Acts 15]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DB565-F244-4256-AB64-5E460B5BF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762"/>
            <a:ext cx="10131425" cy="359602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Issue centered on whether the new incoming Gentiles had to practice circumcision to be a part of the body of Christ</a:t>
            </a:r>
          </a:p>
          <a:p>
            <a:r>
              <a:rPr lang="en-US" sz="3200" dirty="0"/>
              <a:t>At this time, the vast majority of the church AND all of the church leadership is Jewish</a:t>
            </a:r>
          </a:p>
          <a:p>
            <a:r>
              <a:rPr lang="en-US" sz="3200" dirty="0"/>
              <a:t>Also, every author of the New Testament is in the room except Luke, author of Hebrews (maybe) and Jude (maybe).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EBE2DB-D5E8-4EB0-9A89-83F775888CE3}"/>
              </a:ext>
            </a:extLst>
          </p:cNvPr>
          <p:cNvSpPr/>
          <p:nvPr/>
        </p:nvSpPr>
        <p:spPr>
          <a:xfrm>
            <a:off x="479834" y="4807390"/>
            <a:ext cx="10879247" cy="16115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02585-D224-4AE0-B556-B43AF8A665FC}"/>
              </a:ext>
            </a:extLst>
          </p:cNvPr>
          <p:cNvSpPr txBox="1"/>
          <p:nvPr/>
        </p:nvSpPr>
        <p:spPr>
          <a:xfrm>
            <a:off x="769545" y="4771183"/>
            <a:ext cx="1052012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A simple way to state the larger issue is “Does a non- Jewish convert must first become Jewish to become a member of the body of Christ?”</a:t>
            </a:r>
            <a:endParaRPr 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7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C2C9-255B-401E-929B-95C476CE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Circumcision issue answer [Acts 15]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DB565-F244-4256-AB64-5E460B5BF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762"/>
            <a:ext cx="10131425" cy="4644188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The answer is NO. </a:t>
            </a:r>
            <a:r>
              <a:rPr lang="en-US" sz="3200" dirty="0">
                <a:solidFill>
                  <a:srgbClr val="FFFF00"/>
                </a:solidFill>
              </a:rPr>
              <a:t>[Verse 19]</a:t>
            </a:r>
          </a:p>
          <a:p>
            <a:r>
              <a:rPr lang="en-US" sz="3200" dirty="0"/>
              <a:t>And the REASON</a:t>
            </a:r>
          </a:p>
          <a:p>
            <a:pPr lvl="1"/>
            <a:r>
              <a:rPr lang="en-US" b="1" i="1" baseline="30000" dirty="0">
                <a:effectLst/>
                <a:latin typeface="system-ui"/>
              </a:rPr>
              <a:t>9 </a:t>
            </a:r>
            <a:r>
              <a:rPr lang="en-US" b="0" i="1" dirty="0">
                <a:effectLst/>
                <a:latin typeface="system-ui"/>
              </a:rPr>
              <a:t>He did not discriminate between us and them, for he purified their hearts by faith. </a:t>
            </a:r>
            <a:r>
              <a:rPr lang="en-US" b="1" i="1" baseline="30000" dirty="0">
                <a:effectLst/>
                <a:latin typeface="system-ui"/>
              </a:rPr>
              <a:t>10 </a:t>
            </a:r>
            <a:r>
              <a:rPr lang="en-US" b="0" i="1" dirty="0">
                <a:effectLst/>
                <a:latin typeface="system-ui"/>
              </a:rPr>
              <a:t>Now then,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why do you try to test God by putting on the necks of Gentiles a yoke that neither we nor our ancestors have been able to bear? </a:t>
            </a:r>
            <a:r>
              <a:rPr lang="en-US" b="1" i="1" baseline="30000" dirty="0">
                <a:effectLst/>
                <a:latin typeface="system-ui"/>
              </a:rPr>
              <a:t>11 </a:t>
            </a:r>
            <a:r>
              <a:rPr lang="en-US" b="0" i="1" dirty="0">
                <a:effectLst/>
                <a:latin typeface="system-ui"/>
              </a:rPr>
              <a:t>No! We believe it is through the grace of our Lord Jesus that we are saved, just as they are.”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6451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C2C9-255B-401E-929B-95C476CE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Circumcision issue aftermath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DB565-F244-4256-AB64-5E460B5BF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762"/>
            <a:ext cx="10495230" cy="535941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This issue never went away!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Romans, Colossians, Philippians, Galatians</a:t>
            </a:r>
          </a:p>
          <a:p>
            <a:r>
              <a:rPr lang="en-US" sz="3200" dirty="0"/>
              <a:t>A very exasperated Paul later writes in Galatians 5</a:t>
            </a:r>
          </a:p>
          <a:p>
            <a:pPr lvl="1"/>
            <a:r>
              <a:rPr lang="en-US" sz="3200" b="1" i="0" baseline="30000" dirty="0">
                <a:effectLst/>
              </a:rPr>
              <a:t>4 </a:t>
            </a:r>
            <a:r>
              <a:rPr lang="en-US" sz="3200" b="0" i="0" dirty="0">
                <a:effectLst/>
              </a:rPr>
              <a:t>You who are trying to be justified by the law have been alienated from Christ; </a:t>
            </a:r>
            <a:r>
              <a:rPr lang="en-US" sz="3200" b="0" i="0" dirty="0">
                <a:solidFill>
                  <a:srgbClr val="FFFF00"/>
                </a:solidFill>
                <a:effectLst/>
              </a:rPr>
              <a:t>you have fallen away from grace.</a:t>
            </a:r>
            <a:r>
              <a:rPr lang="en-US" sz="3200" b="0" i="0" dirty="0">
                <a:effectLst/>
              </a:rPr>
              <a:t> …</a:t>
            </a:r>
            <a:r>
              <a:rPr lang="en-US" sz="3200" b="1" i="1" baseline="30000" dirty="0">
                <a:effectLst/>
              </a:rPr>
              <a:t>6 </a:t>
            </a:r>
            <a:r>
              <a:rPr lang="en-US" sz="3200" b="0" i="1" dirty="0">
                <a:effectLst/>
              </a:rPr>
              <a:t>For in Christ Jesus neither circumcision nor uncircumcision has any value. </a:t>
            </a:r>
            <a:r>
              <a:rPr lang="en-US" sz="3200" b="0" i="1" dirty="0">
                <a:solidFill>
                  <a:srgbClr val="FFFF00"/>
                </a:solidFill>
                <a:effectLst/>
              </a:rPr>
              <a:t>The only thing that counts is faith expressing itself through love</a:t>
            </a:r>
            <a:r>
              <a:rPr lang="en-US" sz="3200" b="0" i="1" dirty="0">
                <a:effectLst/>
              </a:rPr>
              <a:t>….</a:t>
            </a:r>
            <a:r>
              <a:rPr lang="en-US" sz="3200" b="1" i="0" baseline="30000" dirty="0">
                <a:effectLst/>
              </a:rPr>
              <a:t> 12 </a:t>
            </a:r>
            <a:r>
              <a:rPr lang="en-US" sz="3200" b="0" i="0" dirty="0">
                <a:solidFill>
                  <a:srgbClr val="FFFF00"/>
                </a:solidFill>
                <a:effectLst/>
              </a:rPr>
              <a:t>As for those agitators</a:t>
            </a:r>
            <a:r>
              <a:rPr lang="en-US" sz="3200" b="0" i="0" dirty="0">
                <a:effectLst/>
              </a:rPr>
              <a:t>, I wish they would go the whole way and emasculate themselves!</a:t>
            </a:r>
            <a:endParaRPr lang="en-US" sz="3200" b="0" i="1" dirty="0">
              <a:effectLst/>
            </a:endParaRPr>
          </a:p>
          <a:p>
            <a:pPr lvl="1"/>
            <a:endParaRPr lang="en-US" sz="3200" b="0" i="1" dirty="0">
              <a:effectLst/>
            </a:endParaRP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922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A7AF-2637-49F7-8EAC-35573ACA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07" y="744654"/>
            <a:ext cx="9282065" cy="482322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When we make decisions about are practices and activities, do we consider if what we are doing is a stumbling block or a yoke on the necks of the un-churched trying to join the body of Christ?</a:t>
            </a:r>
          </a:p>
        </p:txBody>
      </p:sp>
    </p:spTree>
    <p:extLst>
      <p:ext uri="{BB962C8B-B14F-4D97-AF65-F5344CB8AC3E}">
        <p14:creationId xmlns:p14="http://schemas.microsoft.com/office/powerpoint/2010/main" val="272768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9AA4-8E2C-425C-8702-3718367E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for 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E8DBC-3AEC-45D2-AB4A-4487445BE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24488"/>
            <a:ext cx="10131425" cy="3649133"/>
          </a:xfrm>
        </p:spPr>
        <p:txBody>
          <a:bodyPr/>
          <a:lstStyle/>
          <a:p>
            <a:r>
              <a:rPr lang="en-US" dirty="0"/>
              <a:t>Consider these decision examples from the early church</a:t>
            </a:r>
          </a:p>
          <a:p>
            <a:pPr lvl="1"/>
            <a:r>
              <a:rPr lang="en-US" dirty="0"/>
              <a:t>Designation of a new apostle [Acts 1: 12-26]</a:t>
            </a:r>
          </a:p>
          <a:p>
            <a:pPr lvl="1"/>
            <a:r>
              <a:rPr lang="en-US" dirty="0"/>
              <a:t>Feeding the widows [Acts 6]</a:t>
            </a:r>
          </a:p>
          <a:p>
            <a:pPr lvl="1"/>
            <a:r>
              <a:rPr lang="en-US" dirty="0"/>
              <a:t>Circumcision issue [Acts 15]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76215F0-84D9-49CB-A247-AED2C990D249}"/>
              </a:ext>
            </a:extLst>
          </p:cNvPr>
          <p:cNvSpPr/>
          <p:nvPr/>
        </p:nvSpPr>
        <p:spPr>
          <a:xfrm>
            <a:off x="479834" y="4807390"/>
            <a:ext cx="10879247" cy="16115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B66AE-53B3-441F-8DBA-8E025263755D}"/>
              </a:ext>
            </a:extLst>
          </p:cNvPr>
          <p:cNvSpPr txBox="1"/>
          <p:nvPr/>
        </p:nvSpPr>
        <p:spPr>
          <a:xfrm>
            <a:off x="479833" y="4993347"/>
            <a:ext cx="1087924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Look for similarities or principles.  If you want me to present another decision event, send me a text or email.</a:t>
            </a:r>
            <a:endParaRPr 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76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064E-BAB4-4DFC-AB89-2B550CB1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139" y="1453578"/>
            <a:ext cx="8135469" cy="3849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Be courageous in heart,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Strong in action and endurance,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Gentle in thought and speech</a:t>
            </a:r>
          </a:p>
        </p:txBody>
      </p:sp>
    </p:spTree>
    <p:extLst>
      <p:ext uri="{BB962C8B-B14F-4D97-AF65-F5344CB8AC3E}">
        <p14:creationId xmlns:p14="http://schemas.microsoft.com/office/powerpoint/2010/main" val="93284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3E7700-85AA-49E4-9F01-AE5E4D3D8A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0"/>
            <a:ext cx="5257800" cy="22774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FAE59F-A25D-4586-AE05-98A715748230}"/>
              </a:ext>
            </a:extLst>
          </p:cNvPr>
          <p:cNvSpPr/>
          <p:nvPr/>
        </p:nvSpPr>
        <p:spPr>
          <a:xfrm>
            <a:off x="457200" y="6050525"/>
            <a:ext cx="2117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Class – Robert Wade</a:t>
            </a:r>
          </a:p>
        </p:txBody>
      </p:sp>
      <p:pic>
        <p:nvPicPr>
          <p:cNvPr id="5" name="3-minute_timer.wmv">
            <a:hlinkClick r:id="" action="ppaction://media"/>
            <a:extLst>
              <a:ext uri="{FF2B5EF4-FFF2-40B4-BE49-F238E27FC236}">
                <a16:creationId xmlns:a16="http://schemas.microsoft.com/office/drawing/2014/main" id="{FEC37824-1E4B-4350-A209-7E08567EBA5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600450" y="3297252"/>
            <a:ext cx="4991100" cy="279874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77B7967-D75D-4B72-BAED-1BB78C92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2300874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In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2060"/>
            </a:gs>
            <a:gs pos="86000">
              <a:schemeClr val="accent2">
                <a:lumMod val="75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F20D2-4B89-4B74-BDBD-1DEB86E23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Decision Making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25 April 2021</a:t>
            </a:r>
          </a:p>
        </p:txBody>
      </p:sp>
    </p:spTree>
    <p:extLst>
      <p:ext uri="{BB962C8B-B14F-4D97-AF65-F5344CB8AC3E}">
        <p14:creationId xmlns:p14="http://schemas.microsoft.com/office/powerpoint/2010/main" val="288496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F9A0-A0AF-4B8A-AB0D-58682A84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4345"/>
          </a:xfrm>
        </p:spPr>
        <p:txBody>
          <a:bodyPr anchor="t"/>
          <a:lstStyle/>
          <a:p>
            <a:r>
              <a:rPr lang="en-US" dirty="0"/>
              <a:t>Welcome to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B6FE7-53D3-4D47-A146-6DFF50F4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Email Address: 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Robert.L.Wade@knology.net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Phone number: 256-651-8416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en-US" sz="4300" dirty="0">
                <a:solidFill>
                  <a:srgbClr val="FFFF00"/>
                </a:solidFill>
              </a:rPr>
              <a:t>Put your full name on any communication, especially the first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8849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6C4E-DC77-49B6-BDDA-65BF3A3D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3"/>
            <a:ext cx="10131425" cy="1456267"/>
          </a:xfrm>
        </p:spPr>
        <p:txBody>
          <a:bodyPr anchor="t">
            <a:normAutofit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1 (28 February)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949-FFB6-44CB-B49F-DE148663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8056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Jesus Christ is the </a:t>
            </a:r>
            <a:r>
              <a:rPr lang="en-US" i="1" dirty="0"/>
              <a:t>living, active </a:t>
            </a:r>
            <a:r>
              <a:rPr lang="en-US" dirty="0"/>
              <a:t>head of the church and has </a:t>
            </a:r>
            <a:r>
              <a:rPr lang="en-US" i="1" dirty="0"/>
              <a:t>all</a:t>
            </a:r>
            <a:r>
              <a:rPr lang="en-US" dirty="0"/>
              <a:t> authority </a:t>
            </a:r>
            <a:r>
              <a:rPr lang="en-US" dirty="0">
                <a:solidFill>
                  <a:srgbClr val="FFFF00"/>
                </a:solidFill>
              </a:rPr>
              <a:t>[Matthew 28:18]</a:t>
            </a:r>
          </a:p>
          <a:p>
            <a:r>
              <a:rPr lang="en-US" dirty="0"/>
              <a:t>We, as the church, are both individually and collectively submissive to His authority </a:t>
            </a:r>
            <a:r>
              <a:rPr lang="en-US" dirty="0">
                <a:solidFill>
                  <a:srgbClr val="FFFF00"/>
                </a:solidFill>
              </a:rPr>
              <a:t>[Ephesians 1:22; 5:23]</a:t>
            </a:r>
          </a:p>
          <a:p>
            <a:r>
              <a:rPr lang="en-US" dirty="0"/>
              <a:t>No one, beyond no one, stands in between any of us and Him. </a:t>
            </a:r>
            <a:r>
              <a:rPr lang="en-US" dirty="0">
                <a:solidFill>
                  <a:srgbClr val="FFFF00"/>
                </a:solidFill>
              </a:rPr>
              <a:t>[1 Timothy 2:5]</a:t>
            </a:r>
          </a:p>
        </p:txBody>
      </p:sp>
    </p:spTree>
    <p:extLst>
      <p:ext uri="{BB962C8B-B14F-4D97-AF65-F5344CB8AC3E}">
        <p14:creationId xmlns:p14="http://schemas.microsoft.com/office/powerpoint/2010/main" val="205237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4783-BCDC-4B6D-AD4F-CCAE6DB7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4-5 (21, 28 March)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49B0-896C-489E-8EE4-2037B5C85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6064"/>
            <a:ext cx="10131425" cy="488188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Our Savior has given all of us a vision and tasks </a:t>
            </a:r>
            <a:r>
              <a:rPr lang="en-US" dirty="0">
                <a:solidFill>
                  <a:srgbClr val="FFFF00"/>
                </a:solidFill>
              </a:rPr>
              <a:t>[Matthew 28:18-20]</a:t>
            </a:r>
          </a:p>
          <a:p>
            <a:r>
              <a:rPr lang="en-US" dirty="0"/>
              <a:t>Our Savior has given every believer gifts to execute His vision </a:t>
            </a:r>
            <a:r>
              <a:rPr lang="en-US" dirty="0">
                <a:solidFill>
                  <a:srgbClr val="FFFF00"/>
                </a:solidFill>
              </a:rPr>
              <a:t>[Matthew 25:14-30; </a:t>
            </a:r>
            <a:r>
              <a:rPr lang="en-US" sz="4000" dirty="0">
                <a:solidFill>
                  <a:srgbClr val="FFFF00"/>
                </a:solidFill>
              </a:rPr>
              <a:t>1 Corinthians 12:11]</a:t>
            </a:r>
            <a:endParaRPr lang="en-US" dirty="0"/>
          </a:p>
          <a:p>
            <a:r>
              <a:rPr lang="en-US" dirty="0"/>
              <a:t>Our Savior has given every believer power, in the Holy Spirit, to use those gifts to perform those tasks. </a:t>
            </a:r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sz="4000" dirty="0">
                <a:solidFill>
                  <a:srgbClr val="FFFF00"/>
                </a:solidFill>
              </a:rPr>
              <a:t>John 14: 15-28]</a:t>
            </a:r>
            <a:endParaRPr lang="en-US" dirty="0"/>
          </a:p>
          <a:p>
            <a:r>
              <a:rPr lang="en-US" dirty="0"/>
              <a:t>Our Savior has assembled groups of believers together to work as a body to accomplish for God’s glory. </a:t>
            </a:r>
            <a:r>
              <a:rPr lang="en-US" dirty="0">
                <a:solidFill>
                  <a:srgbClr val="FFFF00"/>
                </a:solidFill>
              </a:rPr>
              <a:t>[Romans 12: 3-8]</a:t>
            </a:r>
          </a:p>
        </p:txBody>
      </p:sp>
    </p:spTree>
    <p:extLst>
      <p:ext uri="{BB962C8B-B14F-4D97-AF65-F5344CB8AC3E}">
        <p14:creationId xmlns:p14="http://schemas.microsoft.com/office/powerpoint/2010/main" val="421024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9A179-DE0A-4315-8345-7148D7E5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7-8 (4-11 April)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71CA5-A749-4B84-A647-F1223E1D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604432"/>
            <a:ext cx="10982325" cy="5139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Each person’s </a:t>
            </a:r>
            <a:r>
              <a:rPr lang="en-US" dirty="0"/>
              <a:t>purpose is to build up and strengthen each other</a:t>
            </a:r>
          </a:p>
          <a:p>
            <a:pPr lvl="1"/>
            <a:r>
              <a:rPr lang="en-US" dirty="0"/>
              <a:t>Not self</a:t>
            </a:r>
          </a:p>
          <a:p>
            <a:r>
              <a:rPr lang="en-US" dirty="0"/>
              <a:t>Praising God through song, prayer, etc. is good but even those things serve to build each other up</a:t>
            </a:r>
          </a:p>
          <a:p>
            <a:r>
              <a:rPr lang="en-US" dirty="0"/>
              <a:t>As an elder, I fear for those who hide their gifts by refusing to use them for the body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8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81F-4672-4705-B78F-5CAD49DA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6D45-2A1F-4CB4-8286-8560EB96C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1806"/>
            <a:ext cx="11002224" cy="5314384"/>
          </a:xfrm>
        </p:spPr>
        <p:txBody>
          <a:bodyPr>
            <a:normAutofit/>
          </a:bodyPr>
          <a:lstStyle/>
          <a:p>
            <a:r>
              <a:rPr lang="en-US" sz="3600" dirty="0"/>
              <a:t>Spiritual protectors of the flock: </a:t>
            </a:r>
            <a:r>
              <a:rPr lang="en-US" sz="3200" dirty="0">
                <a:solidFill>
                  <a:srgbClr val="FFFF00"/>
                </a:solidFill>
                <a:effectLst/>
                <a:cs typeface="Calibri" panose="020F0502020204030204" pitchFamily="34" charset="0"/>
              </a:rPr>
              <a:t>Acts 20:28-31;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Peter 5: 1-4; 1 Timothy 5:17-21</a:t>
            </a:r>
            <a:endParaRPr lang="en-US" sz="3200" dirty="0"/>
          </a:p>
          <a:p>
            <a:pPr lvl="2"/>
            <a:r>
              <a:rPr lang="en-US" dirty="0"/>
              <a:t>Teaching, watching for false teaching </a:t>
            </a:r>
          </a:p>
          <a:p>
            <a:pPr lvl="2"/>
            <a:r>
              <a:rPr lang="en-US" dirty="0">
                <a:latin typeface="system-ui"/>
              </a:rPr>
              <a:t>Guidance in the flock’s life decisions (“lead to still waters”) </a:t>
            </a:r>
            <a:endParaRPr lang="en-US" b="1" dirty="0">
              <a:effectLst/>
              <a:latin typeface="system-ui"/>
            </a:endParaRPr>
          </a:p>
          <a:p>
            <a:r>
              <a:rPr lang="en-US" sz="3600" dirty="0"/>
              <a:t>Physical protectors of the flock: </a:t>
            </a:r>
            <a:r>
              <a:rPr lang="en-US" sz="3200" dirty="0">
                <a:solidFill>
                  <a:srgbClr val="FFFF00"/>
                </a:solidFill>
              </a:rPr>
              <a:t>Acts 6; James 5:14</a:t>
            </a:r>
          </a:p>
          <a:p>
            <a:pPr lvl="2"/>
            <a:r>
              <a:rPr lang="en-US" dirty="0"/>
              <a:t>Feeding, healing, comfort</a:t>
            </a:r>
          </a:p>
          <a:p>
            <a:r>
              <a:rPr lang="en-US" sz="3600" dirty="0"/>
              <a:t>Overseers of the affairs of the church: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Timothy 5:17-21</a:t>
            </a:r>
          </a:p>
          <a:p>
            <a:pPr lvl="2"/>
            <a:r>
              <a:rPr lang="en-US" dirty="0">
                <a:latin typeface="system-ui"/>
              </a:rPr>
              <a:t>Programs, Ministries, Finances, Facilities, …</a:t>
            </a:r>
            <a:endParaRPr lang="en-US" dirty="0"/>
          </a:p>
          <a:p>
            <a:pPr lvl="1"/>
            <a:endParaRPr lang="en-US" sz="3200" dirty="0"/>
          </a:p>
          <a:p>
            <a:endParaRPr lang="en-US" sz="36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344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828D-7DE1-464E-AFC2-B3AAFA59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736CA-C4BF-46F3-AA4A-2FE1CF7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234752"/>
          </a:xfrm>
        </p:spPr>
        <p:txBody>
          <a:bodyPr>
            <a:normAutofit/>
          </a:bodyPr>
          <a:lstStyle/>
          <a:p>
            <a:r>
              <a:rPr lang="en-US" dirty="0"/>
              <a:t>The church exists 168 hours per week</a:t>
            </a:r>
          </a:p>
          <a:p>
            <a:pPr lvl="1"/>
            <a:r>
              <a:rPr lang="en-US" dirty="0"/>
              <a:t>Not just for 1 hour on Sunday morning</a:t>
            </a:r>
          </a:p>
          <a:p>
            <a:r>
              <a:rPr lang="en-US" dirty="0"/>
              <a:t>The purpose of the church is to spur one another on to love and good works </a:t>
            </a:r>
            <a:r>
              <a:rPr lang="en-US" dirty="0">
                <a:solidFill>
                  <a:srgbClr val="FFFF00"/>
                </a:solidFill>
              </a:rPr>
              <a:t>[Hebrews 10: 24-25]</a:t>
            </a:r>
          </a:p>
        </p:txBody>
      </p:sp>
    </p:spTree>
    <p:extLst>
      <p:ext uri="{BB962C8B-B14F-4D97-AF65-F5344CB8AC3E}">
        <p14:creationId xmlns:p14="http://schemas.microsoft.com/office/powerpoint/2010/main" val="2817983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1092</Words>
  <Application>Microsoft Office PowerPoint</Application>
  <PresentationFormat>Widescreen</PresentationFormat>
  <Paragraphs>105</Paragraphs>
  <Slides>19</Slides>
  <Notes>19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Arial Nova</vt:lpstr>
      <vt:lpstr>Bahnschrift Light Condensed</vt:lpstr>
      <vt:lpstr>Calibri</vt:lpstr>
      <vt:lpstr>system-ui</vt:lpstr>
      <vt:lpstr>Times New Roman</vt:lpstr>
      <vt:lpstr>Wingdings</vt:lpstr>
      <vt:lpstr>Celestial</vt:lpstr>
      <vt:lpstr>An Exploration of Authority and Leadership</vt:lpstr>
      <vt:lpstr>PowerPoint Presentation</vt:lpstr>
      <vt:lpstr>An Exploration of Authority and Leadership</vt:lpstr>
      <vt:lpstr>Welcome to class</vt:lpstr>
      <vt:lpstr>Foundational understanding (so far) Week 1 (28 February)</vt:lpstr>
      <vt:lpstr>Foundational understanding (so far) Week 4-5 (21, 28 March)</vt:lpstr>
      <vt:lpstr>Foundational understanding (so far) Week 7-8 (4-11 April)</vt:lpstr>
      <vt:lpstr>Responsibilities of Elders</vt:lpstr>
      <vt:lpstr>Guiding principles of decision making</vt:lpstr>
      <vt:lpstr>Hebrews 10: 24-25</vt:lpstr>
      <vt:lpstr>Guiding principles of decision making</vt:lpstr>
      <vt:lpstr>Circumcision (background)</vt:lpstr>
      <vt:lpstr>Circumcision (background)</vt:lpstr>
      <vt:lpstr>Circumcision issue [Acts 15]</vt:lpstr>
      <vt:lpstr>Circumcision issue answer [Acts 15]</vt:lpstr>
      <vt:lpstr>Circumcision issue aftermath</vt:lpstr>
      <vt:lpstr>PowerPoint Presentation</vt:lpstr>
      <vt:lpstr>Assignment for next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Normalcy</dc:title>
  <dc:creator>Robert Wade</dc:creator>
  <cp:lastModifiedBy>AV Team</cp:lastModifiedBy>
  <cp:revision>193</cp:revision>
  <cp:lastPrinted>2021-04-24T18:55:34Z</cp:lastPrinted>
  <dcterms:created xsi:type="dcterms:W3CDTF">2021-01-16T17:30:56Z</dcterms:created>
  <dcterms:modified xsi:type="dcterms:W3CDTF">2021-04-24T18:55:38Z</dcterms:modified>
</cp:coreProperties>
</file>