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8" r:id="rId2"/>
    <p:sldId id="7136" r:id="rId3"/>
    <p:sldId id="256" r:id="rId4"/>
    <p:sldId id="309" r:id="rId5"/>
    <p:sldId id="323" r:id="rId6"/>
    <p:sldId id="324" r:id="rId7"/>
    <p:sldId id="363" r:id="rId8"/>
    <p:sldId id="385" r:id="rId9"/>
    <p:sldId id="376" r:id="rId10"/>
    <p:sldId id="382" r:id="rId11"/>
    <p:sldId id="386" r:id="rId12"/>
    <p:sldId id="390" r:id="rId13"/>
    <p:sldId id="388" r:id="rId14"/>
    <p:sldId id="389" r:id="rId15"/>
    <p:sldId id="387" r:id="rId16"/>
    <p:sldId id="391" r:id="rId17"/>
    <p:sldId id="392" r:id="rId18"/>
    <p:sldId id="28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570B0B-CDEE-42BD-B424-BF68CE93DE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4341A-BD2C-4724-AD6A-E45993B6E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BDD49-4F07-4A87-8EFA-D6A18D306E2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B46B9-2073-4D76-9589-A9870142DF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7ACB786D-B0DD-463F-9AD4-43E1783FE8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59C2E-BE50-4048-9DA3-31BFDD1A6A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772F761E-EE48-410E-BD53-E405D3E165C0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75ED012F-955D-4E16-BB14-1BDB0A79FC4C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8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5D7375DA-B06D-4003-BC2A-26333F6579CB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3371704C-02BF-46FA-86BB-2ED5D4D897A6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2DE02B3E-C44D-4F0D-808D-8903F0DC87E7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5E4D92DF-183C-4EC1-AE3C-58894F09FDA1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49177C15-DF8F-4B5D-B3BD-4DB965051270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17392032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6AAC0-EEBB-4562-8959-A77766156A39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AF71E-BCDC-4096-B1B2-48781B3FD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93D51-A895-43C8-8C83-6669EBA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1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39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50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36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29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89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55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97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20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0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6875" y="692150"/>
            <a:ext cx="6156325" cy="3463925"/>
          </a:xfrm>
          <a:ln/>
        </p:spPr>
      </p:sp>
      <p:sp>
        <p:nvSpPr>
          <p:cNvPr id="3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Three Minute Countdown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62415-901A-40CB-AFB8-1C415723AF3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48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89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82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86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65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1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10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AF71E-BCDC-4096-B1B2-48781B3FD6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5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10435"/>
            <a:ext cx="10131425" cy="79432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3649133"/>
          </a:xfrm>
        </p:spPr>
        <p:txBody>
          <a:bodyPr anchor="t">
            <a:normAutofit/>
          </a:bodyPr>
          <a:lstStyle>
            <a:lvl1pPr marL="2857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4000"/>
            </a:lvl1pPr>
            <a:lvl2pPr marL="7429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600"/>
            </a:lvl2pPr>
            <a:lvl3pPr marL="12001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200"/>
            </a:lvl3pPr>
            <a:lvl4pPr marL="15430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4pPr>
            <a:lvl5pPr marL="20002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128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800" i="1" kern="1200" cap="none" baseline="0">
          <a:ln w="3175" cmpd="sng">
            <a:noFill/>
          </a:ln>
          <a:solidFill>
            <a:srgbClr val="FFFF00"/>
          </a:solidFill>
          <a:effectLst/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\\gym1-2018\users\Public\Documents\Assembly\ActiveYear\3-minute_timer.wmv" TargetMode="External"/><Relationship Id="rId1" Type="http://schemas.microsoft.com/office/2007/relationships/media" Target="file:///\\gym1-2018\users\Public\Documents\Assembly\ActiveYear\3-minute_timer.wm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L.Wade@knology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65ECD2-159E-40CC-BEAF-BD218088A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7898" y="973667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</a:t>
            </a:r>
            <a:r>
              <a:rPr lang="en-US" altLang="en-US" sz="6000" b="1" dirty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anose="020B0606020202030204" pitchFamily="34" charset="0"/>
                <a:sym typeface="Wingdings" pitchFamily="2" charset="2"/>
              </a:rPr>
              <a:t>At 9:15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7F64EEA-8532-4D80-9E07-31B3D0D51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The Responsibilities of elders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18 April 2021</a:t>
            </a:r>
          </a:p>
        </p:txBody>
      </p:sp>
    </p:spTree>
    <p:extLst>
      <p:ext uri="{BB962C8B-B14F-4D97-AF65-F5344CB8AC3E}">
        <p14:creationId xmlns:p14="http://schemas.microsoft.com/office/powerpoint/2010/main" val="411913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5D1C7-E54B-4E98-87FE-D06F7C7EB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AUTHORITY MODEL vs LOVE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DD1BA-BEF0-41B0-9B36-B4FF87C74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52296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AUTHORITY MODEL requires methods but the LOVE MODEL does not.</a:t>
            </a:r>
          </a:p>
          <a:p>
            <a:r>
              <a:rPr lang="en-US" dirty="0"/>
              <a:t>The AUTHORITY MODEL shifts salvation to self or other men, the LOVE MODEL does not.</a:t>
            </a:r>
          </a:p>
          <a:p>
            <a:r>
              <a:rPr lang="en-US" dirty="0"/>
              <a:t>The AUTHORITY MODEL asks “what is the least I have to do”, the LOVE MODEL asks what else can I do. </a:t>
            </a:r>
          </a:p>
          <a:p>
            <a:r>
              <a:rPr lang="en-US" dirty="0"/>
              <a:t>The AUTHORITY MODEL asks “did this benefit me”, the LOVE MODEL asks “did the edify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11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F072E-B523-464E-A738-76D722A6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what responsibilities are directly placed on elders?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F5557-6C57-4E6D-BAFD-E38C03481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928488"/>
            <a:ext cx="10658475" cy="4929511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>
                <a:solidFill>
                  <a:srgbClr val="FFFF00"/>
                </a:solidFill>
                <a:effectLst/>
                <a:latin typeface="system-ui"/>
              </a:rPr>
              <a:t>[ 1 Timothy 5:17-21]</a:t>
            </a:r>
          </a:p>
          <a:p>
            <a:r>
              <a:rPr lang="en-US" sz="8000" b="1" i="1" baseline="30000" dirty="0">
                <a:effectLst/>
                <a:latin typeface="system-ui"/>
              </a:rPr>
              <a:t>17 </a:t>
            </a:r>
            <a:r>
              <a:rPr lang="en-US" sz="8000" b="0" i="1" dirty="0">
                <a:effectLst/>
                <a:latin typeface="system-ui"/>
              </a:rPr>
              <a:t>The elders who </a:t>
            </a:r>
            <a:r>
              <a:rPr lang="en-US" sz="8000" b="0" i="1" dirty="0">
                <a:solidFill>
                  <a:srgbClr val="FFFF00"/>
                </a:solidFill>
                <a:effectLst/>
                <a:latin typeface="system-ui"/>
              </a:rPr>
              <a:t>direct the affairs of the church well </a:t>
            </a:r>
            <a:r>
              <a:rPr lang="en-US" sz="8000" b="0" i="1" dirty="0">
                <a:effectLst/>
                <a:latin typeface="system-ui"/>
              </a:rPr>
              <a:t>are worthy of double honor, </a:t>
            </a:r>
            <a:r>
              <a:rPr lang="en-US" sz="8000" b="0" i="1" dirty="0">
                <a:solidFill>
                  <a:srgbClr val="FFFF00"/>
                </a:solidFill>
                <a:effectLst/>
                <a:latin typeface="system-ui"/>
              </a:rPr>
              <a:t>especially those whose work is preaching and teaching.</a:t>
            </a:r>
            <a:r>
              <a:rPr lang="en-US" sz="8000" b="0" i="1" dirty="0">
                <a:effectLst/>
                <a:latin typeface="system-ui"/>
              </a:rPr>
              <a:t> </a:t>
            </a:r>
            <a:r>
              <a:rPr lang="en-US" sz="8000" b="1" i="1" baseline="30000" dirty="0">
                <a:effectLst/>
                <a:latin typeface="system-ui"/>
              </a:rPr>
              <a:t>18 </a:t>
            </a:r>
            <a:r>
              <a:rPr lang="en-US" sz="8000" b="0" i="1" dirty="0">
                <a:effectLst/>
                <a:latin typeface="system-ui"/>
              </a:rPr>
              <a:t>For Scripture says, “Do not muzzle an ox while it is treading out the grain,” and “The worker deserves his wages.” </a:t>
            </a:r>
            <a:r>
              <a:rPr lang="en-US" sz="8000" b="1" i="1" baseline="30000" dirty="0">
                <a:effectLst/>
                <a:latin typeface="system-ui"/>
              </a:rPr>
              <a:t>19 </a:t>
            </a:r>
            <a:r>
              <a:rPr lang="en-US" sz="8000" b="0" i="1" dirty="0">
                <a:effectLst/>
                <a:latin typeface="system-ui"/>
              </a:rPr>
              <a:t>Do not entertain an accusation against an elder unless it is brought by two or three witnesses. </a:t>
            </a:r>
            <a:r>
              <a:rPr lang="en-US" sz="8000" b="1" i="1" baseline="30000" dirty="0">
                <a:effectLst/>
                <a:latin typeface="system-ui"/>
              </a:rPr>
              <a:t>20 </a:t>
            </a:r>
            <a:r>
              <a:rPr lang="en-US" sz="8000" b="0" i="1" dirty="0">
                <a:effectLst/>
                <a:latin typeface="system-ui"/>
              </a:rPr>
              <a:t>But those elders who are sinning you are to reprove before everyone, so that the others may take warning. </a:t>
            </a:r>
            <a:r>
              <a:rPr lang="en-US" sz="8000" b="1" i="1" baseline="30000" dirty="0">
                <a:effectLst/>
                <a:latin typeface="system-ui"/>
              </a:rPr>
              <a:t>21 </a:t>
            </a:r>
            <a:r>
              <a:rPr lang="en-US" sz="8000" b="0" i="1" dirty="0">
                <a:effectLst/>
                <a:latin typeface="system-ui"/>
              </a:rPr>
              <a:t>I charge you, in the sight of God and Christ Jesus and the elect angels, to keep these instructions without partiality, and to do nothing out of favoritism.</a:t>
            </a:r>
            <a:endParaRPr lang="en-US" sz="8000" i="1" dirty="0"/>
          </a:p>
        </p:txBody>
      </p:sp>
    </p:spTree>
    <p:extLst>
      <p:ext uri="{BB962C8B-B14F-4D97-AF65-F5344CB8AC3E}">
        <p14:creationId xmlns:p14="http://schemas.microsoft.com/office/powerpoint/2010/main" val="356105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B309-6D79-4286-B9A2-00B92F24E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Directs the “affairs </a:t>
            </a:r>
            <a:r>
              <a:rPr lang="en-US" dirty="0"/>
              <a:t>of the </a:t>
            </a:r>
            <a:r>
              <a:rPr lang="en-US"/>
              <a:t>church?”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C36E-5E6D-4ABF-A659-85BD37FC5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977136"/>
          </a:xfrm>
        </p:spPr>
        <p:txBody>
          <a:bodyPr>
            <a:normAutofit/>
          </a:bodyPr>
          <a:lstStyle/>
          <a:p>
            <a:r>
              <a:rPr lang="en-US" dirty="0"/>
              <a:t>These are not clearly delineated</a:t>
            </a:r>
          </a:p>
          <a:p>
            <a:r>
              <a:rPr lang="en-US" dirty="0"/>
              <a:t>Like many things, I believe that churches have a lot of flexibility to determine.</a:t>
            </a:r>
          </a:p>
          <a:p>
            <a:r>
              <a:rPr lang="en-US" dirty="0"/>
              <a:t>However, the idea of directing affairs of the church are only associated with elders</a:t>
            </a:r>
          </a:p>
          <a:p>
            <a:r>
              <a:rPr lang="en-US" dirty="0"/>
              <a:t>That does not mean that “affairs” cannot be delegated </a:t>
            </a:r>
            <a:r>
              <a:rPr lang="en-US" dirty="0">
                <a:solidFill>
                  <a:srgbClr val="FFFF00"/>
                </a:solidFill>
              </a:rPr>
              <a:t>[see Acts 6]</a:t>
            </a:r>
          </a:p>
        </p:txBody>
      </p:sp>
    </p:spTree>
    <p:extLst>
      <p:ext uri="{BB962C8B-B14F-4D97-AF65-F5344CB8AC3E}">
        <p14:creationId xmlns:p14="http://schemas.microsoft.com/office/powerpoint/2010/main" val="327059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59EC6-8D76-482C-87A2-6781A8B9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Elders as Shepherds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1F3FC-33DE-47AC-AE72-B4BA23F75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3"/>
            <a:ext cx="10131425" cy="526451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FF00"/>
                </a:solidFill>
                <a:effectLst/>
                <a:latin typeface="system-ui"/>
              </a:rPr>
              <a:t>[Acts 20:28-31]</a:t>
            </a:r>
          </a:p>
          <a:p>
            <a:r>
              <a:rPr lang="en-US" b="1" i="1" baseline="30000" dirty="0">
                <a:effectLst/>
                <a:latin typeface="system-ui"/>
              </a:rPr>
              <a:t>28 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Keep watch</a:t>
            </a:r>
            <a:r>
              <a:rPr lang="en-US" b="0" i="1" dirty="0">
                <a:effectLst/>
                <a:latin typeface="system-ui"/>
              </a:rPr>
              <a:t> over </a:t>
            </a:r>
            <a:r>
              <a:rPr lang="en-US" b="0" i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system-ui"/>
              </a:rPr>
              <a:t>yourselves</a:t>
            </a:r>
            <a:r>
              <a:rPr lang="en-US" b="0" i="1" dirty="0">
                <a:effectLst/>
                <a:latin typeface="system-ui"/>
              </a:rPr>
              <a:t> and 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all the flock </a:t>
            </a:r>
            <a:r>
              <a:rPr lang="en-US" b="0" i="1" dirty="0">
                <a:effectLst/>
                <a:latin typeface="system-ui"/>
              </a:rPr>
              <a:t>of which the 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Holy Spirit has made you overseers</a:t>
            </a:r>
            <a:r>
              <a:rPr lang="en-US" b="0" i="1" dirty="0">
                <a:effectLst/>
                <a:latin typeface="system-ui"/>
              </a:rPr>
              <a:t>. Be 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shepherds</a:t>
            </a:r>
            <a:r>
              <a:rPr lang="en-US" b="0" i="1" dirty="0">
                <a:effectLst/>
                <a:latin typeface="system-ui"/>
              </a:rPr>
              <a:t> of the church of God, which he bought with his own blood. </a:t>
            </a:r>
            <a:r>
              <a:rPr lang="en-US" b="1" i="1" baseline="30000" dirty="0">
                <a:effectLst/>
                <a:latin typeface="system-ui"/>
              </a:rPr>
              <a:t>29 </a:t>
            </a:r>
            <a:r>
              <a:rPr lang="en-US" b="0" i="1" dirty="0">
                <a:effectLst/>
                <a:latin typeface="system-ui"/>
              </a:rPr>
              <a:t>I know that after I leave, savage wolves will come in among you and will not spare the flock. </a:t>
            </a:r>
            <a:r>
              <a:rPr lang="en-US" b="1" i="1" baseline="30000" dirty="0">
                <a:effectLst/>
                <a:latin typeface="system-ui"/>
              </a:rPr>
              <a:t>30 </a:t>
            </a:r>
            <a:r>
              <a:rPr lang="en-US" b="0" i="1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system-ui"/>
              </a:rPr>
              <a:t>Even from your own number men will arise and distort the truth in order to draw away disciples after them.</a:t>
            </a:r>
            <a:r>
              <a:rPr lang="en-US" b="0" i="1" dirty="0">
                <a:effectLst/>
                <a:latin typeface="system-ui"/>
              </a:rPr>
              <a:t> </a:t>
            </a:r>
            <a:r>
              <a:rPr lang="en-US" b="1" i="1" baseline="30000" dirty="0">
                <a:solidFill>
                  <a:srgbClr val="FFFF00"/>
                </a:solidFill>
                <a:effectLst/>
                <a:latin typeface="system-ui"/>
              </a:rPr>
              <a:t>31 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So be on your guard! </a:t>
            </a:r>
            <a:r>
              <a:rPr lang="en-US" b="0" i="1" dirty="0">
                <a:effectLst/>
                <a:latin typeface="system-ui"/>
              </a:rPr>
              <a:t>Remember that for three years I never stopped warning each of you night and day with tears.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20710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70FF-2D59-48A7-B496-A6816CF38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Good Shepherd [John 10:1-21]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ADEFF-7C44-467A-AD45-8392BF4CB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Good Shepherd knows the sheep and the sheep know him </a:t>
            </a:r>
            <a:r>
              <a:rPr lang="en-US" dirty="0">
                <a:solidFill>
                  <a:srgbClr val="FFFF00"/>
                </a:solidFill>
              </a:rPr>
              <a:t>[Verse 14]</a:t>
            </a:r>
          </a:p>
          <a:p>
            <a:r>
              <a:rPr lang="en-US" dirty="0"/>
              <a:t>The Good Shepherd lays down his life for the sheep to protect them from predators </a:t>
            </a:r>
            <a:r>
              <a:rPr lang="en-US" dirty="0">
                <a:solidFill>
                  <a:srgbClr val="FFFF00"/>
                </a:solidFill>
              </a:rPr>
              <a:t>[Verse 11, 15]</a:t>
            </a:r>
          </a:p>
          <a:p>
            <a:r>
              <a:rPr lang="en-US" dirty="0"/>
              <a:t>Guides the flock to still waters </a:t>
            </a:r>
            <a:r>
              <a:rPr lang="en-US" dirty="0">
                <a:solidFill>
                  <a:srgbClr val="FFFF00"/>
                </a:solidFill>
              </a:rPr>
              <a:t>[Psalms 23]</a:t>
            </a:r>
          </a:p>
        </p:txBody>
      </p:sp>
    </p:spTree>
    <p:extLst>
      <p:ext uri="{BB962C8B-B14F-4D97-AF65-F5344CB8AC3E}">
        <p14:creationId xmlns:p14="http://schemas.microsoft.com/office/powerpoint/2010/main" val="3855544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E1AA-AC82-46D7-B516-564FD2DF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Willingness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ED343-44E8-45FE-A8B6-3C51E4754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5203559"/>
          </a:xfrm>
        </p:spPr>
        <p:txBody>
          <a:bodyPr>
            <a:normAutofit fontScale="85000" lnSpcReduction="20000"/>
          </a:bodyPr>
          <a:lstStyle/>
          <a:p>
            <a:r>
              <a:rPr lang="en-US" b="0" dirty="0">
                <a:solidFill>
                  <a:srgbClr val="FFFF00"/>
                </a:solidFill>
                <a:effectLst/>
                <a:latin typeface="system-ui"/>
              </a:rPr>
              <a:t>[1 Peter 5: 1-4]</a:t>
            </a:r>
          </a:p>
          <a:p>
            <a:r>
              <a:rPr lang="en-US" b="0" i="1" dirty="0">
                <a:effectLst/>
                <a:latin typeface="system-ui"/>
              </a:rPr>
              <a:t>To the elders among you, I appeal as a fellow elder and a witness of Christ’s sufferings who also will share in the glory to be revealed: </a:t>
            </a:r>
            <a:r>
              <a:rPr lang="en-US" b="1" i="1" baseline="30000" dirty="0">
                <a:effectLst/>
                <a:latin typeface="system-ui"/>
              </a:rPr>
              <a:t>2 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Be shepherds of God’s flock that is under your care, watching over them</a:t>
            </a:r>
            <a:r>
              <a:rPr lang="en-US" b="0" i="1" dirty="0">
                <a:effectLst/>
                <a:latin typeface="system-ui"/>
              </a:rPr>
              <a:t>—not because you must, but because you are willing, as God wants you to be; </a:t>
            </a:r>
            <a:r>
              <a:rPr lang="en-US" b="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system-ui"/>
              </a:rPr>
              <a:t>not pursuing dishonest gain</a:t>
            </a:r>
            <a:r>
              <a:rPr lang="en-US" b="0" i="1" dirty="0">
                <a:effectLst/>
                <a:latin typeface="system-ui"/>
              </a:rPr>
              <a:t>, but 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eager to serve</a:t>
            </a:r>
            <a:r>
              <a:rPr lang="en-US" b="0" i="1" dirty="0">
                <a:effectLst/>
                <a:latin typeface="system-ui"/>
              </a:rPr>
              <a:t>; </a:t>
            </a:r>
            <a:r>
              <a:rPr lang="en-US" b="1" i="1" baseline="30000" dirty="0">
                <a:effectLst/>
                <a:latin typeface="system-ui"/>
              </a:rPr>
              <a:t>3 </a:t>
            </a:r>
            <a:r>
              <a:rPr lang="en-US" b="0" i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system-ui"/>
              </a:rPr>
              <a:t>not lording it over those entrusted to you</a:t>
            </a:r>
            <a:r>
              <a:rPr lang="en-US" b="0" i="1" dirty="0">
                <a:effectLst/>
                <a:latin typeface="system-ui"/>
              </a:rPr>
              <a:t>, but </a:t>
            </a:r>
            <a:r>
              <a:rPr lang="en-US" b="0" i="1" dirty="0">
                <a:solidFill>
                  <a:srgbClr val="FFFF00"/>
                </a:solidFill>
                <a:effectLst/>
                <a:latin typeface="system-ui"/>
              </a:rPr>
              <a:t>being examples to the flock</a:t>
            </a:r>
            <a:r>
              <a:rPr lang="en-US" b="0" i="1" dirty="0">
                <a:effectLst/>
                <a:latin typeface="system-ui"/>
              </a:rPr>
              <a:t>. </a:t>
            </a:r>
            <a:r>
              <a:rPr lang="en-US" b="1" i="1" baseline="30000" dirty="0">
                <a:effectLst/>
                <a:latin typeface="system-ui"/>
              </a:rPr>
              <a:t>4 </a:t>
            </a:r>
            <a:r>
              <a:rPr lang="en-US" b="0" i="1" dirty="0">
                <a:effectLst/>
                <a:latin typeface="system-ui"/>
              </a:rPr>
              <a:t>And when the Chief Shepherd appears, you will receive the crown of glory that will never fade away.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81317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1A7D0-16FC-47AB-8506-45C90F5A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Responsibility of the congregation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FA82B-8D76-4CFE-8983-157FD4BB7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3"/>
            <a:ext cx="10131425" cy="532547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0" baseline="30000" dirty="0">
                <a:effectLst/>
                <a:latin typeface="system-ui"/>
              </a:rPr>
              <a:t>5 </a:t>
            </a:r>
            <a:r>
              <a:rPr lang="en-US" b="0" i="0" dirty="0">
                <a:effectLst/>
                <a:latin typeface="system-ui"/>
              </a:rPr>
              <a:t>In the same way, you who are younger, submit yourselves to your elders. All of you, clothe yourselves with humility toward one another, because,</a:t>
            </a:r>
          </a:p>
          <a:p>
            <a:pPr algn="l"/>
            <a:r>
              <a:rPr lang="en-US" b="0" i="0" dirty="0">
                <a:effectLst/>
                <a:latin typeface="system-ui"/>
              </a:rPr>
              <a:t>“God opposes the proud</a:t>
            </a:r>
            <a:br>
              <a:rPr lang="en-US" b="0" i="0" dirty="0">
                <a:effectLst/>
                <a:latin typeface="system-ui"/>
              </a:rPr>
            </a:br>
            <a:r>
              <a:rPr lang="en-US" b="0" i="0" dirty="0">
                <a:effectLst/>
                <a:latin typeface="Courier New" panose="02070309020205020404" pitchFamily="49" charset="0"/>
              </a:rPr>
              <a:t>    </a:t>
            </a:r>
            <a:r>
              <a:rPr lang="en-US" b="0" i="0" dirty="0">
                <a:effectLst/>
                <a:latin typeface="system-ui"/>
              </a:rPr>
              <a:t>but shows favor to the humble.”</a:t>
            </a:r>
          </a:p>
          <a:p>
            <a:pPr algn="l"/>
            <a:r>
              <a:rPr lang="en-US" b="1" i="0" baseline="30000" dirty="0">
                <a:effectLst/>
                <a:latin typeface="system-ui"/>
              </a:rPr>
              <a:t>6 </a:t>
            </a:r>
            <a:r>
              <a:rPr lang="en-US" b="0" i="0" dirty="0">
                <a:solidFill>
                  <a:srgbClr val="FFFF00"/>
                </a:solidFill>
                <a:effectLst/>
                <a:latin typeface="system-ui"/>
              </a:rPr>
              <a:t>Humble yourselves</a:t>
            </a:r>
            <a:r>
              <a:rPr lang="en-US" b="0" i="0" dirty="0">
                <a:effectLst/>
                <a:latin typeface="system-ui"/>
              </a:rPr>
              <a:t>, therefore, under God’s mighty hand, that he may lift you up in due time. </a:t>
            </a:r>
            <a:r>
              <a:rPr lang="en-US" b="1" i="0" baseline="30000" dirty="0">
                <a:effectLst/>
                <a:latin typeface="system-ui"/>
              </a:rPr>
              <a:t>7 </a:t>
            </a:r>
            <a:r>
              <a:rPr lang="en-US" b="0" i="0" dirty="0">
                <a:effectLst/>
                <a:latin typeface="system-ui"/>
              </a:rPr>
              <a:t>Cast all your anxiety on him because he cares for you.</a:t>
            </a:r>
          </a:p>
          <a:p>
            <a:pPr algn="l"/>
            <a:r>
              <a:rPr lang="en-US" b="1" i="0" baseline="30000" dirty="0">
                <a:effectLst/>
                <a:latin typeface="system-ui"/>
              </a:rPr>
              <a:t>8 </a:t>
            </a:r>
            <a:r>
              <a:rPr lang="en-US" b="0" i="0" dirty="0">
                <a:effectLst/>
                <a:latin typeface="system-ui"/>
              </a:rPr>
              <a:t>Be alert and of sober mind. Your enemy the devil prowls around like a roaring lion looking for someone to devour. </a:t>
            </a:r>
            <a:r>
              <a:rPr lang="en-US" b="1" i="0" baseline="30000" dirty="0">
                <a:effectLst/>
                <a:latin typeface="system-ui"/>
              </a:rPr>
              <a:t>9 </a:t>
            </a:r>
            <a:r>
              <a:rPr lang="en-US" b="0" i="0" dirty="0">
                <a:effectLst/>
                <a:latin typeface="system-ui"/>
              </a:rPr>
              <a:t>Resist him, standing firm in the faith, because you know that the family of believers throughout the world is undergoing the same kind of sufferings.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74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B566-2520-41C6-92FC-8FE84814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3D003-C2B2-4E21-A83C-04468F787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6240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Spiritual protectors</a:t>
            </a:r>
          </a:p>
          <a:p>
            <a:pPr lvl="1"/>
            <a:r>
              <a:rPr lang="en-US" dirty="0"/>
              <a:t>with sound teaching</a:t>
            </a:r>
          </a:p>
          <a:p>
            <a:pPr lvl="1"/>
            <a:r>
              <a:rPr lang="en-US" dirty="0"/>
              <a:t>from false teaching</a:t>
            </a:r>
          </a:p>
          <a:p>
            <a:r>
              <a:rPr lang="en-US" dirty="0"/>
              <a:t>Spiritual guidance</a:t>
            </a:r>
          </a:p>
          <a:p>
            <a:r>
              <a:rPr lang="en-US" dirty="0"/>
              <a:t>Overseers of those delegated with managing the affairs</a:t>
            </a:r>
          </a:p>
          <a:p>
            <a:pPr lvl="1"/>
            <a:r>
              <a:rPr lang="en-US" dirty="0"/>
              <a:t>Programs, finances, ministries…</a:t>
            </a:r>
          </a:p>
        </p:txBody>
      </p:sp>
    </p:spTree>
    <p:extLst>
      <p:ext uri="{BB962C8B-B14F-4D97-AF65-F5344CB8AC3E}">
        <p14:creationId xmlns:p14="http://schemas.microsoft.com/office/powerpoint/2010/main" val="1086514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064E-BAB4-4DFC-AB89-2B550CB1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139" y="1453578"/>
            <a:ext cx="8135469" cy="3849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Be courageous in heart,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Strong in action and endurance,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Gentle in thought and speech</a:t>
            </a:r>
          </a:p>
        </p:txBody>
      </p:sp>
    </p:spTree>
    <p:extLst>
      <p:ext uri="{BB962C8B-B14F-4D97-AF65-F5344CB8AC3E}">
        <p14:creationId xmlns:p14="http://schemas.microsoft.com/office/powerpoint/2010/main" val="93284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3E7700-85AA-49E4-9F01-AE5E4D3D8A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0"/>
            <a:ext cx="5257800" cy="22774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FAE59F-A25D-4586-AE05-98A715748230}"/>
              </a:ext>
            </a:extLst>
          </p:cNvPr>
          <p:cNvSpPr/>
          <p:nvPr/>
        </p:nvSpPr>
        <p:spPr>
          <a:xfrm>
            <a:off x="457200" y="6050525"/>
            <a:ext cx="2117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Class – Robert Wade</a:t>
            </a:r>
          </a:p>
        </p:txBody>
      </p:sp>
      <p:pic>
        <p:nvPicPr>
          <p:cNvPr id="5" name="3-minute_timer.wmv">
            <a:hlinkClick r:id="" action="ppaction://media"/>
            <a:extLst>
              <a:ext uri="{FF2B5EF4-FFF2-40B4-BE49-F238E27FC236}">
                <a16:creationId xmlns:a16="http://schemas.microsoft.com/office/drawing/2014/main" id="{FEC37824-1E4B-4350-A209-7E08567EBA5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600450" y="3297252"/>
            <a:ext cx="4991100" cy="2798748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77B7967-D75D-4B72-BAED-1BB78C922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" y="2300874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In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02060"/>
            </a:gs>
            <a:gs pos="86000">
              <a:schemeClr val="accent2">
                <a:lumMod val="75000"/>
              </a:schemeClr>
            </a:gs>
            <a:gs pos="96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F20D2-4B89-4B74-BDBD-1DEB86E23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The Responsibilities of elders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18 April 2021</a:t>
            </a:r>
          </a:p>
        </p:txBody>
      </p:sp>
    </p:spTree>
    <p:extLst>
      <p:ext uri="{BB962C8B-B14F-4D97-AF65-F5344CB8AC3E}">
        <p14:creationId xmlns:p14="http://schemas.microsoft.com/office/powerpoint/2010/main" val="288496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F9A0-A0AF-4B8A-AB0D-58682A84B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24345"/>
          </a:xfrm>
        </p:spPr>
        <p:txBody>
          <a:bodyPr anchor="t"/>
          <a:lstStyle/>
          <a:p>
            <a:r>
              <a:rPr lang="en-US" dirty="0"/>
              <a:t>Welcome to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B6FE7-53D3-4D47-A146-6DFF50F4B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Email Address: 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Robert.L.Wade@knology.net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Phone number: 256-651-8416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r>
              <a:rPr lang="en-US" sz="4300" dirty="0">
                <a:solidFill>
                  <a:srgbClr val="FFFF00"/>
                </a:solidFill>
              </a:rPr>
              <a:t>Put your full name on any communication, especially the first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8849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6C4E-DC77-49B6-BDDA-65BF3A3D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9403"/>
            <a:ext cx="10131425" cy="1456267"/>
          </a:xfrm>
        </p:spPr>
        <p:txBody>
          <a:bodyPr anchor="t">
            <a:normAutofit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1 (28 February)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4949-FFB6-44CB-B49F-DE1486633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08056"/>
            <a:ext cx="10131425" cy="36491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Jesus Christ is the </a:t>
            </a:r>
            <a:r>
              <a:rPr lang="en-US" i="1" dirty="0"/>
              <a:t>living, active </a:t>
            </a:r>
            <a:r>
              <a:rPr lang="en-US" dirty="0"/>
              <a:t>head of the church and has </a:t>
            </a:r>
            <a:r>
              <a:rPr lang="en-US" i="1" dirty="0"/>
              <a:t>all</a:t>
            </a:r>
            <a:r>
              <a:rPr lang="en-US" dirty="0"/>
              <a:t> authority </a:t>
            </a:r>
            <a:r>
              <a:rPr lang="en-US" dirty="0">
                <a:solidFill>
                  <a:srgbClr val="FFFF00"/>
                </a:solidFill>
              </a:rPr>
              <a:t>[Matthew 28:18]</a:t>
            </a:r>
          </a:p>
          <a:p>
            <a:r>
              <a:rPr lang="en-US" dirty="0"/>
              <a:t>We, as the church, are both individually and collectively submissive to His authority </a:t>
            </a:r>
            <a:r>
              <a:rPr lang="en-US" dirty="0">
                <a:solidFill>
                  <a:srgbClr val="FFFF00"/>
                </a:solidFill>
              </a:rPr>
              <a:t>[Ephesians 1:22; 5:23]</a:t>
            </a:r>
          </a:p>
          <a:p>
            <a:r>
              <a:rPr lang="en-US" dirty="0"/>
              <a:t>No one, beyond no one, stands in between any of us and Him. </a:t>
            </a:r>
            <a:r>
              <a:rPr lang="en-US" dirty="0">
                <a:solidFill>
                  <a:srgbClr val="FFFF00"/>
                </a:solidFill>
              </a:rPr>
              <a:t>[1 Timothy 2:5]</a:t>
            </a:r>
          </a:p>
        </p:txBody>
      </p:sp>
    </p:spTree>
    <p:extLst>
      <p:ext uri="{BB962C8B-B14F-4D97-AF65-F5344CB8AC3E}">
        <p14:creationId xmlns:p14="http://schemas.microsoft.com/office/powerpoint/2010/main" val="205237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6C4E-DC77-49B6-BDDA-65BF3A3D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9403"/>
            <a:ext cx="10131425" cy="1456267"/>
          </a:xfrm>
        </p:spPr>
        <p:txBody>
          <a:bodyPr anchor="t">
            <a:normAutofit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2-3 (7, 14 March)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4949-FFB6-44CB-B49F-DE1486633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43959"/>
            <a:ext cx="10131425" cy="46474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Our objective is to build on the foundation of Jesus Christ, not on any person or group of people (church) in order to bring glory to our Lord.</a:t>
            </a:r>
          </a:p>
          <a:p>
            <a:r>
              <a:rPr lang="en-US" dirty="0"/>
              <a:t>We should strive to do as the Lord wants but remember that our motives to honor the Lord are more important than being right.</a:t>
            </a:r>
          </a:p>
          <a:p>
            <a:r>
              <a:rPr lang="en-US" dirty="0"/>
              <a:t>I grew up understanding that there are right ways.  And those not right are wrong.  I do not now believe that this is absolute.</a:t>
            </a:r>
          </a:p>
          <a:p>
            <a:r>
              <a:rPr lang="en-US" dirty="0"/>
              <a:t>Do not weep over a “shrunken temple”.</a:t>
            </a:r>
          </a:p>
        </p:txBody>
      </p:sp>
    </p:spTree>
    <p:extLst>
      <p:ext uri="{BB962C8B-B14F-4D97-AF65-F5344CB8AC3E}">
        <p14:creationId xmlns:p14="http://schemas.microsoft.com/office/powerpoint/2010/main" val="150918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4783-BCDC-4B6D-AD4F-CCAE6DB7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4-5 (21, 28 March)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49B0-896C-489E-8EE4-2037B5C85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6064"/>
            <a:ext cx="10131425" cy="488188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Our Savior has given all of us a vision and tasks </a:t>
            </a:r>
            <a:r>
              <a:rPr lang="en-US" dirty="0">
                <a:solidFill>
                  <a:srgbClr val="FFFF00"/>
                </a:solidFill>
              </a:rPr>
              <a:t>[Matthew 28:18-20]</a:t>
            </a:r>
          </a:p>
          <a:p>
            <a:r>
              <a:rPr lang="en-US" dirty="0"/>
              <a:t>Our Savior has given every believer gifts to execute His vision </a:t>
            </a:r>
            <a:r>
              <a:rPr lang="en-US" dirty="0">
                <a:solidFill>
                  <a:srgbClr val="FFFF00"/>
                </a:solidFill>
              </a:rPr>
              <a:t>[Matthew 25:14-30; </a:t>
            </a:r>
            <a:r>
              <a:rPr lang="en-US" sz="4000" dirty="0">
                <a:solidFill>
                  <a:srgbClr val="FFFF00"/>
                </a:solidFill>
              </a:rPr>
              <a:t>1 Corinthians 12:11]</a:t>
            </a:r>
            <a:endParaRPr lang="en-US" dirty="0"/>
          </a:p>
          <a:p>
            <a:r>
              <a:rPr lang="en-US" dirty="0"/>
              <a:t>Our Savior has given every believer power, in the Holy Spirit, to use those gifts to perform those tasks. </a:t>
            </a:r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sz="4000" dirty="0">
                <a:solidFill>
                  <a:srgbClr val="FFFF00"/>
                </a:solidFill>
              </a:rPr>
              <a:t>John 14: 15-28]</a:t>
            </a:r>
            <a:endParaRPr lang="en-US" dirty="0"/>
          </a:p>
          <a:p>
            <a:r>
              <a:rPr lang="en-US" dirty="0"/>
              <a:t>Our Savior has assembled groups of believers together to work as a body to accomplish for God’s glory. </a:t>
            </a:r>
            <a:r>
              <a:rPr lang="en-US" dirty="0">
                <a:solidFill>
                  <a:srgbClr val="FFFF00"/>
                </a:solidFill>
              </a:rPr>
              <a:t>[Romans 12: 3-8]</a:t>
            </a:r>
          </a:p>
        </p:txBody>
      </p:sp>
    </p:spTree>
    <p:extLst>
      <p:ext uri="{BB962C8B-B14F-4D97-AF65-F5344CB8AC3E}">
        <p14:creationId xmlns:p14="http://schemas.microsoft.com/office/powerpoint/2010/main" val="421024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9A179-DE0A-4315-8345-7148D7E5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7-8 (4-11 April)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71CA5-A749-4B84-A647-F1223E1DC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604432"/>
            <a:ext cx="10982325" cy="5139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Each person’s </a:t>
            </a:r>
            <a:r>
              <a:rPr lang="en-US" dirty="0"/>
              <a:t>purpose is to build up and strengthen each other</a:t>
            </a:r>
          </a:p>
          <a:p>
            <a:pPr lvl="1"/>
            <a:r>
              <a:rPr lang="en-US" dirty="0"/>
              <a:t>Not self</a:t>
            </a:r>
          </a:p>
          <a:p>
            <a:r>
              <a:rPr lang="en-US" dirty="0"/>
              <a:t>Praising God through song, prayer, etc. is good but even those things serve to build each other up</a:t>
            </a:r>
          </a:p>
          <a:p>
            <a:r>
              <a:rPr lang="en-US" dirty="0"/>
              <a:t>As an elder, I fear for those who hide their gifts by refusing to use them for the body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8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AA6C-929D-4B49-9931-769EDBBE5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Implied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1461B-00D9-4C6E-9100-693EDF535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52057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Scripture gives us very few required methods to carry out Jesus’ instructions.  </a:t>
            </a:r>
          </a:p>
          <a:p>
            <a:r>
              <a:rPr lang="en-US" dirty="0"/>
              <a:t>For example, we are told to baptize people </a:t>
            </a:r>
            <a:r>
              <a:rPr lang="en-US" dirty="0">
                <a:solidFill>
                  <a:srgbClr val="FFFF00"/>
                </a:solidFill>
              </a:rPr>
              <a:t>[Matthew 28:19]</a:t>
            </a:r>
            <a:r>
              <a:rPr lang="en-US" dirty="0"/>
              <a:t>.  This verse gives us implied authority to baptize.  But this verse does not set aside only certain people as authorized to baptize.</a:t>
            </a:r>
          </a:p>
          <a:p>
            <a:r>
              <a:rPr lang="en-US" b="1" i="1" baseline="30000" dirty="0">
                <a:effectLst/>
                <a:latin typeface="system-ui"/>
              </a:rPr>
              <a:t>8 </a:t>
            </a:r>
            <a:r>
              <a:rPr lang="en-US" b="0" i="1" dirty="0">
                <a:effectLst/>
                <a:latin typeface="system-ui"/>
              </a:rPr>
              <a:t>Let no debt remain outstanding, except the continuing debt to love one another, for whoever loves others has fulfilled the law. </a:t>
            </a:r>
            <a:r>
              <a:rPr lang="en-US" dirty="0">
                <a:solidFill>
                  <a:srgbClr val="FFFF00"/>
                </a:solidFill>
              </a:rPr>
              <a:t>[Romans 13:8]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1275</Words>
  <Application>Microsoft Office PowerPoint</Application>
  <PresentationFormat>Widescreen</PresentationFormat>
  <Paragraphs>97</Paragraphs>
  <Slides>18</Slides>
  <Notes>18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Narrow</vt:lpstr>
      <vt:lpstr>Arial Nova</vt:lpstr>
      <vt:lpstr>Bahnschrift Light Condensed</vt:lpstr>
      <vt:lpstr>Calibri</vt:lpstr>
      <vt:lpstr>Courier New</vt:lpstr>
      <vt:lpstr>system-ui</vt:lpstr>
      <vt:lpstr>Times New Roman</vt:lpstr>
      <vt:lpstr>Wingdings</vt:lpstr>
      <vt:lpstr>Celestial</vt:lpstr>
      <vt:lpstr>An Exploration of Authority and Leadership</vt:lpstr>
      <vt:lpstr>PowerPoint Presentation</vt:lpstr>
      <vt:lpstr>An Exploration of Authority and Leadership</vt:lpstr>
      <vt:lpstr>Welcome to class</vt:lpstr>
      <vt:lpstr>Foundational understanding (so far) Week 1 (28 February)</vt:lpstr>
      <vt:lpstr>Foundational understanding (so far) Week 2-3 (7, 14 March)</vt:lpstr>
      <vt:lpstr>Foundational understanding (so far) Week 4-5 (21, 28 March)</vt:lpstr>
      <vt:lpstr>Foundational understanding (so far) Week 7-8 (4-11 April)</vt:lpstr>
      <vt:lpstr>Implied authority</vt:lpstr>
      <vt:lpstr>AUTHORITY MODEL vs LOVE MODEL</vt:lpstr>
      <vt:lpstr>But what responsibilities are directly placed on elders?</vt:lpstr>
      <vt:lpstr>Directs the “affairs of the church?”</vt:lpstr>
      <vt:lpstr>Elders as Shepherds</vt:lpstr>
      <vt:lpstr>The Good Shepherd [John 10:1-21]</vt:lpstr>
      <vt:lpstr>Willingness</vt:lpstr>
      <vt:lpstr>Responsibility of the congregation</vt:lpstr>
      <vt:lpstr>My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Normalcy</dc:title>
  <dc:creator>Robert Wade</dc:creator>
  <cp:lastModifiedBy>AV Team</cp:lastModifiedBy>
  <cp:revision>172</cp:revision>
  <cp:lastPrinted>2021-04-17T23:17:09Z</cp:lastPrinted>
  <dcterms:created xsi:type="dcterms:W3CDTF">2021-01-16T17:30:56Z</dcterms:created>
  <dcterms:modified xsi:type="dcterms:W3CDTF">2021-04-17T23:21:06Z</dcterms:modified>
</cp:coreProperties>
</file>