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2"/>
  </p:notesMasterIdLst>
  <p:handoutMasterIdLst>
    <p:handoutMasterId r:id="rId23"/>
  </p:handoutMasterIdLst>
  <p:sldIdLst>
    <p:sldId id="358" r:id="rId2"/>
    <p:sldId id="7136" r:id="rId3"/>
    <p:sldId id="256" r:id="rId4"/>
    <p:sldId id="309" r:id="rId5"/>
    <p:sldId id="323" r:id="rId6"/>
    <p:sldId id="324" r:id="rId7"/>
    <p:sldId id="363" r:id="rId8"/>
    <p:sldId id="375" r:id="rId9"/>
    <p:sldId id="379" r:id="rId10"/>
    <p:sldId id="377" r:id="rId11"/>
    <p:sldId id="380" r:id="rId12"/>
    <p:sldId id="378" r:id="rId13"/>
    <p:sldId id="381" r:id="rId14"/>
    <p:sldId id="376" r:id="rId15"/>
    <p:sldId id="382" r:id="rId16"/>
    <p:sldId id="383" r:id="rId17"/>
    <p:sldId id="367" r:id="rId18"/>
    <p:sldId id="373" r:id="rId19"/>
    <p:sldId id="384" r:id="rId20"/>
    <p:sldId id="28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5" autoAdjust="0"/>
    <p:restoredTop sz="94660"/>
  </p:normalViewPr>
  <p:slideViewPr>
    <p:cSldViewPr snapToGrid="0">
      <p:cViewPr varScale="1">
        <p:scale>
          <a:sx n="66" d="100"/>
          <a:sy n="66" d="100"/>
        </p:scale>
        <p:origin x="72" y="642"/>
      </p:cViewPr>
      <p:guideLst/>
    </p:cSldViewPr>
  </p:slideViewPr>
  <p:notesTextViewPr>
    <p:cViewPr>
      <p:scale>
        <a:sx n="1" d="1"/>
        <a:sy n="1" d="1"/>
      </p:scale>
      <p:origin x="0" y="0"/>
    </p:cViewPr>
  </p:notesTextViewPr>
  <p:sorterViewPr>
    <p:cViewPr>
      <p:scale>
        <a:sx n="100" d="100"/>
        <a:sy n="100" d="100"/>
      </p:scale>
      <p:origin x="0" y="-21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D4F6AB-D0FF-4AF6-9DF1-1897D7F39EF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7E0DF13-7C77-4E76-9AAE-3B0633EF96A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319652A-10E6-4B58-A1B9-49D746619441}" type="datetimeFigureOut">
              <a:rPr lang="en-US" smtClean="0"/>
              <a:t>4/10/2021</a:t>
            </a:fld>
            <a:endParaRPr lang="en-US"/>
          </a:p>
        </p:txBody>
      </p:sp>
      <p:sp>
        <p:nvSpPr>
          <p:cNvPr id="4" name="Footer Placeholder 3">
            <a:extLst>
              <a:ext uri="{FF2B5EF4-FFF2-40B4-BE49-F238E27FC236}">
                <a16:creationId xmlns:a16="http://schemas.microsoft.com/office/drawing/2014/main" id="{56C53662-80E2-4689-83F3-6FCF5CB9DE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a:extLst>
              <a:ext uri="{FF2B5EF4-FFF2-40B4-BE49-F238E27FC236}">
                <a16:creationId xmlns:a16="http://schemas.microsoft.com/office/drawing/2014/main" id="{39EAF520-7964-42DE-B244-4FE3F593002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01B72-66A4-4CFB-BD4D-8EE220DF6C34}" type="slidenum">
              <a:rPr lang="en-US" smtClean="0"/>
              <a:t>‹#›</a:t>
            </a:fld>
            <a:endParaRPr lang="en-US"/>
          </a:p>
        </p:txBody>
      </p:sp>
      <p:sp>
        <p:nvSpPr>
          <p:cNvPr id="6" name="TextBox 5" descr="Box1">
            <a:extLst>
              <a:ext uri="{FF2B5EF4-FFF2-40B4-BE49-F238E27FC236}">
                <a16:creationId xmlns:a16="http://schemas.microsoft.com/office/drawing/2014/main" id="{AA7E2074-49A7-440A-844A-A1EE78A5EA27}"/>
              </a:ext>
            </a:extLst>
          </p:cNvPr>
          <p:cNvSpPr txBox="1"/>
          <p:nvPr/>
        </p:nvSpPr>
        <p:spPr bwMode="black">
          <a:xfrm>
            <a:off x="564039" y="295351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4D944D22-1D43-4482-9AE0-C2A2FAF51537}"/>
              </a:ext>
            </a:extLst>
          </p:cNvPr>
          <p:cNvSpPr txBox="1"/>
          <p:nvPr/>
        </p:nvSpPr>
        <p:spPr bwMode="black">
          <a:xfrm>
            <a:off x="3652825" y="2953512"/>
            <a:ext cx="2650089" cy="153888"/>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F3633198-1D87-43DE-82F9-5FE0824DE031}"/>
              </a:ext>
            </a:extLst>
          </p:cNvPr>
          <p:cNvSpPr txBox="1"/>
          <p:nvPr/>
        </p:nvSpPr>
        <p:spPr bwMode="black">
          <a:xfrm>
            <a:off x="564039"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ED587A67-0EBE-4FD0-ACB7-3D79E7D5D336}"/>
              </a:ext>
            </a:extLst>
          </p:cNvPr>
          <p:cNvSpPr txBox="1"/>
          <p:nvPr/>
        </p:nvSpPr>
        <p:spPr bwMode="black">
          <a:xfrm>
            <a:off x="3652825" y="560527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74326CB7-8C30-4A1E-B513-580E6BE4B071}"/>
              </a:ext>
            </a:extLst>
          </p:cNvPr>
          <p:cNvSpPr txBox="1"/>
          <p:nvPr/>
        </p:nvSpPr>
        <p:spPr bwMode="black">
          <a:xfrm>
            <a:off x="564039"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E38C97C8-8762-4D9A-9878-0242E8B1A88B}"/>
              </a:ext>
            </a:extLst>
          </p:cNvPr>
          <p:cNvSpPr txBox="1"/>
          <p:nvPr/>
        </p:nvSpPr>
        <p:spPr bwMode="black">
          <a:xfrm>
            <a:off x="3652825" y="8257032"/>
            <a:ext cx="2650089"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94FA20B5-8565-43CA-B5EA-5112930DFD3C}"/>
              </a:ext>
            </a:extLst>
          </p:cNvPr>
          <p:cNvSpPr txBox="1"/>
          <p:nvPr/>
        </p:nvSpPr>
        <p:spPr bwMode="black">
          <a:xfrm>
            <a:off x="5257800" y="868680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137837673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30633B-7DB0-4A34-9F75-1B24758488A1}" type="datetimeFigureOut">
              <a:rPr lang="en-US" smtClean="0"/>
              <a:t>4/10/2021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851900-D38F-4522-9D09-A5B360BC295B}" type="slidenum">
              <a:rPr lang="en-US" smtClean="0"/>
              <a:t>‹#›</a:t>
            </a:fld>
            <a:endParaRPr lang="en-US"/>
          </a:p>
        </p:txBody>
      </p:sp>
    </p:spTree>
    <p:extLst>
      <p:ext uri="{BB962C8B-B14F-4D97-AF65-F5344CB8AC3E}">
        <p14:creationId xmlns:p14="http://schemas.microsoft.com/office/powerpoint/2010/main" val="328841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F93D51-A895-43C8-8C83-6669EBA4CE3C}" type="slidenum">
              <a:rPr lang="en-US" smtClean="0"/>
              <a:t>1</a:t>
            </a:fld>
            <a:endParaRPr lang="en-US"/>
          </a:p>
        </p:txBody>
      </p:sp>
    </p:spTree>
    <p:extLst>
      <p:ext uri="{BB962C8B-B14F-4D97-AF65-F5344CB8AC3E}">
        <p14:creationId xmlns:p14="http://schemas.microsoft.com/office/powerpoint/2010/main" val="431931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10</a:t>
            </a:fld>
            <a:endParaRPr lang="en-US"/>
          </a:p>
        </p:txBody>
      </p:sp>
    </p:spTree>
    <p:extLst>
      <p:ext uri="{BB962C8B-B14F-4D97-AF65-F5344CB8AC3E}">
        <p14:creationId xmlns:p14="http://schemas.microsoft.com/office/powerpoint/2010/main" val="2713608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11</a:t>
            </a:fld>
            <a:endParaRPr lang="en-US"/>
          </a:p>
        </p:txBody>
      </p:sp>
    </p:spTree>
    <p:extLst>
      <p:ext uri="{BB962C8B-B14F-4D97-AF65-F5344CB8AC3E}">
        <p14:creationId xmlns:p14="http://schemas.microsoft.com/office/powerpoint/2010/main" val="3780844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12</a:t>
            </a:fld>
            <a:endParaRPr lang="en-US"/>
          </a:p>
        </p:txBody>
      </p:sp>
    </p:spTree>
    <p:extLst>
      <p:ext uri="{BB962C8B-B14F-4D97-AF65-F5344CB8AC3E}">
        <p14:creationId xmlns:p14="http://schemas.microsoft.com/office/powerpoint/2010/main" val="4062195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13</a:t>
            </a:fld>
            <a:endParaRPr lang="en-US"/>
          </a:p>
        </p:txBody>
      </p:sp>
    </p:spTree>
    <p:extLst>
      <p:ext uri="{BB962C8B-B14F-4D97-AF65-F5344CB8AC3E}">
        <p14:creationId xmlns:p14="http://schemas.microsoft.com/office/powerpoint/2010/main" val="2076646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14</a:t>
            </a:fld>
            <a:endParaRPr lang="en-US"/>
          </a:p>
        </p:txBody>
      </p:sp>
    </p:spTree>
    <p:extLst>
      <p:ext uri="{BB962C8B-B14F-4D97-AF65-F5344CB8AC3E}">
        <p14:creationId xmlns:p14="http://schemas.microsoft.com/office/powerpoint/2010/main" val="34017503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15</a:t>
            </a:fld>
            <a:endParaRPr lang="en-US"/>
          </a:p>
        </p:txBody>
      </p:sp>
    </p:spTree>
    <p:extLst>
      <p:ext uri="{BB962C8B-B14F-4D97-AF65-F5344CB8AC3E}">
        <p14:creationId xmlns:p14="http://schemas.microsoft.com/office/powerpoint/2010/main" val="220657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16</a:t>
            </a:fld>
            <a:endParaRPr lang="en-US"/>
          </a:p>
        </p:txBody>
      </p:sp>
    </p:spTree>
    <p:extLst>
      <p:ext uri="{BB962C8B-B14F-4D97-AF65-F5344CB8AC3E}">
        <p14:creationId xmlns:p14="http://schemas.microsoft.com/office/powerpoint/2010/main" val="3706597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17</a:t>
            </a:fld>
            <a:endParaRPr lang="en-US"/>
          </a:p>
        </p:txBody>
      </p:sp>
    </p:spTree>
    <p:extLst>
      <p:ext uri="{BB962C8B-B14F-4D97-AF65-F5344CB8AC3E}">
        <p14:creationId xmlns:p14="http://schemas.microsoft.com/office/powerpoint/2010/main" val="20852355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18</a:t>
            </a:fld>
            <a:endParaRPr lang="en-US"/>
          </a:p>
        </p:txBody>
      </p:sp>
    </p:spTree>
    <p:extLst>
      <p:ext uri="{BB962C8B-B14F-4D97-AF65-F5344CB8AC3E}">
        <p14:creationId xmlns:p14="http://schemas.microsoft.com/office/powerpoint/2010/main" val="8641288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19</a:t>
            </a:fld>
            <a:endParaRPr lang="en-US"/>
          </a:p>
        </p:txBody>
      </p:sp>
    </p:spTree>
    <p:extLst>
      <p:ext uri="{BB962C8B-B14F-4D97-AF65-F5344CB8AC3E}">
        <p14:creationId xmlns:p14="http://schemas.microsoft.com/office/powerpoint/2010/main" val="98650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a:xfrm>
            <a:off x="396875" y="692150"/>
            <a:ext cx="6156325" cy="3463925"/>
          </a:xfrm>
          <a:ln/>
        </p:spPr>
      </p:sp>
      <p:sp>
        <p:nvSpPr>
          <p:cNvPr id="3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a:t>Three Minute Countdown</a:t>
            </a:r>
          </a:p>
        </p:txBody>
      </p:sp>
      <p:sp>
        <p:nvSpPr>
          <p:cNvPr id="3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1494" indent="-289036" eaLnBrk="0" hangingPunct="0">
              <a:defRPr>
                <a:solidFill>
                  <a:schemeClr val="tx1"/>
                </a:solidFill>
                <a:latin typeface="Arial" charset="0"/>
              </a:defRPr>
            </a:lvl2pPr>
            <a:lvl3pPr marL="1156145" indent="-231229" eaLnBrk="0" hangingPunct="0">
              <a:defRPr>
                <a:solidFill>
                  <a:schemeClr val="tx1"/>
                </a:solidFill>
                <a:latin typeface="Arial" charset="0"/>
              </a:defRPr>
            </a:lvl3pPr>
            <a:lvl4pPr marL="1618602" indent="-231229" eaLnBrk="0" hangingPunct="0">
              <a:defRPr>
                <a:solidFill>
                  <a:schemeClr val="tx1"/>
                </a:solidFill>
                <a:latin typeface="Arial" charset="0"/>
              </a:defRPr>
            </a:lvl4pPr>
            <a:lvl5pPr marL="2081060" indent="-231229" eaLnBrk="0" hangingPunct="0">
              <a:defRPr>
                <a:solidFill>
                  <a:schemeClr val="tx1"/>
                </a:solidFill>
                <a:latin typeface="Arial" charset="0"/>
              </a:defRPr>
            </a:lvl5pPr>
            <a:lvl6pPr marL="2543518" indent="-231229" eaLnBrk="0" fontAlgn="base" hangingPunct="0">
              <a:spcBef>
                <a:spcPct val="0"/>
              </a:spcBef>
              <a:spcAft>
                <a:spcPct val="0"/>
              </a:spcAft>
              <a:defRPr>
                <a:solidFill>
                  <a:schemeClr val="tx1"/>
                </a:solidFill>
                <a:latin typeface="Arial" charset="0"/>
              </a:defRPr>
            </a:lvl6pPr>
            <a:lvl7pPr marL="3005976" indent="-231229" eaLnBrk="0" fontAlgn="base" hangingPunct="0">
              <a:spcBef>
                <a:spcPct val="0"/>
              </a:spcBef>
              <a:spcAft>
                <a:spcPct val="0"/>
              </a:spcAft>
              <a:defRPr>
                <a:solidFill>
                  <a:schemeClr val="tx1"/>
                </a:solidFill>
                <a:latin typeface="Arial" charset="0"/>
              </a:defRPr>
            </a:lvl7pPr>
            <a:lvl8pPr marL="3468434" indent="-231229" eaLnBrk="0" fontAlgn="base" hangingPunct="0">
              <a:spcBef>
                <a:spcPct val="0"/>
              </a:spcBef>
              <a:spcAft>
                <a:spcPct val="0"/>
              </a:spcAft>
              <a:defRPr>
                <a:solidFill>
                  <a:schemeClr val="tx1"/>
                </a:solidFill>
                <a:latin typeface="Arial" charset="0"/>
              </a:defRPr>
            </a:lvl8pPr>
            <a:lvl9pPr marL="3930891" indent="-231229" eaLnBrk="0" fontAlgn="base" hangingPunct="0">
              <a:spcBef>
                <a:spcPct val="0"/>
              </a:spcBef>
              <a:spcAft>
                <a:spcPct val="0"/>
              </a:spcAft>
              <a:defRPr>
                <a:solidFill>
                  <a:schemeClr val="tx1"/>
                </a:solidFill>
                <a:latin typeface="Arial" charset="0"/>
              </a:defRPr>
            </a:lvl9pPr>
          </a:lstStyle>
          <a:p>
            <a:pPr marL="0" marR="0" lvl="0" indent="0" algn="r" defTabSz="914309" rtl="0" eaLnBrk="1" fontAlgn="auto" latinLnBrk="0" hangingPunct="1">
              <a:lnSpc>
                <a:spcPct val="100000"/>
              </a:lnSpc>
              <a:spcBef>
                <a:spcPts val="0"/>
              </a:spcBef>
              <a:spcAft>
                <a:spcPts val="0"/>
              </a:spcAft>
              <a:buClrTx/>
              <a:buSzTx/>
              <a:buFontTx/>
              <a:buNone/>
              <a:tabLst/>
              <a:defRPr/>
            </a:pPr>
            <a:fld id="{53A62415-901A-40CB-AFB8-1C415723AF36}"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309" rtl="0" eaLnBrk="1" fontAlgn="auto" latinLnBrk="0" hangingPunct="1">
                <a:lnSpc>
                  <a:spcPct val="100000"/>
                </a:lnSpc>
                <a:spcBef>
                  <a:spcPts val="0"/>
                </a:spcBef>
                <a:spcAft>
                  <a:spcPts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923487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20</a:t>
            </a:fld>
            <a:endParaRPr lang="en-US"/>
          </a:p>
        </p:txBody>
      </p:sp>
    </p:spTree>
    <p:extLst>
      <p:ext uri="{BB962C8B-B14F-4D97-AF65-F5344CB8AC3E}">
        <p14:creationId xmlns:p14="http://schemas.microsoft.com/office/powerpoint/2010/main" val="421033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3</a:t>
            </a:fld>
            <a:endParaRPr lang="en-US"/>
          </a:p>
        </p:txBody>
      </p:sp>
    </p:spTree>
    <p:extLst>
      <p:ext uri="{BB962C8B-B14F-4D97-AF65-F5344CB8AC3E}">
        <p14:creationId xmlns:p14="http://schemas.microsoft.com/office/powerpoint/2010/main" val="4171860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4</a:t>
            </a:fld>
            <a:endParaRPr lang="en-US"/>
          </a:p>
        </p:txBody>
      </p:sp>
    </p:spTree>
    <p:extLst>
      <p:ext uri="{BB962C8B-B14F-4D97-AF65-F5344CB8AC3E}">
        <p14:creationId xmlns:p14="http://schemas.microsoft.com/office/powerpoint/2010/main" val="4226503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5</a:t>
            </a:fld>
            <a:endParaRPr lang="en-US"/>
          </a:p>
        </p:txBody>
      </p:sp>
    </p:spTree>
    <p:extLst>
      <p:ext uri="{BB962C8B-B14F-4D97-AF65-F5344CB8AC3E}">
        <p14:creationId xmlns:p14="http://schemas.microsoft.com/office/powerpoint/2010/main" val="2207279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6</a:t>
            </a:fld>
            <a:endParaRPr lang="en-US"/>
          </a:p>
        </p:txBody>
      </p:sp>
    </p:spTree>
    <p:extLst>
      <p:ext uri="{BB962C8B-B14F-4D97-AF65-F5344CB8AC3E}">
        <p14:creationId xmlns:p14="http://schemas.microsoft.com/office/powerpoint/2010/main" val="1723369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7</a:t>
            </a:fld>
            <a:endParaRPr lang="en-US"/>
          </a:p>
        </p:txBody>
      </p:sp>
    </p:spTree>
    <p:extLst>
      <p:ext uri="{BB962C8B-B14F-4D97-AF65-F5344CB8AC3E}">
        <p14:creationId xmlns:p14="http://schemas.microsoft.com/office/powerpoint/2010/main" val="1398368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8</a:t>
            </a:fld>
            <a:endParaRPr lang="en-US"/>
          </a:p>
        </p:txBody>
      </p:sp>
    </p:spTree>
    <p:extLst>
      <p:ext uri="{BB962C8B-B14F-4D97-AF65-F5344CB8AC3E}">
        <p14:creationId xmlns:p14="http://schemas.microsoft.com/office/powerpoint/2010/main" val="941264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851900-D38F-4522-9D09-A5B360BC295B}" type="slidenum">
              <a:rPr lang="en-US" smtClean="0"/>
              <a:t>9</a:t>
            </a:fld>
            <a:endParaRPr lang="en-US"/>
          </a:p>
        </p:txBody>
      </p:sp>
    </p:spTree>
    <p:extLst>
      <p:ext uri="{BB962C8B-B14F-4D97-AF65-F5344CB8AC3E}">
        <p14:creationId xmlns:p14="http://schemas.microsoft.com/office/powerpoint/2010/main" val="19457985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310435"/>
            <a:ext cx="10131425" cy="794327"/>
          </a:xfrm>
        </p:spPr>
        <p:txBody>
          <a:bodyPr anchor="t"/>
          <a:lstStyle>
            <a:lvl1pPr>
              <a:defRPr b="1"/>
            </a:lvl1pPr>
          </a:lstStyle>
          <a:p>
            <a:r>
              <a:rPr lang="en-US" dirty="0"/>
              <a:t>Click to edit Master title style</a:t>
            </a:r>
          </a:p>
        </p:txBody>
      </p:sp>
      <p:sp>
        <p:nvSpPr>
          <p:cNvPr id="3" name="Content Placeholder 2"/>
          <p:cNvSpPr>
            <a:spLocks noGrp="1"/>
          </p:cNvSpPr>
          <p:nvPr>
            <p:ph idx="1"/>
          </p:nvPr>
        </p:nvSpPr>
        <p:spPr>
          <a:xfrm>
            <a:off x="685800" y="1423664"/>
            <a:ext cx="10131425" cy="3649133"/>
          </a:xfrm>
        </p:spPr>
        <p:txBody>
          <a:bodyPr anchor="t">
            <a:normAutofit/>
          </a:bodyPr>
          <a:lstStyle>
            <a:lvl1pPr marL="285750" indent="-285750">
              <a:buClr>
                <a:srgbClr val="FFFF00"/>
              </a:buClr>
              <a:buSzPct val="70000"/>
              <a:buFont typeface="Wingdings" panose="05000000000000000000" pitchFamily="2" charset="2"/>
              <a:buChar char="Ø"/>
              <a:defRPr sz="4000"/>
            </a:lvl1pPr>
            <a:lvl2pPr marL="742950" indent="-285750">
              <a:buClr>
                <a:srgbClr val="FFFF00"/>
              </a:buClr>
              <a:buSzPct val="70000"/>
              <a:buFont typeface="Wingdings" panose="05000000000000000000" pitchFamily="2" charset="2"/>
              <a:buChar char="Ø"/>
              <a:defRPr sz="3600"/>
            </a:lvl2pPr>
            <a:lvl3pPr marL="1200150" indent="-285750">
              <a:buClr>
                <a:srgbClr val="FFFF00"/>
              </a:buClr>
              <a:buSzPct val="70000"/>
              <a:buFont typeface="Wingdings" panose="05000000000000000000" pitchFamily="2" charset="2"/>
              <a:buChar char="Ø"/>
              <a:defRPr sz="3200"/>
            </a:lvl3pPr>
            <a:lvl4pPr marL="1543050" indent="-171450">
              <a:buClr>
                <a:srgbClr val="FFFF00"/>
              </a:buClr>
              <a:buSzPct val="70000"/>
              <a:buFont typeface="Wingdings" panose="05000000000000000000" pitchFamily="2" charset="2"/>
              <a:buChar char="Ø"/>
              <a:defRPr sz="2800"/>
            </a:lvl4pPr>
            <a:lvl5pPr marL="2000250" indent="-171450">
              <a:buClr>
                <a:srgbClr val="FFFF00"/>
              </a:buClr>
              <a:buSzPct val="70000"/>
              <a:buFont typeface="Wingdings" panose="05000000000000000000" pitchFamily="2" charset="2"/>
              <a:buChar char="Ø"/>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5" cy="812800"/>
          </a:xfrm>
        </p:spPr>
        <p:txBody>
          <a:bodyPr anchor="t"/>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4/10/2021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4800" i="1" kern="1200" cap="none" baseline="0">
          <a:ln w="3175" cmpd="sng">
            <a:noFill/>
          </a:ln>
          <a:solidFill>
            <a:srgbClr val="FFFF00"/>
          </a:solidFill>
          <a:effectLst/>
          <a:latin typeface="+mn-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file:///\\gym1-2018\users\Public\Documents\Assembly\ActiveYear\3-minute_timer.wmv" TargetMode="External"/><Relationship Id="rId1" Type="http://schemas.microsoft.com/office/2007/relationships/media" Target="file:///\\gym1-2018\users\Public\Documents\Assembly\ActiveYear\3-minute_timer.wmv" TargetMode="Externa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Robert.L.Wade@knology.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4" name="Rectangle 3">
            <a:extLst>
              <a:ext uri="{FF2B5EF4-FFF2-40B4-BE49-F238E27FC236}">
                <a16:creationId xmlns:a16="http://schemas.microsoft.com/office/drawing/2014/main" id="{1D65ECD2-159E-40CC-BEAF-BD218088AD3B}"/>
              </a:ext>
            </a:extLst>
          </p:cNvPr>
          <p:cNvSpPr>
            <a:spLocks noChangeArrowheads="1"/>
          </p:cNvSpPr>
          <p:nvPr/>
        </p:nvSpPr>
        <p:spPr bwMode="auto">
          <a:xfrm>
            <a:off x="-547898" y="973667"/>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a:t>
            </a:r>
            <a:r>
              <a:rPr lang="en-US" altLang="en-US" sz="6000" b="1" dirty="0">
                <a:solidFill>
                  <a:srgbClr val="FFFFFF"/>
                </a:solidFill>
                <a:effectLst>
                  <a:outerShdw blurRad="50800" dist="50800" dir="5400000" algn="ctr" rotWithShape="0">
                    <a:srgbClr val="000000"/>
                  </a:outerShdw>
                </a:effectLst>
                <a:latin typeface="Arial Narrow" panose="020B0606020202030204" pitchFamily="34" charset="0"/>
                <a:sym typeface="Wingdings" pitchFamily="2" charset="2"/>
              </a:rPr>
              <a:t>At 9:15</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
        <p:nvSpPr>
          <p:cNvPr id="5" name="Subtitle 2">
            <a:extLst>
              <a:ext uri="{FF2B5EF4-FFF2-40B4-BE49-F238E27FC236}">
                <a16:creationId xmlns:a16="http://schemas.microsoft.com/office/drawing/2014/main" id="{67FD4536-3868-4FE2-90D4-ADFCF3BBD20B}"/>
              </a:ext>
            </a:extLst>
          </p:cNvPr>
          <p:cNvSpPr>
            <a:spLocks noGrp="1"/>
          </p:cNvSpPr>
          <p:nvPr>
            <p:ph type="subTitle" idx="1"/>
          </p:nvPr>
        </p:nvSpPr>
        <p:spPr>
          <a:xfrm>
            <a:off x="3962399" y="4385732"/>
            <a:ext cx="7197726" cy="2187788"/>
          </a:xfrm>
        </p:spPr>
        <p:txBody>
          <a:bodyPr>
            <a:normAutofit/>
          </a:bodyPr>
          <a:lstStyle/>
          <a:p>
            <a:r>
              <a:rPr lang="en-US" sz="4000" b="1" i="1" cap="small" dirty="0">
                <a:solidFill>
                  <a:srgbClr val="FFFF00"/>
                </a:solidFill>
              </a:rPr>
              <a:t>Gatherings Part 2</a:t>
            </a:r>
          </a:p>
          <a:p>
            <a:r>
              <a:rPr lang="en-US" sz="3200" b="1" i="1" cap="small" dirty="0"/>
              <a:t>Central Adult Class </a:t>
            </a:r>
          </a:p>
          <a:p>
            <a:r>
              <a:rPr lang="en-US" sz="3200" b="1" i="1" cap="small" dirty="0"/>
              <a:t>11 April 2021</a:t>
            </a:r>
          </a:p>
        </p:txBody>
      </p:sp>
    </p:spTree>
    <p:extLst>
      <p:ext uri="{BB962C8B-B14F-4D97-AF65-F5344CB8AC3E}">
        <p14:creationId xmlns:p14="http://schemas.microsoft.com/office/powerpoint/2010/main" val="4119138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DEF96-3B5F-4ACF-9E26-4EC36AA8A8D7}"/>
              </a:ext>
            </a:extLst>
          </p:cNvPr>
          <p:cNvSpPr>
            <a:spLocks noGrp="1"/>
          </p:cNvSpPr>
          <p:nvPr>
            <p:ph type="title"/>
          </p:nvPr>
        </p:nvSpPr>
        <p:spPr/>
        <p:txBody>
          <a:bodyPr>
            <a:normAutofit fontScale="90000"/>
          </a:bodyPr>
          <a:lstStyle/>
          <a:p>
            <a:r>
              <a:rPr lang="en-US" dirty="0"/>
              <a:t>[Act 2:42-47] -- the first assemblies </a:t>
            </a:r>
          </a:p>
        </p:txBody>
      </p:sp>
      <p:sp>
        <p:nvSpPr>
          <p:cNvPr id="3" name="Content Placeholder 2">
            <a:extLst>
              <a:ext uri="{FF2B5EF4-FFF2-40B4-BE49-F238E27FC236}">
                <a16:creationId xmlns:a16="http://schemas.microsoft.com/office/drawing/2014/main" id="{876CAF2F-E1EE-46CB-B784-3D7CC8B17E5E}"/>
              </a:ext>
            </a:extLst>
          </p:cNvPr>
          <p:cNvSpPr>
            <a:spLocks noGrp="1"/>
          </p:cNvSpPr>
          <p:nvPr>
            <p:ph idx="1"/>
          </p:nvPr>
        </p:nvSpPr>
        <p:spPr>
          <a:xfrm>
            <a:off x="685800" y="1423664"/>
            <a:ext cx="10131425" cy="4996186"/>
          </a:xfrm>
        </p:spPr>
        <p:txBody>
          <a:bodyPr>
            <a:normAutofit fontScale="77500" lnSpcReduction="20000"/>
          </a:bodyPr>
          <a:lstStyle/>
          <a:p>
            <a:pPr marL="0" indent="0" algn="l">
              <a:buNone/>
            </a:pPr>
            <a:r>
              <a:rPr lang="en-US" b="1" i="0" baseline="30000" dirty="0">
                <a:effectLst/>
                <a:latin typeface="system-ui"/>
              </a:rPr>
              <a:t>42 </a:t>
            </a:r>
            <a:r>
              <a:rPr lang="en-US" b="0" i="0" dirty="0">
                <a:effectLst/>
                <a:latin typeface="system-ui"/>
              </a:rPr>
              <a:t>They were </a:t>
            </a:r>
            <a:r>
              <a:rPr lang="en-US" b="0" i="0" dirty="0">
                <a:solidFill>
                  <a:srgbClr val="FFFF00"/>
                </a:solidFill>
                <a:effectLst/>
                <a:latin typeface="system-ui"/>
              </a:rPr>
              <a:t>continually</a:t>
            </a:r>
            <a:r>
              <a:rPr lang="en-US" b="0" i="0" dirty="0">
                <a:effectLst/>
                <a:latin typeface="system-ui"/>
              </a:rPr>
              <a:t> devoting themselves to the apostles’ </a:t>
            </a:r>
            <a:r>
              <a:rPr lang="en-US" b="0" i="0" dirty="0">
                <a:solidFill>
                  <a:srgbClr val="FFFF00"/>
                </a:solidFill>
                <a:effectLst/>
                <a:latin typeface="system-ui"/>
              </a:rPr>
              <a:t>teaching</a:t>
            </a:r>
            <a:r>
              <a:rPr lang="en-US" b="0" i="0" dirty="0">
                <a:effectLst/>
                <a:latin typeface="system-ui"/>
              </a:rPr>
              <a:t> and to </a:t>
            </a:r>
            <a:r>
              <a:rPr lang="en-US" b="0" i="0" dirty="0">
                <a:solidFill>
                  <a:srgbClr val="FFFF00"/>
                </a:solidFill>
                <a:effectLst/>
                <a:latin typeface="system-ui"/>
              </a:rPr>
              <a:t>fellowship</a:t>
            </a:r>
            <a:r>
              <a:rPr lang="en-US" b="0" i="0" dirty="0">
                <a:effectLst/>
                <a:latin typeface="system-ui"/>
              </a:rPr>
              <a:t>, to the breaking of bread and to </a:t>
            </a:r>
            <a:r>
              <a:rPr lang="en-US" b="0" i="0" dirty="0">
                <a:solidFill>
                  <a:srgbClr val="FFFF00"/>
                </a:solidFill>
                <a:effectLst/>
                <a:latin typeface="system-ui"/>
              </a:rPr>
              <a:t>prayer</a:t>
            </a:r>
            <a:r>
              <a:rPr lang="en-US" b="0" i="0" dirty="0">
                <a:effectLst/>
                <a:latin typeface="system-ui"/>
              </a:rPr>
              <a:t>.</a:t>
            </a:r>
          </a:p>
          <a:p>
            <a:pPr marL="0" indent="0" algn="l">
              <a:buNone/>
            </a:pPr>
            <a:r>
              <a:rPr lang="en-US" b="1" i="0" baseline="30000" dirty="0">
                <a:effectLst/>
                <a:latin typeface="system-ui"/>
              </a:rPr>
              <a:t>43 …44 </a:t>
            </a:r>
            <a:r>
              <a:rPr lang="en-US" b="0" i="0" dirty="0">
                <a:effectLst/>
                <a:latin typeface="system-ui"/>
              </a:rPr>
              <a:t>And all the believers were together and </a:t>
            </a:r>
            <a:r>
              <a:rPr lang="en-US" b="0" i="0" dirty="0">
                <a:solidFill>
                  <a:srgbClr val="FFFF00"/>
                </a:solidFill>
                <a:effectLst/>
                <a:latin typeface="system-ui"/>
              </a:rPr>
              <a:t>had all things in common</a:t>
            </a:r>
            <a:r>
              <a:rPr lang="en-US" b="0" i="0" dirty="0">
                <a:effectLst/>
                <a:latin typeface="system-ui"/>
              </a:rPr>
              <a:t>; </a:t>
            </a:r>
            <a:r>
              <a:rPr lang="en-US" b="1" i="0" baseline="30000" dirty="0">
                <a:effectLst/>
                <a:latin typeface="system-ui"/>
              </a:rPr>
              <a:t>45 </a:t>
            </a:r>
            <a:r>
              <a:rPr lang="en-US" b="0" i="0" dirty="0">
                <a:effectLst/>
                <a:latin typeface="system-ui"/>
              </a:rPr>
              <a:t>and they would </a:t>
            </a:r>
            <a:r>
              <a:rPr lang="en-US" b="0" i="0" dirty="0">
                <a:solidFill>
                  <a:srgbClr val="FFFF00"/>
                </a:solidFill>
                <a:effectLst/>
                <a:latin typeface="system-ui"/>
              </a:rPr>
              <a:t>sell their property </a:t>
            </a:r>
            <a:r>
              <a:rPr lang="en-US" b="0" i="0" dirty="0">
                <a:effectLst/>
                <a:latin typeface="system-ui"/>
              </a:rPr>
              <a:t>and </a:t>
            </a:r>
            <a:r>
              <a:rPr lang="en-US" b="0" i="0" dirty="0">
                <a:solidFill>
                  <a:srgbClr val="FFFF00"/>
                </a:solidFill>
                <a:effectLst/>
                <a:latin typeface="system-ui"/>
              </a:rPr>
              <a:t>possessions</a:t>
            </a:r>
            <a:r>
              <a:rPr lang="en-US" b="0" i="0" dirty="0">
                <a:effectLst/>
                <a:latin typeface="system-ui"/>
              </a:rPr>
              <a:t> and share them with all, to the extent that anyone had need. </a:t>
            </a:r>
            <a:r>
              <a:rPr lang="en-US" b="1" i="0" baseline="30000" dirty="0">
                <a:effectLst/>
                <a:latin typeface="system-ui"/>
              </a:rPr>
              <a:t>46 </a:t>
            </a:r>
            <a:r>
              <a:rPr lang="en-US" b="0" i="0" dirty="0">
                <a:solidFill>
                  <a:srgbClr val="FFFF00"/>
                </a:solidFill>
                <a:effectLst/>
                <a:latin typeface="system-ui"/>
              </a:rPr>
              <a:t>Day by day </a:t>
            </a:r>
            <a:r>
              <a:rPr lang="en-US" b="0" i="0" dirty="0">
                <a:effectLst/>
                <a:latin typeface="system-ui"/>
              </a:rPr>
              <a:t>continuing with one mind in the temple, and </a:t>
            </a:r>
            <a:r>
              <a:rPr lang="en-US" b="0" i="0" dirty="0">
                <a:solidFill>
                  <a:srgbClr val="FFFF00"/>
                </a:solidFill>
                <a:effectLst/>
                <a:latin typeface="system-ui"/>
              </a:rPr>
              <a:t>breaking bread </a:t>
            </a:r>
            <a:r>
              <a:rPr lang="en-US" b="0" i="0" dirty="0">
                <a:effectLst/>
                <a:latin typeface="system-ui"/>
              </a:rPr>
              <a:t>from house to house, they were taking their meals together with gladness and sincerity of heart, </a:t>
            </a:r>
            <a:r>
              <a:rPr lang="en-US" b="1" i="0" baseline="30000" dirty="0">
                <a:effectLst/>
                <a:latin typeface="system-ui"/>
              </a:rPr>
              <a:t>47 </a:t>
            </a:r>
            <a:r>
              <a:rPr lang="en-US" b="0" i="0" dirty="0">
                <a:effectLst/>
                <a:latin typeface="system-ui"/>
              </a:rPr>
              <a:t>praising God and having favor with all the people. And the Lord was adding to their number day by day those who were being saved.</a:t>
            </a:r>
          </a:p>
          <a:p>
            <a:pPr marL="0" indent="0">
              <a:buNone/>
            </a:pPr>
            <a:endParaRPr lang="en-US" dirty="0"/>
          </a:p>
        </p:txBody>
      </p:sp>
    </p:spTree>
    <p:extLst>
      <p:ext uri="{BB962C8B-B14F-4D97-AF65-F5344CB8AC3E}">
        <p14:creationId xmlns:p14="http://schemas.microsoft.com/office/powerpoint/2010/main" val="27145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4AFD9-4BBD-4EB2-9A19-B93AEACFBE5A}"/>
              </a:ext>
            </a:extLst>
          </p:cNvPr>
          <p:cNvSpPr>
            <a:spLocks noGrp="1"/>
          </p:cNvSpPr>
          <p:nvPr>
            <p:ph type="title"/>
          </p:nvPr>
        </p:nvSpPr>
        <p:spPr/>
        <p:txBody>
          <a:bodyPr>
            <a:normAutofit fontScale="90000"/>
          </a:bodyPr>
          <a:lstStyle/>
          <a:p>
            <a:r>
              <a:rPr lang="en-US" dirty="0"/>
              <a:t>“Breaking bread”</a:t>
            </a:r>
          </a:p>
        </p:txBody>
      </p:sp>
      <p:sp>
        <p:nvSpPr>
          <p:cNvPr id="3" name="Content Placeholder 2">
            <a:extLst>
              <a:ext uri="{FF2B5EF4-FFF2-40B4-BE49-F238E27FC236}">
                <a16:creationId xmlns:a16="http://schemas.microsoft.com/office/drawing/2014/main" id="{34BDFE94-A7DA-4D02-942F-D2E81197E77B}"/>
              </a:ext>
            </a:extLst>
          </p:cNvPr>
          <p:cNvSpPr>
            <a:spLocks noGrp="1"/>
          </p:cNvSpPr>
          <p:nvPr>
            <p:ph idx="1"/>
          </p:nvPr>
        </p:nvSpPr>
        <p:spPr/>
        <p:txBody>
          <a:bodyPr/>
          <a:lstStyle/>
          <a:p>
            <a:r>
              <a:rPr lang="en-US" dirty="0"/>
              <a:t>This term consistently means eating meals together, not really to perform an authorized ritual.</a:t>
            </a:r>
          </a:p>
        </p:txBody>
      </p:sp>
    </p:spTree>
    <p:extLst>
      <p:ext uri="{BB962C8B-B14F-4D97-AF65-F5344CB8AC3E}">
        <p14:creationId xmlns:p14="http://schemas.microsoft.com/office/powerpoint/2010/main" val="3023141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5BA6F-950F-4B9A-BA2C-1D666191BC95}"/>
              </a:ext>
            </a:extLst>
          </p:cNvPr>
          <p:cNvSpPr>
            <a:spLocks noGrp="1"/>
          </p:cNvSpPr>
          <p:nvPr>
            <p:ph type="title"/>
          </p:nvPr>
        </p:nvSpPr>
        <p:spPr/>
        <p:txBody>
          <a:bodyPr>
            <a:normAutofit fontScale="90000"/>
          </a:bodyPr>
          <a:lstStyle/>
          <a:p>
            <a:r>
              <a:rPr lang="en-US" dirty="0"/>
              <a:t>1 Corinthians 4:26</a:t>
            </a:r>
          </a:p>
        </p:txBody>
      </p:sp>
      <p:sp>
        <p:nvSpPr>
          <p:cNvPr id="3" name="Content Placeholder 2">
            <a:extLst>
              <a:ext uri="{FF2B5EF4-FFF2-40B4-BE49-F238E27FC236}">
                <a16:creationId xmlns:a16="http://schemas.microsoft.com/office/drawing/2014/main" id="{CFD85574-810B-4A51-A95C-2266441489B9}"/>
              </a:ext>
            </a:extLst>
          </p:cNvPr>
          <p:cNvSpPr>
            <a:spLocks noGrp="1"/>
          </p:cNvSpPr>
          <p:nvPr>
            <p:ph idx="1"/>
          </p:nvPr>
        </p:nvSpPr>
        <p:spPr>
          <a:xfrm>
            <a:off x="685800" y="1423663"/>
            <a:ext cx="10553700" cy="4777111"/>
          </a:xfrm>
        </p:spPr>
        <p:txBody>
          <a:bodyPr>
            <a:normAutofit/>
          </a:bodyPr>
          <a:lstStyle/>
          <a:p>
            <a:r>
              <a:rPr lang="en-US" b="1" i="0" baseline="30000" dirty="0">
                <a:effectLst/>
                <a:latin typeface="system-ui"/>
              </a:rPr>
              <a:t>26 </a:t>
            </a:r>
            <a:r>
              <a:rPr lang="en-US" b="0" i="0" dirty="0">
                <a:effectLst/>
                <a:latin typeface="system-ui"/>
              </a:rPr>
              <a:t>What then shall we say, brothers and sisters? When you come together, each of you has a hymn, or a word of instruction, a revelation, a tongue or an interpretation. Everything must be done so that the </a:t>
            </a:r>
            <a:r>
              <a:rPr lang="en-US" b="0" i="0" dirty="0">
                <a:solidFill>
                  <a:srgbClr val="FFFF00"/>
                </a:solidFill>
                <a:effectLst/>
                <a:latin typeface="system-ui"/>
              </a:rPr>
              <a:t>church may be built up</a:t>
            </a:r>
            <a:r>
              <a:rPr lang="en-US" b="0" i="0" dirty="0">
                <a:effectLst/>
                <a:latin typeface="system-ui"/>
              </a:rPr>
              <a:t>. </a:t>
            </a:r>
            <a:endParaRPr lang="en-US" dirty="0"/>
          </a:p>
        </p:txBody>
      </p:sp>
    </p:spTree>
    <p:extLst>
      <p:ext uri="{BB962C8B-B14F-4D97-AF65-F5344CB8AC3E}">
        <p14:creationId xmlns:p14="http://schemas.microsoft.com/office/powerpoint/2010/main" val="2357516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C3CD3-2985-43C1-BB4C-371B759530A4}"/>
              </a:ext>
            </a:extLst>
          </p:cNvPr>
          <p:cNvSpPr>
            <a:spLocks noGrp="1"/>
          </p:cNvSpPr>
          <p:nvPr>
            <p:ph type="title"/>
          </p:nvPr>
        </p:nvSpPr>
        <p:spPr/>
        <p:txBody>
          <a:bodyPr>
            <a:normAutofit fontScale="90000"/>
          </a:bodyPr>
          <a:lstStyle/>
          <a:p>
            <a:r>
              <a:rPr lang="en-US" dirty="0"/>
              <a:t>[Hebrews 10:24-25]</a:t>
            </a:r>
          </a:p>
        </p:txBody>
      </p:sp>
      <p:sp>
        <p:nvSpPr>
          <p:cNvPr id="3" name="Content Placeholder 2">
            <a:extLst>
              <a:ext uri="{FF2B5EF4-FFF2-40B4-BE49-F238E27FC236}">
                <a16:creationId xmlns:a16="http://schemas.microsoft.com/office/drawing/2014/main" id="{B4A6D098-A2B2-49E1-983F-7188148DF3D1}"/>
              </a:ext>
            </a:extLst>
          </p:cNvPr>
          <p:cNvSpPr>
            <a:spLocks noGrp="1"/>
          </p:cNvSpPr>
          <p:nvPr>
            <p:ph idx="1"/>
          </p:nvPr>
        </p:nvSpPr>
        <p:spPr/>
        <p:txBody>
          <a:bodyPr>
            <a:normAutofit lnSpcReduction="10000"/>
          </a:bodyPr>
          <a:lstStyle/>
          <a:p>
            <a:r>
              <a:rPr lang="en-US" b="1" i="0" baseline="30000" dirty="0">
                <a:effectLst/>
                <a:latin typeface="system-ui"/>
              </a:rPr>
              <a:t>24 </a:t>
            </a:r>
            <a:r>
              <a:rPr lang="en-US" b="0" i="0" dirty="0">
                <a:effectLst/>
                <a:latin typeface="system-ui"/>
              </a:rPr>
              <a:t>And let us consider how we may spur one another on toward love and good deeds, </a:t>
            </a:r>
            <a:r>
              <a:rPr lang="en-US" b="1" i="0" baseline="30000" dirty="0">
                <a:effectLst/>
                <a:latin typeface="system-ui"/>
              </a:rPr>
              <a:t>25 </a:t>
            </a:r>
            <a:r>
              <a:rPr lang="en-US" b="0" i="0" dirty="0">
                <a:effectLst/>
                <a:latin typeface="system-ui"/>
              </a:rPr>
              <a:t>not giving up meeting together, as some are in the habit of doing, but encouraging one another—and all the more as you see the Day approaching.</a:t>
            </a:r>
            <a:endParaRPr lang="en-US" dirty="0"/>
          </a:p>
        </p:txBody>
      </p:sp>
    </p:spTree>
    <p:extLst>
      <p:ext uri="{BB962C8B-B14F-4D97-AF65-F5344CB8AC3E}">
        <p14:creationId xmlns:p14="http://schemas.microsoft.com/office/powerpoint/2010/main" val="33339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AA6C-929D-4B49-9931-769EDBBE5E03}"/>
              </a:ext>
            </a:extLst>
          </p:cNvPr>
          <p:cNvSpPr>
            <a:spLocks noGrp="1"/>
          </p:cNvSpPr>
          <p:nvPr>
            <p:ph type="title"/>
          </p:nvPr>
        </p:nvSpPr>
        <p:spPr/>
        <p:txBody>
          <a:bodyPr>
            <a:normAutofit fontScale="90000"/>
          </a:bodyPr>
          <a:lstStyle/>
          <a:p>
            <a:r>
              <a:rPr lang="en-US" dirty="0"/>
              <a:t>Implied authority</a:t>
            </a:r>
          </a:p>
        </p:txBody>
      </p:sp>
      <p:sp>
        <p:nvSpPr>
          <p:cNvPr id="3" name="Content Placeholder 2">
            <a:extLst>
              <a:ext uri="{FF2B5EF4-FFF2-40B4-BE49-F238E27FC236}">
                <a16:creationId xmlns:a16="http://schemas.microsoft.com/office/drawing/2014/main" id="{EC71461B-00D9-4C6E-9100-693EDF53514F}"/>
              </a:ext>
            </a:extLst>
          </p:cNvPr>
          <p:cNvSpPr>
            <a:spLocks noGrp="1"/>
          </p:cNvSpPr>
          <p:nvPr>
            <p:ph idx="1"/>
          </p:nvPr>
        </p:nvSpPr>
        <p:spPr>
          <a:xfrm>
            <a:off x="685800" y="1423664"/>
            <a:ext cx="10131425" cy="5205736"/>
          </a:xfrm>
        </p:spPr>
        <p:txBody>
          <a:bodyPr>
            <a:normAutofit fontScale="92500" lnSpcReduction="10000"/>
          </a:bodyPr>
          <a:lstStyle/>
          <a:p>
            <a:r>
              <a:rPr lang="en-US" dirty="0"/>
              <a:t>Scripture gives us very few required methods to carry out Jesus’ instructions.  </a:t>
            </a:r>
          </a:p>
          <a:p>
            <a:r>
              <a:rPr lang="en-US" dirty="0"/>
              <a:t>For example, we are told to baptize people </a:t>
            </a:r>
            <a:r>
              <a:rPr lang="en-US" dirty="0">
                <a:solidFill>
                  <a:srgbClr val="FFFF00"/>
                </a:solidFill>
              </a:rPr>
              <a:t>[Matthew 28:19]</a:t>
            </a:r>
            <a:r>
              <a:rPr lang="en-US" dirty="0"/>
              <a:t>.  This verse gives us implied authority to baptize.  But this verse does not set aside only certain people as authorized to baptize.</a:t>
            </a:r>
          </a:p>
          <a:p>
            <a:r>
              <a:rPr lang="en-US" b="1" i="1" baseline="30000" dirty="0">
                <a:effectLst/>
                <a:latin typeface="system-ui"/>
              </a:rPr>
              <a:t>8 </a:t>
            </a:r>
            <a:r>
              <a:rPr lang="en-US" b="0" i="1" dirty="0">
                <a:effectLst/>
                <a:latin typeface="system-ui"/>
              </a:rPr>
              <a:t>Let no debt remain outstanding, except the continuing debt to love one another, for whoever loves others has fulfilled the law. </a:t>
            </a:r>
            <a:r>
              <a:rPr lang="en-US" dirty="0">
                <a:solidFill>
                  <a:srgbClr val="FFFF00"/>
                </a:solidFill>
              </a:rPr>
              <a:t>[Romans 13:8]</a:t>
            </a:r>
          </a:p>
          <a:p>
            <a:endParaRPr lang="en-US" dirty="0"/>
          </a:p>
        </p:txBody>
      </p:sp>
    </p:spTree>
    <p:extLst>
      <p:ext uri="{BB962C8B-B14F-4D97-AF65-F5344CB8AC3E}">
        <p14:creationId xmlns:p14="http://schemas.microsoft.com/office/powerpoint/2010/main" val="1500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5D1C7-E54B-4E98-87FE-D06F7C7EBB7B}"/>
              </a:ext>
            </a:extLst>
          </p:cNvPr>
          <p:cNvSpPr>
            <a:spLocks noGrp="1"/>
          </p:cNvSpPr>
          <p:nvPr>
            <p:ph type="title"/>
          </p:nvPr>
        </p:nvSpPr>
        <p:spPr/>
        <p:txBody>
          <a:bodyPr>
            <a:normAutofit fontScale="90000"/>
          </a:bodyPr>
          <a:lstStyle/>
          <a:p>
            <a:r>
              <a:rPr lang="en-US" dirty="0"/>
              <a:t>AUTHORITY MODEL vs LOVE MODEL</a:t>
            </a:r>
          </a:p>
        </p:txBody>
      </p:sp>
      <p:sp>
        <p:nvSpPr>
          <p:cNvPr id="3" name="Content Placeholder 2">
            <a:extLst>
              <a:ext uri="{FF2B5EF4-FFF2-40B4-BE49-F238E27FC236}">
                <a16:creationId xmlns:a16="http://schemas.microsoft.com/office/drawing/2014/main" id="{854DD1BA-BEF0-41B0-9B36-B4FF87C74205}"/>
              </a:ext>
            </a:extLst>
          </p:cNvPr>
          <p:cNvSpPr>
            <a:spLocks noGrp="1"/>
          </p:cNvSpPr>
          <p:nvPr>
            <p:ph idx="1"/>
          </p:nvPr>
        </p:nvSpPr>
        <p:spPr/>
        <p:txBody>
          <a:bodyPr>
            <a:normAutofit fontScale="77500" lnSpcReduction="20000"/>
          </a:bodyPr>
          <a:lstStyle/>
          <a:p>
            <a:r>
              <a:rPr lang="en-US" dirty="0"/>
              <a:t>The AUTHORITY MODEL requires methods but the LOVE MODEL does not.</a:t>
            </a:r>
          </a:p>
          <a:p>
            <a:r>
              <a:rPr lang="en-US" dirty="0"/>
              <a:t>The AUTHORITY MODEL shifts salvation to self or other men, the LOVE MODEL does not.</a:t>
            </a:r>
          </a:p>
          <a:p>
            <a:r>
              <a:rPr lang="en-US" dirty="0"/>
              <a:t>The AUTHORITY MODEL asks “what is the least I have to do”, the LOVE MODEL asks what else can I do. </a:t>
            </a:r>
          </a:p>
          <a:p>
            <a:r>
              <a:rPr lang="en-US" dirty="0"/>
              <a:t>The AUTHORITY MODEL asks “did this benefit me”, the LOVE MODEL asks “did the edify others.</a:t>
            </a:r>
          </a:p>
          <a:p>
            <a:endParaRPr lang="en-US" dirty="0"/>
          </a:p>
        </p:txBody>
      </p:sp>
    </p:spTree>
    <p:extLst>
      <p:ext uri="{BB962C8B-B14F-4D97-AF65-F5344CB8AC3E}">
        <p14:creationId xmlns:p14="http://schemas.microsoft.com/office/powerpoint/2010/main" val="2682411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0DA4A-4463-404C-A181-17201A06D315}"/>
              </a:ext>
            </a:extLst>
          </p:cNvPr>
          <p:cNvSpPr>
            <a:spLocks noGrp="1"/>
          </p:cNvSpPr>
          <p:nvPr>
            <p:ph type="title"/>
          </p:nvPr>
        </p:nvSpPr>
        <p:spPr>
          <a:xfrm>
            <a:off x="685801" y="310435"/>
            <a:ext cx="10744199" cy="794327"/>
          </a:xfrm>
        </p:spPr>
        <p:txBody>
          <a:bodyPr>
            <a:normAutofit fontScale="90000"/>
          </a:bodyPr>
          <a:lstStyle/>
          <a:p>
            <a:r>
              <a:rPr lang="en-US" dirty="0"/>
              <a:t>Inconsistencies in our own AUTHORITY MODEL</a:t>
            </a:r>
          </a:p>
        </p:txBody>
      </p:sp>
      <p:sp>
        <p:nvSpPr>
          <p:cNvPr id="3" name="Content Placeholder 2">
            <a:extLst>
              <a:ext uri="{FF2B5EF4-FFF2-40B4-BE49-F238E27FC236}">
                <a16:creationId xmlns:a16="http://schemas.microsoft.com/office/drawing/2014/main" id="{12169FFC-0D85-490B-844E-B62F10C608BF}"/>
              </a:ext>
            </a:extLst>
          </p:cNvPr>
          <p:cNvSpPr>
            <a:spLocks noGrp="1"/>
          </p:cNvSpPr>
          <p:nvPr>
            <p:ph idx="1"/>
          </p:nvPr>
        </p:nvSpPr>
        <p:spPr>
          <a:xfrm>
            <a:off x="685800" y="1423664"/>
            <a:ext cx="10131425" cy="4977136"/>
          </a:xfrm>
        </p:spPr>
        <p:txBody>
          <a:bodyPr>
            <a:normAutofit fontScale="85000" lnSpcReduction="20000"/>
          </a:bodyPr>
          <a:lstStyle/>
          <a:p>
            <a:r>
              <a:rPr lang="en-US" dirty="0"/>
              <a:t>Assemblies on Sunday</a:t>
            </a:r>
          </a:p>
          <a:p>
            <a:r>
              <a:rPr lang="en-US" dirty="0"/>
              <a:t>Church buildings</a:t>
            </a:r>
          </a:p>
          <a:p>
            <a:r>
              <a:rPr lang="en-US" dirty="0"/>
              <a:t>Paid ministers</a:t>
            </a:r>
          </a:p>
          <a:p>
            <a:r>
              <a:rPr lang="en-US" dirty="0"/>
              <a:t>Church programs</a:t>
            </a:r>
          </a:p>
          <a:p>
            <a:pPr lvl="1"/>
            <a:r>
              <a:rPr lang="en-US" dirty="0"/>
              <a:t>These are all expediency choices</a:t>
            </a:r>
          </a:p>
          <a:p>
            <a:pPr lvl="1"/>
            <a:r>
              <a:rPr lang="en-US" dirty="0"/>
              <a:t>They are not forbidden in any way</a:t>
            </a:r>
          </a:p>
          <a:p>
            <a:pPr lvl="1"/>
            <a:r>
              <a:rPr lang="en-US" dirty="0"/>
              <a:t>But change one and congregational anxiety greatly increases</a:t>
            </a:r>
          </a:p>
          <a:p>
            <a:pPr lvl="1"/>
            <a:r>
              <a:rPr lang="en-US" dirty="0"/>
              <a:t>Optional services implies mandatory services</a:t>
            </a:r>
          </a:p>
          <a:p>
            <a:endParaRPr lang="en-US" dirty="0"/>
          </a:p>
        </p:txBody>
      </p:sp>
    </p:spTree>
    <p:extLst>
      <p:ext uri="{BB962C8B-B14F-4D97-AF65-F5344CB8AC3E}">
        <p14:creationId xmlns:p14="http://schemas.microsoft.com/office/powerpoint/2010/main" val="3659342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DFD45-5C4C-43F3-9837-E77E7BDFE6F4}"/>
              </a:ext>
            </a:extLst>
          </p:cNvPr>
          <p:cNvSpPr>
            <a:spLocks noGrp="1"/>
          </p:cNvSpPr>
          <p:nvPr>
            <p:ph type="title"/>
          </p:nvPr>
        </p:nvSpPr>
        <p:spPr/>
        <p:txBody>
          <a:bodyPr>
            <a:normAutofit fontScale="90000"/>
          </a:bodyPr>
          <a:lstStyle/>
          <a:p>
            <a:r>
              <a:rPr lang="en-US" dirty="0"/>
              <a:t>Imagine the power of the priest / church in the AUTHORITY MODEL</a:t>
            </a:r>
          </a:p>
        </p:txBody>
      </p:sp>
      <p:sp>
        <p:nvSpPr>
          <p:cNvPr id="3" name="Content Placeholder 2">
            <a:extLst>
              <a:ext uri="{FF2B5EF4-FFF2-40B4-BE49-F238E27FC236}">
                <a16:creationId xmlns:a16="http://schemas.microsoft.com/office/drawing/2014/main" id="{E341DBF4-4A8B-493D-B6C1-9D9FFDB6CD68}"/>
              </a:ext>
            </a:extLst>
          </p:cNvPr>
          <p:cNvSpPr>
            <a:spLocks noGrp="1"/>
          </p:cNvSpPr>
          <p:nvPr>
            <p:ph idx="1"/>
          </p:nvPr>
        </p:nvSpPr>
        <p:spPr>
          <a:xfrm>
            <a:off x="685800" y="2480939"/>
            <a:ext cx="10131425" cy="3649133"/>
          </a:xfrm>
        </p:spPr>
        <p:txBody>
          <a:bodyPr>
            <a:normAutofit lnSpcReduction="10000"/>
          </a:bodyPr>
          <a:lstStyle/>
          <a:p>
            <a:r>
              <a:rPr lang="en-US" dirty="0"/>
              <a:t>The influence of fear as a motivator</a:t>
            </a:r>
          </a:p>
          <a:p>
            <a:r>
              <a:rPr lang="en-US" dirty="0"/>
              <a:t>Dependency upon men and/or self</a:t>
            </a:r>
          </a:p>
          <a:p>
            <a:r>
              <a:rPr lang="en-US" dirty="0"/>
              <a:t>Correct actions performed by </a:t>
            </a:r>
            <a:r>
              <a:rPr lang="en-US" dirty="0">
                <a:solidFill>
                  <a:srgbClr val="FFFF00"/>
                </a:solidFill>
              </a:rPr>
              <a:t>authorized</a:t>
            </a:r>
            <a:r>
              <a:rPr lang="en-US" dirty="0"/>
              <a:t> people will lead you to heaven.  Incorrect actions or those performed by </a:t>
            </a:r>
            <a:r>
              <a:rPr lang="en-US" dirty="0">
                <a:solidFill>
                  <a:srgbClr val="FFFF00"/>
                </a:solidFill>
              </a:rPr>
              <a:t>unauthorized </a:t>
            </a:r>
            <a:r>
              <a:rPr lang="en-US" dirty="0"/>
              <a:t>people lead to condemnation.</a:t>
            </a:r>
          </a:p>
        </p:txBody>
      </p:sp>
    </p:spTree>
    <p:extLst>
      <p:ext uri="{BB962C8B-B14F-4D97-AF65-F5344CB8AC3E}">
        <p14:creationId xmlns:p14="http://schemas.microsoft.com/office/powerpoint/2010/main" val="3005428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4C3A1-3AE0-4E97-BAB9-2719DB544514}"/>
              </a:ext>
            </a:extLst>
          </p:cNvPr>
          <p:cNvSpPr>
            <a:spLocks noGrp="1"/>
          </p:cNvSpPr>
          <p:nvPr>
            <p:ph type="title"/>
          </p:nvPr>
        </p:nvSpPr>
        <p:spPr>
          <a:xfrm>
            <a:off x="685800" y="119935"/>
            <a:ext cx="10572750" cy="794327"/>
          </a:xfrm>
        </p:spPr>
        <p:txBody>
          <a:bodyPr>
            <a:noAutofit/>
          </a:bodyPr>
          <a:lstStyle/>
          <a:p>
            <a:r>
              <a:rPr lang="en-US" sz="4000" dirty="0"/>
              <a:t>Have you thought about the synagogue lately?</a:t>
            </a:r>
          </a:p>
        </p:txBody>
      </p:sp>
      <p:sp>
        <p:nvSpPr>
          <p:cNvPr id="3" name="Content Placeholder 2">
            <a:extLst>
              <a:ext uri="{FF2B5EF4-FFF2-40B4-BE49-F238E27FC236}">
                <a16:creationId xmlns:a16="http://schemas.microsoft.com/office/drawing/2014/main" id="{301EC956-2E61-4F72-8BBD-B5EBA29787C3}"/>
              </a:ext>
            </a:extLst>
          </p:cNvPr>
          <p:cNvSpPr>
            <a:spLocks noGrp="1"/>
          </p:cNvSpPr>
          <p:nvPr>
            <p:ph idx="1"/>
          </p:nvPr>
        </p:nvSpPr>
        <p:spPr>
          <a:xfrm>
            <a:off x="685799" y="1861814"/>
            <a:ext cx="10131425" cy="3649133"/>
          </a:xfrm>
        </p:spPr>
        <p:txBody>
          <a:bodyPr>
            <a:normAutofit/>
          </a:bodyPr>
          <a:lstStyle/>
          <a:p>
            <a:r>
              <a:rPr lang="en-US" dirty="0"/>
              <a:t>“1</a:t>
            </a:r>
            <a:r>
              <a:rPr lang="en-US" baseline="30000" dirty="0"/>
              <a:t>st</a:t>
            </a:r>
            <a:r>
              <a:rPr lang="en-US" dirty="0"/>
              <a:t> epistle to the Hebrews”</a:t>
            </a:r>
          </a:p>
          <a:p>
            <a:pPr lvl="1"/>
            <a:r>
              <a:rPr lang="en-US" dirty="0"/>
              <a:t>Jeremiah 29</a:t>
            </a:r>
          </a:p>
          <a:p>
            <a:pPr lvl="1"/>
            <a:r>
              <a:rPr lang="en-US" dirty="0"/>
              <a:t>With no Biblical authority, the exiled Jews created the synagogue to help carry out God’s instructions </a:t>
            </a:r>
            <a:r>
              <a:rPr lang="en-US"/>
              <a:t>via  Jeremiah</a:t>
            </a:r>
            <a:endParaRPr lang="en-US" dirty="0"/>
          </a:p>
        </p:txBody>
      </p:sp>
    </p:spTree>
    <p:extLst>
      <p:ext uri="{BB962C8B-B14F-4D97-AF65-F5344CB8AC3E}">
        <p14:creationId xmlns:p14="http://schemas.microsoft.com/office/powerpoint/2010/main" val="1982104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92B1-C1F3-4154-A99E-FC5DB6FF0633}"/>
              </a:ext>
            </a:extLst>
          </p:cNvPr>
          <p:cNvSpPr>
            <a:spLocks noGrp="1"/>
          </p:cNvSpPr>
          <p:nvPr>
            <p:ph type="title"/>
          </p:nvPr>
        </p:nvSpPr>
        <p:spPr/>
        <p:txBody>
          <a:bodyPr>
            <a:normAutofit fontScale="90000"/>
          </a:bodyPr>
          <a:lstStyle/>
          <a:p>
            <a:r>
              <a:rPr lang="en-US" dirty="0"/>
              <a:t>My understanding</a:t>
            </a:r>
          </a:p>
        </p:txBody>
      </p:sp>
      <p:sp>
        <p:nvSpPr>
          <p:cNvPr id="3" name="Content Placeholder 2">
            <a:extLst>
              <a:ext uri="{FF2B5EF4-FFF2-40B4-BE49-F238E27FC236}">
                <a16:creationId xmlns:a16="http://schemas.microsoft.com/office/drawing/2014/main" id="{F9EBF269-B3C9-40AF-938E-274E384A3CBB}"/>
              </a:ext>
            </a:extLst>
          </p:cNvPr>
          <p:cNvSpPr>
            <a:spLocks noGrp="1"/>
          </p:cNvSpPr>
          <p:nvPr>
            <p:ph idx="1"/>
          </p:nvPr>
        </p:nvSpPr>
        <p:spPr>
          <a:xfrm>
            <a:off x="685800" y="1423664"/>
            <a:ext cx="10131425" cy="4519936"/>
          </a:xfrm>
        </p:spPr>
        <p:txBody>
          <a:bodyPr>
            <a:normAutofit fontScale="92500"/>
          </a:bodyPr>
          <a:lstStyle/>
          <a:p>
            <a:r>
              <a:rPr lang="en-US" dirty="0">
                <a:solidFill>
                  <a:srgbClr val="FFFF00"/>
                </a:solidFill>
              </a:rPr>
              <a:t>Each person’s </a:t>
            </a:r>
            <a:r>
              <a:rPr lang="en-US" dirty="0"/>
              <a:t>purpose is to build up and strengthen each other</a:t>
            </a:r>
          </a:p>
          <a:p>
            <a:pPr lvl="1"/>
            <a:r>
              <a:rPr lang="en-US" dirty="0"/>
              <a:t>Not self</a:t>
            </a:r>
          </a:p>
          <a:p>
            <a:r>
              <a:rPr lang="en-US" dirty="0"/>
              <a:t>Praising God through song, prayer, etc. is good but even those things serve to build each other up</a:t>
            </a:r>
          </a:p>
          <a:p>
            <a:r>
              <a:rPr lang="en-US" dirty="0"/>
              <a:t>As an elder, I fear for those who hide their gifts by refusing to use them for the body</a:t>
            </a:r>
          </a:p>
        </p:txBody>
      </p:sp>
    </p:spTree>
    <p:extLst>
      <p:ext uri="{BB962C8B-B14F-4D97-AF65-F5344CB8AC3E}">
        <p14:creationId xmlns:p14="http://schemas.microsoft.com/office/powerpoint/2010/main" val="4191363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D3E7700-85AA-49E4-9F01-AE5E4D3D8AB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67100" y="0"/>
            <a:ext cx="5257800" cy="2277496"/>
          </a:xfrm>
          <a:prstGeom prst="rect">
            <a:avLst/>
          </a:prstGeom>
        </p:spPr>
      </p:pic>
      <p:sp>
        <p:nvSpPr>
          <p:cNvPr id="2" name="Rectangle 1">
            <a:extLst>
              <a:ext uri="{FF2B5EF4-FFF2-40B4-BE49-F238E27FC236}">
                <a16:creationId xmlns:a16="http://schemas.microsoft.com/office/drawing/2014/main" id="{FDFAE59F-A25D-4586-AE05-98A715748230}"/>
              </a:ext>
            </a:extLst>
          </p:cNvPr>
          <p:cNvSpPr/>
          <p:nvPr/>
        </p:nvSpPr>
        <p:spPr>
          <a:xfrm>
            <a:off x="457200" y="6050525"/>
            <a:ext cx="2117696" cy="369332"/>
          </a:xfrm>
          <a:prstGeom prst="rect">
            <a:avLst/>
          </a:prstGeom>
        </p:spPr>
        <p:txBody>
          <a:bodyPr wrap="none">
            <a:spAutoFit/>
          </a:bodyPr>
          <a:lstStyle/>
          <a:p>
            <a:pPr marL="0" marR="0" lvl="0" indent="0" algn="l" defTabSz="914309"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srgbClr val="002060"/>
                </a:solidFill>
                <a:effectLst/>
                <a:uLnTx/>
                <a:uFillTx/>
                <a:latin typeface="Times New Roman"/>
                <a:ea typeface="+mn-ea"/>
                <a:cs typeface="+mn-cs"/>
              </a:rPr>
              <a:t>Class – Robert Wade</a:t>
            </a:r>
          </a:p>
        </p:txBody>
      </p:sp>
      <p:pic>
        <p:nvPicPr>
          <p:cNvPr id="5" name="3-minute_timer.wmv">
            <a:hlinkClick r:id="" action="ppaction://media"/>
            <a:extLst>
              <a:ext uri="{FF2B5EF4-FFF2-40B4-BE49-F238E27FC236}">
                <a16:creationId xmlns:a16="http://schemas.microsoft.com/office/drawing/2014/main" id="{FEC37824-1E4B-4350-A209-7E08567EBA5D}"/>
              </a:ext>
            </a:extLst>
          </p:cNvPr>
          <p:cNvPicPr>
            <a:picLocks noChangeAspect="1"/>
          </p:cNvPicPr>
          <p:nvPr>
            <a:videoFile r:link="rId2"/>
            <p:extLst>
              <p:ext uri="{DAA4B4D4-6D71-4841-9C94-3DE7FCFB9230}">
                <p14:media xmlns:p14="http://schemas.microsoft.com/office/powerpoint/2010/main" r:link="rId1"/>
              </p:ext>
            </p:extLst>
          </p:nvPr>
        </p:nvPicPr>
        <p:blipFill>
          <a:blip r:embed="rId6" cstate="print"/>
          <a:stretch>
            <a:fillRect/>
          </a:stretch>
        </p:blipFill>
        <p:spPr>
          <a:xfrm>
            <a:off x="3600450" y="3297252"/>
            <a:ext cx="4991100" cy="2798748"/>
          </a:xfrm>
          <a:prstGeom prst="rect">
            <a:avLst/>
          </a:prstGeom>
          <a:ln>
            <a:noFill/>
            <a:prstDash val="solid"/>
          </a:ln>
          <a:extLst>
            <a:ext uri="{91240B29-F687-4F45-9708-019B960494DF}">
              <a14:hiddenLine xmlns:a14="http://schemas.microsoft.com/office/drawing/2010/main">
                <a:solidFill>
                  <a:schemeClr val="tx1"/>
                </a:solidFill>
                <a:prstDash val="solid"/>
              </a14:hiddenLine>
            </a:ext>
          </a:extLst>
        </p:spPr>
      </p:pic>
      <p:sp>
        <p:nvSpPr>
          <p:cNvPr id="6" name="Rectangle 3">
            <a:extLst>
              <a:ext uri="{FF2B5EF4-FFF2-40B4-BE49-F238E27FC236}">
                <a16:creationId xmlns:a16="http://schemas.microsoft.com/office/drawing/2014/main" id="{C77B7967-D75D-4B72-BAED-1BB78C9227B0}"/>
              </a:ext>
            </a:extLst>
          </p:cNvPr>
          <p:cNvSpPr>
            <a:spLocks noChangeArrowheads="1"/>
          </p:cNvSpPr>
          <p:nvPr/>
        </p:nvSpPr>
        <p:spPr bwMode="auto">
          <a:xfrm>
            <a:off x="457199" y="2300874"/>
            <a:ext cx="11158151" cy="990600"/>
          </a:xfrm>
          <a:prstGeom prst="rect">
            <a:avLst/>
          </a:prstGeom>
          <a:noFill/>
          <a:ln>
            <a:noFill/>
          </a:ln>
          <a:effectLst>
            <a:outerShdw dist="35921" dir="2700000" algn="ctr" rotWithShape="0">
              <a:srgbClr val="2C2C84"/>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nchorCtr="1"/>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ctr" defTabSz="914309" rtl="0" eaLnBrk="1" fontAlgn="auto" latinLnBrk="0" hangingPunct="1">
              <a:lnSpc>
                <a:spcPct val="9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sym typeface="Wingdings" pitchFamily="2" charset="2"/>
              </a:rPr>
              <a:t>Robert’s Class Will Begin In</a:t>
            </a:r>
            <a:endParaRPr kumimoji="0" lang="en-US" altLang="en-US" sz="6000" b="1" i="0" u="none" strike="noStrike" kern="1200" cap="none" spc="0" normalizeH="0" baseline="0" noProof="0" dirty="0">
              <a:ln>
                <a:noFill/>
              </a:ln>
              <a:solidFill>
                <a:srgbClr val="FFFFFF"/>
              </a:solidFill>
              <a:effectLst>
                <a:outerShdw blurRad="50800" dist="50800" dir="5400000" algn="ctr" rotWithShape="0">
                  <a:srgbClr val="000000"/>
                </a:outerShdw>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51776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80038"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with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cTn>
                <p:tgtEl>
                  <p:spTgt spid="5"/>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9064E-BAB4-4DFC-AB89-2B550CB16B35}"/>
              </a:ext>
            </a:extLst>
          </p:cNvPr>
          <p:cNvSpPr>
            <a:spLocks noGrp="1"/>
          </p:cNvSpPr>
          <p:nvPr>
            <p:ph idx="1"/>
          </p:nvPr>
        </p:nvSpPr>
        <p:spPr>
          <a:xfrm>
            <a:off x="1514139" y="1453578"/>
            <a:ext cx="8135469" cy="3849942"/>
          </a:xfrm>
        </p:spPr>
        <p:txBody>
          <a:bodyPr>
            <a:normAutofit/>
          </a:bodyPr>
          <a:lstStyle/>
          <a:p>
            <a:pPr marL="0" indent="0">
              <a:buNone/>
            </a:pPr>
            <a:r>
              <a:rPr lang="en-US" sz="5400" i="1" dirty="0">
                <a:solidFill>
                  <a:schemeClr val="accent5">
                    <a:lumMod val="20000"/>
                    <a:lumOff val="80000"/>
                  </a:schemeClr>
                </a:solidFill>
                <a:latin typeface="Bahnschrift Light Condensed" panose="020B0502040204020203" pitchFamily="34" charset="0"/>
              </a:rPr>
              <a:t>Be courageous in heart,</a:t>
            </a:r>
          </a:p>
          <a:p>
            <a:pPr marL="0" indent="0">
              <a:buNone/>
            </a:pPr>
            <a:r>
              <a:rPr lang="en-US" sz="5400" i="1" dirty="0">
                <a:solidFill>
                  <a:schemeClr val="accent5">
                    <a:lumMod val="20000"/>
                    <a:lumOff val="80000"/>
                  </a:schemeClr>
                </a:solidFill>
                <a:latin typeface="Bahnschrift Light Condensed" panose="020B0502040204020203" pitchFamily="34" charset="0"/>
              </a:rPr>
              <a:t>Strong in action and endurance,</a:t>
            </a:r>
          </a:p>
          <a:p>
            <a:pPr marL="0" indent="0">
              <a:buNone/>
            </a:pPr>
            <a:r>
              <a:rPr lang="en-US" sz="5400" i="1" dirty="0">
                <a:solidFill>
                  <a:schemeClr val="accent5">
                    <a:lumMod val="20000"/>
                    <a:lumOff val="80000"/>
                  </a:schemeClr>
                </a:solidFill>
                <a:latin typeface="Bahnschrift Light Condensed" panose="020B0502040204020203" pitchFamily="34" charset="0"/>
              </a:rPr>
              <a:t>Gentle in thought and speech</a:t>
            </a:r>
          </a:p>
        </p:txBody>
      </p:sp>
    </p:spTree>
    <p:extLst>
      <p:ext uri="{BB962C8B-B14F-4D97-AF65-F5344CB8AC3E}">
        <p14:creationId xmlns:p14="http://schemas.microsoft.com/office/powerpoint/2010/main" val="932840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7000">
              <a:srgbClr val="002060"/>
            </a:gs>
            <a:gs pos="86000">
              <a:schemeClr val="accent2">
                <a:lumMod val="75000"/>
              </a:schemeClr>
            </a:gs>
            <a:gs pos="96000">
              <a:schemeClr val="accent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9ED4-2CF5-4130-9055-E19C0C07BD64}"/>
              </a:ext>
            </a:extLst>
          </p:cNvPr>
          <p:cNvSpPr>
            <a:spLocks noGrp="1"/>
          </p:cNvSpPr>
          <p:nvPr>
            <p:ph type="ctrTitle"/>
          </p:nvPr>
        </p:nvSpPr>
        <p:spPr>
          <a:xfrm>
            <a:off x="2286000" y="1964267"/>
            <a:ext cx="8874125" cy="2421464"/>
          </a:xfrm>
        </p:spPr>
        <p:txBody>
          <a:bodyPr>
            <a:normAutofit fontScale="90000"/>
          </a:bodyPr>
          <a:lstStyle/>
          <a:p>
            <a:r>
              <a:rPr lang="en-US" sz="6000" b="1" cap="small" dirty="0">
                <a:solidFill>
                  <a:srgbClr val="FFFF00"/>
                </a:solidFill>
                <a:latin typeface="Arial Nova" panose="020B0504020202020204" pitchFamily="34" charset="0"/>
              </a:rPr>
              <a:t>An Exploration of Authority and Leadership</a:t>
            </a:r>
          </a:p>
        </p:txBody>
      </p:sp>
      <p:sp>
        <p:nvSpPr>
          <p:cNvPr id="3" name="Subtitle 2">
            <a:extLst>
              <a:ext uri="{FF2B5EF4-FFF2-40B4-BE49-F238E27FC236}">
                <a16:creationId xmlns:a16="http://schemas.microsoft.com/office/drawing/2014/main" id="{638F20D2-4B89-4B74-BDBD-1DEB86E23A55}"/>
              </a:ext>
            </a:extLst>
          </p:cNvPr>
          <p:cNvSpPr>
            <a:spLocks noGrp="1"/>
          </p:cNvSpPr>
          <p:nvPr>
            <p:ph type="subTitle" idx="1"/>
          </p:nvPr>
        </p:nvSpPr>
        <p:spPr>
          <a:xfrm>
            <a:off x="3962399" y="4385732"/>
            <a:ext cx="7197726" cy="2187788"/>
          </a:xfrm>
        </p:spPr>
        <p:txBody>
          <a:bodyPr>
            <a:normAutofit/>
          </a:bodyPr>
          <a:lstStyle/>
          <a:p>
            <a:r>
              <a:rPr lang="en-US" sz="4000" b="1" i="1" cap="small" dirty="0">
                <a:solidFill>
                  <a:srgbClr val="FFFF00"/>
                </a:solidFill>
              </a:rPr>
              <a:t>Gatherings Part 2</a:t>
            </a:r>
          </a:p>
          <a:p>
            <a:r>
              <a:rPr lang="en-US" sz="3200" b="1" i="1" cap="small" dirty="0"/>
              <a:t>Central Adult Class </a:t>
            </a:r>
          </a:p>
          <a:p>
            <a:r>
              <a:rPr lang="en-US" sz="3200" b="1" i="1" cap="small" dirty="0"/>
              <a:t>11 April 2021</a:t>
            </a:r>
          </a:p>
        </p:txBody>
      </p:sp>
    </p:spTree>
    <p:extLst>
      <p:ext uri="{BB962C8B-B14F-4D97-AF65-F5344CB8AC3E}">
        <p14:creationId xmlns:p14="http://schemas.microsoft.com/office/powerpoint/2010/main" val="2884963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CF9A0-A0AF-4B8A-AB0D-58682A84B683}"/>
              </a:ext>
            </a:extLst>
          </p:cNvPr>
          <p:cNvSpPr>
            <a:spLocks noGrp="1"/>
          </p:cNvSpPr>
          <p:nvPr>
            <p:ph type="title"/>
          </p:nvPr>
        </p:nvSpPr>
        <p:spPr>
          <a:xfrm>
            <a:off x="685801" y="609600"/>
            <a:ext cx="10131425" cy="824345"/>
          </a:xfrm>
        </p:spPr>
        <p:txBody>
          <a:bodyPr anchor="t"/>
          <a:lstStyle/>
          <a:p>
            <a:r>
              <a:rPr lang="en-US" dirty="0"/>
              <a:t>Welcome to class</a:t>
            </a:r>
          </a:p>
        </p:txBody>
      </p:sp>
      <p:sp>
        <p:nvSpPr>
          <p:cNvPr id="3" name="Content Placeholder 2">
            <a:extLst>
              <a:ext uri="{FF2B5EF4-FFF2-40B4-BE49-F238E27FC236}">
                <a16:creationId xmlns:a16="http://schemas.microsoft.com/office/drawing/2014/main" id="{9B1B6FE7-53D3-4D47-A146-6DFF50F4BDDA}"/>
              </a:ext>
            </a:extLst>
          </p:cNvPr>
          <p:cNvSpPr>
            <a:spLocks noGrp="1"/>
          </p:cNvSpPr>
          <p:nvPr>
            <p:ph idx="1"/>
          </p:nvPr>
        </p:nvSpPr>
        <p:spPr/>
        <p:txBody>
          <a:bodyPr>
            <a:normAutofit fontScale="92500" lnSpcReduction="10000"/>
          </a:bodyPr>
          <a:lstStyle/>
          <a:p>
            <a:pPr marL="0" indent="0" algn="ctr">
              <a:buNone/>
            </a:pPr>
            <a:r>
              <a:rPr lang="en-US" dirty="0"/>
              <a:t>Email Address:  </a:t>
            </a:r>
            <a:r>
              <a:rPr lang="en-US" dirty="0">
                <a:hlinkClick r:id="rId3">
                  <a:extLst>
                    <a:ext uri="{A12FA001-AC4F-418D-AE19-62706E023703}">
                      <ahyp:hlinkClr xmlns:ahyp="http://schemas.microsoft.com/office/drawing/2018/hyperlinkcolor" val="tx"/>
                    </a:ext>
                  </a:extLst>
                </a:hlinkClick>
              </a:rPr>
              <a:t>Robert.L.Wade@knology.net</a:t>
            </a:r>
            <a:endParaRPr lang="en-US" dirty="0"/>
          </a:p>
          <a:p>
            <a:pPr marL="0" indent="0" algn="ctr">
              <a:buNone/>
            </a:pPr>
            <a:r>
              <a:rPr lang="en-US" dirty="0"/>
              <a:t>Phone number: 256-651-8416</a:t>
            </a:r>
          </a:p>
          <a:p>
            <a:pPr marL="457200" lvl="1" indent="0" algn="ctr">
              <a:buNone/>
            </a:pPr>
            <a:endParaRPr lang="en-US" dirty="0">
              <a:solidFill>
                <a:srgbClr val="FFFF00"/>
              </a:solidFill>
            </a:endParaRPr>
          </a:p>
          <a:p>
            <a:pPr marL="457200" lvl="1" indent="0" algn="ctr">
              <a:buNone/>
            </a:pPr>
            <a:endParaRPr lang="en-US" dirty="0">
              <a:solidFill>
                <a:srgbClr val="FFFF00"/>
              </a:solidFill>
            </a:endParaRPr>
          </a:p>
          <a:p>
            <a:pPr marL="457200" lvl="1" indent="0" algn="ctr">
              <a:buNone/>
            </a:pPr>
            <a:r>
              <a:rPr lang="en-US" sz="4300" dirty="0">
                <a:solidFill>
                  <a:srgbClr val="FFFF00"/>
                </a:solidFill>
              </a:rPr>
              <a:t>Put your full name on any communication, especially the first communication</a:t>
            </a:r>
          </a:p>
        </p:txBody>
      </p:sp>
    </p:spTree>
    <p:extLst>
      <p:ext uri="{BB962C8B-B14F-4D97-AF65-F5344CB8AC3E}">
        <p14:creationId xmlns:p14="http://schemas.microsoft.com/office/powerpoint/2010/main" val="178849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C4E-DC77-49B6-BDDA-65BF3A3D37AC}"/>
              </a:ext>
            </a:extLst>
          </p:cNvPr>
          <p:cNvSpPr>
            <a:spLocks noGrp="1"/>
          </p:cNvSpPr>
          <p:nvPr>
            <p:ph type="title"/>
          </p:nvPr>
        </p:nvSpPr>
        <p:spPr>
          <a:xfrm>
            <a:off x="685801" y="119403"/>
            <a:ext cx="10131425" cy="1456267"/>
          </a:xfrm>
        </p:spPr>
        <p:txBody>
          <a:bodyPr anchor="t">
            <a:normAutofit/>
          </a:bodyPr>
          <a:lstStyle/>
          <a:p>
            <a:r>
              <a:rPr lang="en-US" dirty="0"/>
              <a:t>Foundational understanding (so far)</a:t>
            </a:r>
            <a:br>
              <a:rPr lang="en-US" dirty="0"/>
            </a:br>
            <a:r>
              <a:rPr lang="en-US" sz="4000" dirty="0"/>
              <a:t>Week 1 (28 February)</a:t>
            </a:r>
            <a:endParaRPr lang="en-US" dirty="0"/>
          </a:p>
        </p:txBody>
      </p:sp>
      <p:sp>
        <p:nvSpPr>
          <p:cNvPr id="3" name="Content Placeholder 2">
            <a:extLst>
              <a:ext uri="{FF2B5EF4-FFF2-40B4-BE49-F238E27FC236}">
                <a16:creationId xmlns:a16="http://schemas.microsoft.com/office/drawing/2014/main" id="{CC034949-FFB6-44CB-B49F-DE1486633ADA}"/>
              </a:ext>
            </a:extLst>
          </p:cNvPr>
          <p:cNvSpPr>
            <a:spLocks noGrp="1"/>
          </p:cNvSpPr>
          <p:nvPr>
            <p:ph idx="1"/>
          </p:nvPr>
        </p:nvSpPr>
        <p:spPr>
          <a:xfrm>
            <a:off x="685801" y="2208056"/>
            <a:ext cx="10131425" cy="3649133"/>
          </a:xfrm>
        </p:spPr>
        <p:txBody>
          <a:bodyPr>
            <a:normAutofit fontScale="92500" lnSpcReduction="20000"/>
          </a:bodyPr>
          <a:lstStyle/>
          <a:p>
            <a:r>
              <a:rPr lang="en-US" dirty="0"/>
              <a:t>Jesus Christ is the </a:t>
            </a:r>
            <a:r>
              <a:rPr lang="en-US" i="1" dirty="0"/>
              <a:t>living, active </a:t>
            </a:r>
            <a:r>
              <a:rPr lang="en-US" dirty="0"/>
              <a:t>head of the church and has </a:t>
            </a:r>
            <a:r>
              <a:rPr lang="en-US" i="1" dirty="0"/>
              <a:t>all</a:t>
            </a:r>
            <a:r>
              <a:rPr lang="en-US" dirty="0"/>
              <a:t> authority </a:t>
            </a:r>
            <a:r>
              <a:rPr lang="en-US" dirty="0">
                <a:solidFill>
                  <a:srgbClr val="FFFF00"/>
                </a:solidFill>
              </a:rPr>
              <a:t>[Matthew 28:18]</a:t>
            </a:r>
          </a:p>
          <a:p>
            <a:r>
              <a:rPr lang="en-US" dirty="0"/>
              <a:t>We, as the church, are both individually and collectively submissive to His authority </a:t>
            </a:r>
            <a:r>
              <a:rPr lang="en-US" dirty="0">
                <a:solidFill>
                  <a:srgbClr val="FFFF00"/>
                </a:solidFill>
              </a:rPr>
              <a:t>[Ephesians 1:22; 5:23]</a:t>
            </a:r>
          </a:p>
          <a:p>
            <a:r>
              <a:rPr lang="en-US" dirty="0"/>
              <a:t>No one, beyond no one, stands in between any of us and Him. </a:t>
            </a:r>
            <a:r>
              <a:rPr lang="en-US" dirty="0">
                <a:solidFill>
                  <a:srgbClr val="FFFF00"/>
                </a:solidFill>
              </a:rPr>
              <a:t>[1 Timothy 2:5]</a:t>
            </a:r>
          </a:p>
        </p:txBody>
      </p:sp>
    </p:spTree>
    <p:extLst>
      <p:ext uri="{BB962C8B-B14F-4D97-AF65-F5344CB8AC3E}">
        <p14:creationId xmlns:p14="http://schemas.microsoft.com/office/powerpoint/2010/main" val="205237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36C4E-DC77-49B6-BDDA-65BF3A3D37AC}"/>
              </a:ext>
            </a:extLst>
          </p:cNvPr>
          <p:cNvSpPr>
            <a:spLocks noGrp="1"/>
          </p:cNvSpPr>
          <p:nvPr>
            <p:ph type="title"/>
          </p:nvPr>
        </p:nvSpPr>
        <p:spPr>
          <a:xfrm>
            <a:off x="685801" y="119403"/>
            <a:ext cx="10131425" cy="1456267"/>
          </a:xfrm>
        </p:spPr>
        <p:txBody>
          <a:bodyPr anchor="t">
            <a:normAutofit/>
          </a:bodyPr>
          <a:lstStyle/>
          <a:p>
            <a:r>
              <a:rPr lang="en-US" dirty="0"/>
              <a:t>Foundational understanding (so far)</a:t>
            </a:r>
            <a:br>
              <a:rPr lang="en-US" dirty="0"/>
            </a:br>
            <a:r>
              <a:rPr lang="en-US" sz="4000" dirty="0"/>
              <a:t>Week 2-3 (7, 14 March)</a:t>
            </a:r>
            <a:endParaRPr lang="en-US" dirty="0"/>
          </a:p>
        </p:txBody>
      </p:sp>
      <p:sp>
        <p:nvSpPr>
          <p:cNvPr id="3" name="Content Placeholder 2">
            <a:extLst>
              <a:ext uri="{FF2B5EF4-FFF2-40B4-BE49-F238E27FC236}">
                <a16:creationId xmlns:a16="http://schemas.microsoft.com/office/drawing/2014/main" id="{CC034949-FFB6-44CB-B49F-DE1486633ADA}"/>
              </a:ext>
            </a:extLst>
          </p:cNvPr>
          <p:cNvSpPr>
            <a:spLocks noGrp="1"/>
          </p:cNvSpPr>
          <p:nvPr>
            <p:ph idx="1"/>
          </p:nvPr>
        </p:nvSpPr>
        <p:spPr>
          <a:xfrm>
            <a:off x="685801" y="1743959"/>
            <a:ext cx="10131425" cy="4647415"/>
          </a:xfrm>
        </p:spPr>
        <p:txBody>
          <a:bodyPr>
            <a:normAutofit fontScale="85000" lnSpcReduction="20000"/>
          </a:bodyPr>
          <a:lstStyle/>
          <a:p>
            <a:r>
              <a:rPr lang="en-US" dirty="0"/>
              <a:t>Our objective is to build on the foundation of Jesus Christ, not on any person or group of people (church) in order to bring glory to our Lord.</a:t>
            </a:r>
          </a:p>
          <a:p>
            <a:r>
              <a:rPr lang="en-US" dirty="0"/>
              <a:t>We should strive to do as the Lord wants but remember that our motives to honor the Lord are more important than being right.</a:t>
            </a:r>
          </a:p>
          <a:p>
            <a:r>
              <a:rPr lang="en-US" dirty="0"/>
              <a:t>I grew up understanding that there are right ways.  And those not right are wrong.  I do not now believe that this is absolute.</a:t>
            </a:r>
          </a:p>
          <a:p>
            <a:r>
              <a:rPr lang="en-US" dirty="0"/>
              <a:t>Do not weep over a “shrunken temple”.</a:t>
            </a:r>
          </a:p>
        </p:txBody>
      </p:sp>
    </p:spTree>
    <p:extLst>
      <p:ext uri="{BB962C8B-B14F-4D97-AF65-F5344CB8AC3E}">
        <p14:creationId xmlns:p14="http://schemas.microsoft.com/office/powerpoint/2010/main" val="150918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94783-BCDC-4B6D-AD4F-CCAE6DB77C6D}"/>
              </a:ext>
            </a:extLst>
          </p:cNvPr>
          <p:cNvSpPr>
            <a:spLocks noGrp="1"/>
          </p:cNvSpPr>
          <p:nvPr>
            <p:ph type="title"/>
          </p:nvPr>
        </p:nvSpPr>
        <p:spPr/>
        <p:txBody>
          <a:bodyPr>
            <a:normAutofit fontScale="90000"/>
          </a:bodyPr>
          <a:lstStyle/>
          <a:p>
            <a:r>
              <a:rPr lang="en-US" dirty="0"/>
              <a:t>Foundational understanding (so far)</a:t>
            </a:r>
            <a:br>
              <a:rPr lang="en-US" dirty="0"/>
            </a:br>
            <a:r>
              <a:rPr lang="en-US" sz="4000" dirty="0"/>
              <a:t>Week 4-5 (21, 28 March)</a:t>
            </a:r>
            <a:endParaRPr lang="en-US" dirty="0"/>
          </a:p>
        </p:txBody>
      </p:sp>
      <p:sp>
        <p:nvSpPr>
          <p:cNvPr id="3" name="Content Placeholder 2">
            <a:extLst>
              <a:ext uri="{FF2B5EF4-FFF2-40B4-BE49-F238E27FC236}">
                <a16:creationId xmlns:a16="http://schemas.microsoft.com/office/drawing/2014/main" id="{48EF49B0-896C-489E-8EE4-2037B5C85594}"/>
              </a:ext>
            </a:extLst>
          </p:cNvPr>
          <p:cNvSpPr>
            <a:spLocks noGrp="1"/>
          </p:cNvSpPr>
          <p:nvPr>
            <p:ph idx="1"/>
          </p:nvPr>
        </p:nvSpPr>
        <p:spPr>
          <a:xfrm>
            <a:off x="685800" y="1576064"/>
            <a:ext cx="10131425" cy="4881886"/>
          </a:xfrm>
        </p:spPr>
        <p:txBody>
          <a:bodyPr>
            <a:normAutofit fontScale="85000" lnSpcReduction="20000"/>
          </a:bodyPr>
          <a:lstStyle/>
          <a:p>
            <a:r>
              <a:rPr lang="en-US" dirty="0"/>
              <a:t>Our Savior has given all of us a vision and tasks </a:t>
            </a:r>
            <a:r>
              <a:rPr lang="en-US" dirty="0">
                <a:solidFill>
                  <a:srgbClr val="FFFF00"/>
                </a:solidFill>
              </a:rPr>
              <a:t>[Matthew 28:18-20]</a:t>
            </a:r>
          </a:p>
          <a:p>
            <a:r>
              <a:rPr lang="en-US" dirty="0"/>
              <a:t>Our Savior has given every believer gifts to execute His vision </a:t>
            </a:r>
            <a:r>
              <a:rPr lang="en-US" dirty="0">
                <a:solidFill>
                  <a:srgbClr val="FFFF00"/>
                </a:solidFill>
              </a:rPr>
              <a:t>[Matthew 25:14-30; </a:t>
            </a:r>
            <a:r>
              <a:rPr lang="en-US" sz="4000" dirty="0">
                <a:solidFill>
                  <a:srgbClr val="FFFF00"/>
                </a:solidFill>
              </a:rPr>
              <a:t>1 Corinthians 12:11]</a:t>
            </a:r>
            <a:endParaRPr lang="en-US" dirty="0"/>
          </a:p>
          <a:p>
            <a:r>
              <a:rPr lang="en-US" dirty="0"/>
              <a:t>Our Savior has given every believer power, in the Holy Spirit, to use those gifts to perform those tasks. </a:t>
            </a:r>
            <a:r>
              <a:rPr lang="en-US" dirty="0">
                <a:solidFill>
                  <a:srgbClr val="FFFF00"/>
                </a:solidFill>
              </a:rPr>
              <a:t>[</a:t>
            </a:r>
            <a:r>
              <a:rPr lang="en-US" sz="4000" dirty="0">
                <a:solidFill>
                  <a:srgbClr val="FFFF00"/>
                </a:solidFill>
              </a:rPr>
              <a:t>John 14: 15-28]</a:t>
            </a:r>
            <a:endParaRPr lang="en-US" dirty="0"/>
          </a:p>
          <a:p>
            <a:r>
              <a:rPr lang="en-US" dirty="0"/>
              <a:t>Our Savior has assembled groups of believers together to work as a body to accomplish for God’s glory. </a:t>
            </a:r>
            <a:r>
              <a:rPr lang="en-US" dirty="0">
                <a:solidFill>
                  <a:srgbClr val="FFFF00"/>
                </a:solidFill>
              </a:rPr>
              <a:t>[Romans 12: 3-8]</a:t>
            </a:r>
          </a:p>
        </p:txBody>
      </p:sp>
    </p:spTree>
    <p:extLst>
      <p:ext uri="{BB962C8B-B14F-4D97-AF65-F5344CB8AC3E}">
        <p14:creationId xmlns:p14="http://schemas.microsoft.com/office/powerpoint/2010/main" val="421024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9A179-DE0A-4315-8345-7148D7E59C73}"/>
              </a:ext>
            </a:extLst>
          </p:cNvPr>
          <p:cNvSpPr>
            <a:spLocks noGrp="1"/>
          </p:cNvSpPr>
          <p:nvPr>
            <p:ph type="title"/>
          </p:nvPr>
        </p:nvSpPr>
        <p:spPr/>
        <p:txBody>
          <a:bodyPr>
            <a:normAutofit fontScale="90000"/>
          </a:bodyPr>
          <a:lstStyle/>
          <a:p>
            <a:r>
              <a:rPr lang="en-US" dirty="0"/>
              <a:t>Foundational understanding (so far)</a:t>
            </a:r>
            <a:br>
              <a:rPr lang="en-US" dirty="0"/>
            </a:br>
            <a:r>
              <a:rPr lang="en-US" sz="4000" dirty="0"/>
              <a:t>Week 6 (4 April)</a:t>
            </a:r>
            <a:endParaRPr lang="en-US" dirty="0"/>
          </a:p>
        </p:txBody>
      </p:sp>
      <p:sp>
        <p:nvSpPr>
          <p:cNvPr id="3" name="Content Placeholder 2">
            <a:extLst>
              <a:ext uri="{FF2B5EF4-FFF2-40B4-BE49-F238E27FC236}">
                <a16:creationId xmlns:a16="http://schemas.microsoft.com/office/drawing/2014/main" id="{9EB71CA5-A749-4B84-A647-F1223E1DC147}"/>
              </a:ext>
            </a:extLst>
          </p:cNvPr>
          <p:cNvSpPr>
            <a:spLocks noGrp="1"/>
          </p:cNvSpPr>
          <p:nvPr>
            <p:ph idx="1"/>
          </p:nvPr>
        </p:nvSpPr>
        <p:spPr>
          <a:xfrm>
            <a:off x="314325" y="1604432"/>
            <a:ext cx="10982325" cy="5139267"/>
          </a:xfrm>
        </p:spPr>
        <p:txBody>
          <a:bodyPr>
            <a:normAutofit fontScale="77500" lnSpcReduction="20000"/>
          </a:bodyPr>
          <a:lstStyle/>
          <a:p>
            <a:r>
              <a:rPr lang="en-US" dirty="0"/>
              <a:t>This is my opinion based on observation over several years.  We seem to have reduced “good standing” with God to our ability to perform a set of authorized acts performed by authorized people.  This mindset increases dependency on self to perform correctly and increases the power on those authorized people.  No scripture supports limiting authority to certain people.</a:t>
            </a:r>
          </a:p>
          <a:p>
            <a:r>
              <a:rPr lang="en-US" dirty="0"/>
              <a:t>I believe that there is a hermeneutic that believes that there is an authorized set of acts of worship.  In other words, there is a right way to assemble.  Even when Scripture gives us no clear command on how to assemble we have to develop techniques to “extract” those commands from Scripture</a:t>
            </a:r>
          </a:p>
          <a:p>
            <a:pPr lvl="1"/>
            <a:r>
              <a:rPr lang="en-US" dirty="0">
                <a:solidFill>
                  <a:srgbClr val="FFFF00"/>
                </a:solidFill>
              </a:rPr>
              <a:t>Command, Example, Necessary Inference</a:t>
            </a:r>
          </a:p>
        </p:txBody>
      </p:sp>
    </p:spTree>
    <p:extLst>
      <p:ext uri="{BB962C8B-B14F-4D97-AF65-F5344CB8AC3E}">
        <p14:creationId xmlns:p14="http://schemas.microsoft.com/office/powerpoint/2010/main" val="104199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D507-8F66-4632-B4D2-C5A9BF3FE5DC}"/>
              </a:ext>
            </a:extLst>
          </p:cNvPr>
          <p:cNvSpPr>
            <a:spLocks noGrp="1"/>
          </p:cNvSpPr>
          <p:nvPr>
            <p:ph type="title"/>
          </p:nvPr>
        </p:nvSpPr>
        <p:spPr/>
        <p:txBody>
          <a:bodyPr>
            <a:normAutofit fontScale="90000"/>
          </a:bodyPr>
          <a:lstStyle/>
          <a:p>
            <a:r>
              <a:rPr lang="en-US" dirty="0"/>
              <a:t>We belong to each other [Romans 12: 3-8]</a:t>
            </a:r>
          </a:p>
        </p:txBody>
      </p:sp>
      <p:sp>
        <p:nvSpPr>
          <p:cNvPr id="3" name="Content Placeholder 2">
            <a:extLst>
              <a:ext uri="{FF2B5EF4-FFF2-40B4-BE49-F238E27FC236}">
                <a16:creationId xmlns:a16="http://schemas.microsoft.com/office/drawing/2014/main" id="{375D5370-86BE-427A-81B2-8D2D0B35A2F4}"/>
              </a:ext>
            </a:extLst>
          </p:cNvPr>
          <p:cNvSpPr>
            <a:spLocks noGrp="1"/>
          </p:cNvSpPr>
          <p:nvPr>
            <p:ph idx="1"/>
          </p:nvPr>
        </p:nvSpPr>
        <p:spPr>
          <a:xfrm>
            <a:off x="685800" y="1104762"/>
            <a:ext cx="10420350" cy="5619888"/>
          </a:xfrm>
        </p:spPr>
        <p:txBody>
          <a:bodyPr>
            <a:normAutofit fontScale="92500" lnSpcReduction="20000"/>
          </a:bodyPr>
          <a:lstStyle/>
          <a:p>
            <a:pPr marL="0" indent="0">
              <a:buNone/>
            </a:pPr>
            <a:r>
              <a:rPr lang="en-US" b="1" i="0" baseline="30000" dirty="0">
                <a:effectLst/>
                <a:latin typeface="system-ui"/>
              </a:rPr>
              <a:t>4 </a:t>
            </a:r>
            <a:r>
              <a:rPr lang="en-US" b="0" i="0" dirty="0">
                <a:effectLst/>
                <a:latin typeface="system-ui"/>
              </a:rPr>
              <a:t>For just as each of us has one body with many members, and these members do not all have the same function, </a:t>
            </a:r>
            <a:r>
              <a:rPr lang="en-US" b="1" i="0" baseline="30000" dirty="0">
                <a:effectLst/>
                <a:latin typeface="system-ui"/>
              </a:rPr>
              <a:t>5 </a:t>
            </a:r>
            <a:r>
              <a:rPr lang="en-US" b="0" i="0" dirty="0">
                <a:effectLst/>
                <a:latin typeface="system-ui"/>
              </a:rPr>
              <a:t>so in Christ we, though many, form one body, and </a:t>
            </a:r>
            <a:r>
              <a:rPr lang="en-US" b="0" i="0" dirty="0">
                <a:solidFill>
                  <a:srgbClr val="FFFF00"/>
                </a:solidFill>
                <a:effectLst/>
                <a:latin typeface="system-ui"/>
              </a:rPr>
              <a:t>each member belongs to all the others</a:t>
            </a:r>
            <a:r>
              <a:rPr lang="en-US" b="0" i="0" dirty="0">
                <a:effectLst/>
                <a:latin typeface="system-ui"/>
              </a:rPr>
              <a:t>. </a:t>
            </a:r>
            <a:r>
              <a:rPr lang="en-US" b="1" i="0" baseline="30000" dirty="0">
                <a:effectLst/>
                <a:latin typeface="system-ui"/>
              </a:rPr>
              <a:t>6 </a:t>
            </a:r>
            <a:r>
              <a:rPr lang="en-US" b="0" i="0" dirty="0">
                <a:effectLst/>
                <a:latin typeface="system-ui"/>
              </a:rPr>
              <a:t>We have different gifts, according to the grace given to each of us. If your gift is prophesying, then prophesy in accordance with your faith; </a:t>
            </a:r>
            <a:r>
              <a:rPr lang="en-US" b="1" i="0" baseline="30000" dirty="0">
                <a:effectLst/>
                <a:latin typeface="system-ui"/>
              </a:rPr>
              <a:t>7 </a:t>
            </a:r>
            <a:r>
              <a:rPr lang="en-US" b="0" i="0" dirty="0">
                <a:effectLst/>
                <a:latin typeface="system-ui"/>
              </a:rPr>
              <a:t>if it is serving, then serve; if it is teaching, then teach; </a:t>
            </a:r>
            <a:r>
              <a:rPr lang="en-US" b="1" i="0" baseline="30000" dirty="0">
                <a:effectLst/>
                <a:latin typeface="system-ui"/>
              </a:rPr>
              <a:t>8 </a:t>
            </a:r>
            <a:r>
              <a:rPr lang="en-US" b="0" i="0" dirty="0">
                <a:effectLst/>
                <a:latin typeface="system-ui"/>
              </a:rPr>
              <a:t>if it is to encourage, then give encouragement; if it is giving, then give generously; if it is to lead,</a:t>
            </a:r>
            <a:r>
              <a:rPr lang="en-US" b="0" i="0" baseline="30000" dirty="0">
                <a:effectLst/>
                <a:latin typeface="system-ui"/>
              </a:rPr>
              <a:t> </a:t>
            </a:r>
            <a:r>
              <a:rPr lang="en-US" b="0" i="0" dirty="0">
                <a:effectLst/>
                <a:latin typeface="system-ui"/>
              </a:rPr>
              <a:t>do it diligently; if it is to show mercy, do it cheerfully.</a:t>
            </a:r>
            <a:endParaRPr lang="en-US" dirty="0"/>
          </a:p>
        </p:txBody>
      </p:sp>
    </p:spTree>
    <p:extLst>
      <p:ext uri="{BB962C8B-B14F-4D97-AF65-F5344CB8AC3E}">
        <p14:creationId xmlns:p14="http://schemas.microsoft.com/office/powerpoint/2010/main" val="2043549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2792</TotalTime>
  <Words>1287</Words>
  <Application>Microsoft Office PowerPoint</Application>
  <PresentationFormat>Widescreen</PresentationFormat>
  <Paragraphs>101</Paragraphs>
  <Slides>20</Slides>
  <Notes>20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Arial Narrow</vt:lpstr>
      <vt:lpstr>Arial Nova</vt:lpstr>
      <vt:lpstr>Bahnschrift Light Condensed</vt:lpstr>
      <vt:lpstr>Calibri</vt:lpstr>
      <vt:lpstr>system-ui</vt:lpstr>
      <vt:lpstr>Times New Roman</vt:lpstr>
      <vt:lpstr>Wingdings</vt:lpstr>
      <vt:lpstr>Celestial</vt:lpstr>
      <vt:lpstr>An Exploration of Authority and Leadership</vt:lpstr>
      <vt:lpstr>PowerPoint Presentation</vt:lpstr>
      <vt:lpstr>An Exploration of Authority and Leadership</vt:lpstr>
      <vt:lpstr>Welcome to class</vt:lpstr>
      <vt:lpstr>Foundational understanding (so far) Week 1 (28 February)</vt:lpstr>
      <vt:lpstr>Foundational understanding (so far) Week 2-3 (7, 14 March)</vt:lpstr>
      <vt:lpstr>Foundational understanding (so far) Week 4-5 (21, 28 March)</vt:lpstr>
      <vt:lpstr>Foundational understanding (so far) Week 6 (4 April)</vt:lpstr>
      <vt:lpstr>We belong to each other [Romans 12: 3-8]</vt:lpstr>
      <vt:lpstr>[Act 2:42-47] -- the first assemblies </vt:lpstr>
      <vt:lpstr>“Breaking bread”</vt:lpstr>
      <vt:lpstr>1 Corinthians 4:26</vt:lpstr>
      <vt:lpstr>[Hebrews 10:24-25]</vt:lpstr>
      <vt:lpstr>Implied authority</vt:lpstr>
      <vt:lpstr>AUTHORITY MODEL vs LOVE MODEL</vt:lpstr>
      <vt:lpstr>Inconsistencies in our own AUTHORITY MODEL</vt:lpstr>
      <vt:lpstr>Imagine the power of the priest / church in the AUTHORITY MODEL</vt:lpstr>
      <vt:lpstr>Have you thought about the synagogue lately?</vt:lpstr>
      <vt:lpstr>My understanding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Normalcy</dc:title>
  <dc:creator>Robert Wade</dc:creator>
  <cp:lastModifiedBy>AV Team</cp:lastModifiedBy>
  <cp:revision>162</cp:revision>
  <cp:lastPrinted>2021-04-10T14:11:15Z</cp:lastPrinted>
  <dcterms:created xsi:type="dcterms:W3CDTF">2021-01-16T17:30:56Z</dcterms:created>
  <dcterms:modified xsi:type="dcterms:W3CDTF">2021-04-10T14:14:40Z</dcterms:modified>
</cp:coreProperties>
</file>