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8" r:id="rId2"/>
    <p:sldId id="7136" r:id="rId3"/>
    <p:sldId id="256" r:id="rId4"/>
    <p:sldId id="370" r:id="rId5"/>
    <p:sldId id="309" r:id="rId6"/>
    <p:sldId id="323" r:id="rId7"/>
    <p:sldId id="324" r:id="rId8"/>
    <p:sldId id="363" r:id="rId9"/>
    <p:sldId id="365" r:id="rId10"/>
    <p:sldId id="364" r:id="rId11"/>
    <p:sldId id="367" r:id="rId12"/>
    <p:sldId id="373" r:id="rId13"/>
    <p:sldId id="374" r:id="rId14"/>
    <p:sldId id="371" r:id="rId15"/>
    <p:sldId id="372" r:id="rId16"/>
    <p:sldId id="366" r:id="rId17"/>
    <p:sldId id="28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98AF00-73B8-4E99-9E2A-C7532A04FB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4C367A-A3B2-4A9B-A965-2190A9E12D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528A3-FC83-4DD8-B5C4-EB53FEE29C8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1C293-109D-4F7A-A60F-26A1767775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BE6D9DAB-FDF9-43B6-9BCC-CA26BEBDFB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B0E7F-CE02-4004-8090-7F06F57E19B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B7EB6767-2499-41D5-8FE5-EBD2E4C202DE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89992208-4704-4F6D-A558-5220F8C283C1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E1B690D6-7B45-42FF-9935-314DBB629C47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0216D507-E21C-4BEA-83BB-0772273F96A1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202EFAB7-B1F4-4B42-866A-75096321320F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E38AA5A4-133F-4F97-A176-BDC0E3DD11BE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095082D8-BD9A-4639-9890-3F63D71D5055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0872808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44277-BAF0-439A-95A1-D38456EA179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82154-A2DF-492A-9CBB-212153D41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9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93D51-A895-43C8-8C83-6669EBA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7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21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19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89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89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92150"/>
            <a:ext cx="6156325" cy="3463925"/>
          </a:xfrm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Three Minute Countdown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62415-901A-40CB-AFB8-1C415723AF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4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23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81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8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5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82154-A2DF-492A-9CBB-212153D419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\\gym1-2018\users\Public\Documents\Assembly\ActiveYear\3-minute_timer.wmv" TargetMode="External"/><Relationship Id="rId1" Type="http://schemas.microsoft.com/office/2007/relationships/media" Target="file:///\\gym1-2018\users\Public\Documents\Assembly\ActiveYear\3-minute_timer.wm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L.Wade@knology.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5ECD2-159E-40CC-BEAF-BD218088A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898" y="973667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</a:t>
            </a:r>
            <a:r>
              <a:rPr lang="en-US" altLang="en-US" sz="60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At 9:15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C7A205F-A87A-4C5A-8BFA-A2E4A3FB817F}"/>
              </a:ext>
            </a:extLst>
          </p:cNvPr>
          <p:cNvSpPr txBox="1">
            <a:spLocks/>
          </p:cNvSpPr>
          <p:nvPr/>
        </p:nvSpPr>
        <p:spPr>
          <a:xfrm>
            <a:off x="3962399" y="4385732"/>
            <a:ext cx="7197726" cy="21877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kern="1200" cap="all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i="1" cap="small" dirty="0">
                <a:solidFill>
                  <a:srgbClr val="FFFF00"/>
                </a:solidFill>
              </a:rPr>
              <a:t>Gatherings</a:t>
            </a:r>
          </a:p>
          <a:p>
            <a:r>
              <a:rPr lang="en-US" sz="4000" b="1" i="1" cap="small" dirty="0"/>
              <a:t>Central Adult Class </a:t>
            </a:r>
          </a:p>
          <a:p>
            <a:r>
              <a:rPr lang="en-US" sz="4000" b="1" i="1" cap="small" dirty="0"/>
              <a:t>4 April 2021</a:t>
            </a:r>
          </a:p>
        </p:txBody>
      </p:sp>
    </p:spTree>
    <p:extLst>
      <p:ext uri="{BB962C8B-B14F-4D97-AF65-F5344CB8AC3E}">
        <p14:creationId xmlns:p14="http://schemas.microsoft.com/office/powerpoint/2010/main" val="41191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D858-6290-4101-9D71-CD3EB855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sacraments of the Catholic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7B08D-3104-4C82-A6EA-23B9709B0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4913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sacrament was foundational to Christian theology and could only be administered by the church via its priests/bishops.</a:t>
            </a:r>
          </a:p>
          <a:p>
            <a:r>
              <a:rPr lang="en-US" dirty="0"/>
              <a:t>[Initiation: Baptism, Confirmation, Eucharist]</a:t>
            </a:r>
          </a:p>
          <a:p>
            <a:r>
              <a:rPr lang="en-US" dirty="0"/>
              <a:t>[Healing: Penance, Anointing of the sick (last rites)]</a:t>
            </a:r>
          </a:p>
          <a:p>
            <a:r>
              <a:rPr lang="en-US" dirty="0"/>
              <a:t>[Service: Marriage, Holy Orders]</a:t>
            </a:r>
          </a:p>
        </p:txBody>
      </p:sp>
    </p:spTree>
    <p:extLst>
      <p:ext uri="{BB962C8B-B14F-4D97-AF65-F5344CB8AC3E}">
        <p14:creationId xmlns:p14="http://schemas.microsoft.com/office/powerpoint/2010/main" val="160250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FD45-5C4C-43F3-9837-E77E7BDF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Imagine the power of the priest /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DBF4-4A8B-493D-B6C1-9D9FFDB6C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influence of fear as a motivator</a:t>
            </a:r>
          </a:p>
          <a:p>
            <a:r>
              <a:rPr lang="en-US" dirty="0"/>
              <a:t>Dependency upon men and/or self</a:t>
            </a:r>
          </a:p>
          <a:p>
            <a:r>
              <a:rPr lang="en-US" dirty="0"/>
              <a:t>Correct actions performed by </a:t>
            </a:r>
            <a:r>
              <a:rPr lang="en-US" dirty="0">
                <a:solidFill>
                  <a:srgbClr val="FFFF00"/>
                </a:solidFill>
              </a:rPr>
              <a:t>authorized</a:t>
            </a:r>
            <a:r>
              <a:rPr lang="en-US" dirty="0"/>
              <a:t> people will lead you to heaven.  Incorrect actions or those performed by </a:t>
            </a:r>
            <a:r>
              <a:rPr lang="en-US" dirty="0">
                <a:solidFill>
                  <a:srgbClr val="FFFF00"/>
                </a:solidFill>
              </a:rPr>
              <a:t>usurpers</a:t>
            </a:r>
            <a:r>
              <a:rPr lang="en-US" dirty="0"/>
              <a:t> lead to condemnation.</a:t>
            </a:r>
          </a:p>
        </p:txBody>
      </p:sp>
    </p:spTree>
    <p:extLst>
      <p:ext uri="{BB962C8B-B14F-4D97-AF65-F5344CB8AC3E}">
        <p14:creationId xmlns:p14="http://schemas.microsoft.com/office/powerpoint/2010/main" val="300542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C3A1-3AE0-4E97-BAB9-2719DB54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9935"/>
            <a:ext cx="10131425" cy="794327"/>
          </a:xfrm>
        </p:spPr>
        <p:txBody>
          <a:bodyPr>
            <a:normAutofit fontScale="90000"/>
          </a:bodyPr>
          <a:lstStyle/>
          <a:p>
            <a:r>
              <a:rPr lang="en-US" dirty="0"/>
              <a:t>Have we as a brotherhood ever really abandoned the Catholic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EC956-2E61-4F72-8BBD-B5EBA2978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861814"/>
            <a:ext cx="10131425" cy="3649133"/>
          </a:xfrm>
        </p:spPr>
        <p:txBody>
          <a:bodyPr/>
          <a:lstStyle/>
          <a:p>
            <a:r>
              <a:rPr lang="en-US" dirty="0"/>
              <a:t>Participation in acts of worship conducted by authorized men.</a:t>
            </a:r>
          </a:p>
          <a:p>
            <a:pPr lvl="1"/>
            <a:r>
              <a:rPr lang="en-US" dirty="0"/>
              <a:t>Dependency upon men is no dependency or trust in Jesus</a:t>
            </a:r>
          </a:p>
          <a:p>
            <a:pPr lvl="1"/>
            <a:r>
              <a:rPr lang="en-US" dirty="0"/>
              <a:t>Always in fear about whether we did it right.</a:t>
            </a:r>
          </a:p>
        </p:txBody>
      </p:sp>
    </p:spTree>
    <p:extLst>
      <p:ext uri="{BB962C8B-B14F-4D97-AF65-F5344CB8AC3E}">
        <p14:creationId xmlns:p14="http://schemas.microsoft.com/office/powerpoint/2010/main" val="198210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CF98-7965-48C3-AF53-951C793D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experience with being “official”</a:t>
            </a:r>
          </a:p>
        </p:txBody>
      </p:sp>
    </p:spTree>
    <p:extLst>
      <p:ext uri="{BB962C8B-B14F-4D97-AF65-F5344CB8AC3E}">
        <p14:creationId xmlns:p14="http://schemas.microsoft.com/office/powerpoint/2010/main" val="1594056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83E8-7595-4EEA-8646-6917F6B7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reformation and the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BF8A-F037-4B65-A45B-8BA1C107D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Challenged the idea of only the priests had authority but what was not as questioned was</a:t>
            </a:r>
          </a:p>
          <a:p>
            <a:r>
              <a:rPr lang="en-US" dirty="0"/>
              <a:t>Does the authority exist?</a:t>
            </a:r>
          </a:p>
          <a:p>
            <a:r>
              <a:rPr lang="en-US" dirty="0"/>
              <a:t>In other words, was the authority to perform given only to subset of people?</a:t>
            </a:r>
          </a:p>
          <a:p>
            <a:r>
              <a:rPr lang="en-US" dirty="0">
                <a:solidFill>
                  <a:srgbClr val="FFFF00"/>
                </a:solidFill>
              </a:rPr>
              <a:t>THOUGHT:  You cannot usurp someone’s authority if they do not have the authority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0082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B903-379B-405B-91B2-2677894DF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True authority versus implied authority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0394A-C029-412F-BE17-D32D28C9DC8A}"/>
              </a:ext>
            </a:extLst>
          </p:cNvPr>
          <p:cNvSpPr txBox="1"/>
          <p:nvPr/>
        </p:nvSpPr>
        <p:spPr>
          <a:xfrm>
            <a:off x="3672238" y="1799451"/>
            <a:ext cx="85197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i="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Therefore, what </a:t>
            </a:r>
            <a:r>
              <a:rPr lang="en-US" sz="3600" b="1" i="0" u="sng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God has joined </a:t>
            </a:r>
            <a:r>
              <a:rPr lang="en-US" sz="3600" b="1" i="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together, no person is to separate.” [Matthew 19:6]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C86FA-2163-4AE0-98BF-1AD78D57C2E6}"/>
              </a:ext>
            </a:extLst>
          </p:cNvPr>
          <p:cNvSpPr txBox="1"/>
          <p:nvPr/>
        </p:nvSpPr>
        <p:spPr>
          <a:xfrm>
            <a:off x="-228600" y="5407768"/>
            <a:ext cx="1129418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i="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And </a:t>
            </a:r>
            <a:r>
              <a:rPr lang="en-US" sz="3200" b="1" i="0" u="sng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the Lord was adding </a:t>
            </a:r>
            <a:r>
              <a:rPr lang="en-US" sz="3200" b="1" i="0" dirty="0"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system-ui"/>
              </a:rPr>
              <a:t>to their number day by day those who were being saved. [Acts 2:47]</a:t>
            </a:r>
            <a:endParaRPr lang="en-US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05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12E14-4871-46AA-8707-49CF3C8C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Authority for the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1182-0BD5-443A-9B60-9EFF9270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148461"/>
          </a:xfrm>
        </p:spPr>
        <p:txBody>
          <a:bodyPr>
            <a:normAutofit/>
          </a:bodyPr>
          <a:lstStyle/>
          <a:p>
            <a:r>
              <a:rPr lang="en-US" dirty="0"/>
              <a:t>Authority for each to exist came from Christ</a:t>
            </a:r>
          </a:p>
          <a:p>
            <a:r>
              <a:rPr lang="en-US" dirty="0"/>
              <a:t>But authority to perform came only from the church</a:t>
            </a:r>
          </a:p>
          <a:p>
            <a:r>
              <a:rPr lang="en-US" dirty="0"/>
              <a:t>If an unauthorized person “performed” one the sacraments then it was invalid.</a:t>
            </a:r>
          </a:p>
          <a:p>
            <a:r>
              <a:rPr lang="en-US" dirty="0"/>
              <a:t>Example – annulment of the marriage</a:t>
            </a:r>
          </a:p>
        </p:txBody>
      </p:sp>
    </p:spTree>
    <p:extLst>
      <p:ext uri="{BB962C8B-B14F-4D97-AF65-F5344CB8AC3E}">
        <p14:creationId xmlns:p14="http://schemas.microsoft.com/office/powerpoint/2010/main" val="221452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139" y="1453578"/>
            <a:ext cx="8135469" cy="384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Be courageous in heart,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Strong in action and endurance,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Gentle in thought and speech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E7700-85AA-49E4-9F01-AE5E4D3D8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0"/>
            <a:ext cx="5257800" cy="22774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FAE59F-A25D-4586-AE05-98A715748230}"/>
              </a:ext>
            </a:extLst>
          </p:cNvPr>
          <p:cNvSpPr/>
          <p:nvPr/>
        </p:nvSpPr>
        <p:spPr>
          <a:xfrm>
            <a:off x="457200" y="6050525"/>
            <a:ext cx="211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– Robert Wade</a:t>
            </a:r>
          </a:p>
        </p:txBody>
      </p:sp>
      <p:pic>
        <p:nvPicPr>
          <p:cNvPr id="5" name="3-minute_timer.wmv">
            <a:hlinkClick r:id="" action="ppaction://media"/>
            <a:extLst>
              <a:ext uri="{FF2B5EF4-FFF2-40B4-BE49-F238E27FC236}">
                <a16:creationId xmlns:a16="http://schemas.microsoft.com/office/drawing/2014/main" id="{FEC37824-1E4B-4350-A209-7E08567EBA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00450" y="3297252"/>
            <a:ext cx="4991100" cy="279874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77B7967-D75D-4B72-BAED-1BB78C92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2300874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In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Gatherings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4 April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6AF6706C-CF07-43A1-BCC4-CBA5D3382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D04A58-6CBD-44CE-99D7-B474609D9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983" y="639097"/>
            <a:ext cx="3352256" cy="37466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cap="all">
                <a:latin typeface="+mj-lt"/>
              </a:rPr>
              <a:t>Good Morning!</a:t>
            </a:r>
          </a:p>
        </p:txBody>
      </p:sp>
      <p:pic>
        <p:nvPicPr>
          <p:cNvPr id="3074" name="Picture 2" descr="Image result for resurrection">
            <a:extLst>
              <a:ext uri="{FF2B5EF4-FFF2-40B4-BE49-F238E27FC236}">
                <a16:creationId xmlns:a16="http://schemas.microsoft.com/office/drawing/2014/main" id="{590EA93C-C5EF-40D7-9F46-05B8E5DFF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810" y="1453925"/>
            <a:ext cx="6921364" cy="3955065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40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Email Address: 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Phone number: 256-651-8416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1 (28 February)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8056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Christ is the </a:t>
            </a:r>
            <a:r>
              <a:rPr lang="en-US" i="1" dirty="0"/>
              <a:t>living, active </a:t>
            </a:r>
            <a:r>
              <a:rPr lang="en-US" dirty="0"/>
              <a:t>head of the church and has </a:t>
            </a:r>
            <a:r>
              <a:rPr lang="en-US" i="1" dirty="0"/>
              <a:t>all</a:t>
            </a:r>
            <a:r>
              <a:rPr lang="en-US" dirty="0"/>
              <a:t> authority </a:t>
            </a:r>
            <a:r>
              <a:rPr lang="en-US" dirty="0">
                <a:solidFill>
                  <a:srgbClr val="FFFF00"/>
                </a:solidFill>
              </a:rPr>
              <a:t>[Matthew 28:18]</a:t>
            </a:r>
          </a:p>
          <a:p>
            <a:r>
              <a:rPr lang="en-US" dirty="0"/>
              <a:t>We, as the church, are both individually and collectively submissive to His authority </a:t>
            </a:r>
            <a:r>
              <a:rPr lang="en-US" dirty="0">
                <a:solidFill>
                  <a:srgbClr val="FFFF00"/>
                </a:solidFill>
              </a:rPr>
              <a:t>[Ephesians 1:22; 5:23]</a:t>
            </a:r>
          </a:p>
          <a:p>
            <a:r>
              <a:rPr lang="en-US" dirty="0"/>
              <a:t>No one, beyond no one, stands in between any of us and Him. </a:t>
            </a:r>
            <a:r>
              <a:rPr lang="en-US" dirty="0">
                <a:solidFill>
                  <a:srgbClr val="FFFF00"/>
                </a:solidFill>
              </a:rPr>
              <a:t>[1 Timothy 2:5]</a:t>
            </a:r>
          </a:p>
        </p:txBody>
      </p:sp>
    </p:spTree>
    <p:extLst>
      <p:ext uri="{BB962C8B-B14F-4D97-AF65-F5344CB8AC3E}">
        <p14:creationId xmlns:p14="http://schemas.microsoft.com/office/powerpoint/2010/main" val="205237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2-3 (7, 14 March)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3959"/>
            <a:ext cx="10131425" cy="46474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objective is to build on the foundation of Jesus Christ, not on any person or group of people (church) in order to bring glory to our Lord.</a:t>
            </a:r>
          </a:p>
          <a:p>
            <a:r>
              <a:rPr lang="en-US" dirty="0"/>
              <a:t>We should strive to do as the Lord wants but remember that our motives to honor the Lord are more important than being right.</a:t>
            </a:r>
          </a:p>
          <a:p>
            <a:r>
              <a:rPr lang="en-US" dirty="0"/>
              <a:t>I grew up understanding that there are right ways.  And those not right are wrong.  I do not now believe that this is absolute.</a:t>
            </a:r>
          </a:p>
          <a:p>
            <a:r>
              <a:rPr lang="en-US" dirty="0"/>
              <a:t>Do not weep over a “shrunken temple”.</a:t>
            </a:r>
          </a:p>
        </p:txBody>
      </p:sp>
    </p:spTree>
    <p:extLst>
      <p:ext uri="{BB962C8B-B14F-4D97-AF65-F5344CB8AC3E}">
        <p14:creationId xmlns:p14="http://schemas.microsoft.com/office/powerpoint/2010/main" val="150918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4783-BCDC-4B6D-AD4F-CCAE6DB77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4-5 (21, 28 March)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9B0-896C-489E-8EE4-2037B5C85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6064"/>
            <a:ext cx="10131425" cy="48818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Our Savior has given all of us a vision and tasks </a:t>
            </a:r>
            <a:r>
              <a:rPr lang="en-US" dirty="0">
                <a:solidFill>
                  <a:srgbClr val="FFFF00"/>
                </a:solidFill>
              </a:rPr>
              <a:t>[Matthew 28:18-20]</a:t>
            </a:r>
          </a:p>
          <a:p>
            <a:r>
              <a:rPr lang="en-US" dirty="0"/>
              <a:t>Our Savior has given every believer gifts to execute His vision </a:t>
            </a:r>
            <a:r>
              <a:rPr lang="en-US" dirty="0">
                <a:solidFill>
                  <a:srgbClr val="FFFF00"/>
                </a:solidFill>
              </a:rPr>
              <a:t>[Matthew 25:14-30; </a:t>
            </a:r>
            <a:r>
              <a:rPr lang="en-US" sz="4000" dirty="0">
                <a:solidFill>
                  <a:srgbClr val="FFFF00"/>
                </a:solidFill>
              </a:rPr>
              <a:t>1 Corinthians 12:11]</a:t>
            </a:r>
            <a:endParaRPr lang="en-US" dirty="0"/>
          </a:p>
          <a:p>
            <a:r>
              <a:rPr lang="en-US" dirty="0"/>
              <a:t>Our Savior has given every believer power, in the Holy Spirit, to use those gifts to perform those tasks. </a:t>
            </a:r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sz="4000" dirty="0">
                <a:solidFill>
                  <a:srgbClr val="FFFF00"/>
                </a:solidFill>
              </a:rPr>
              <a:t>John 14: 15-28]</a:t>
            </a:r>
            <a:endParaRPr lang="en-US" dirty="0"/>
          </a:p>
          <a:p>
            <a:r>
              <a:rPr lang="en-US" dirty="0"/>
              <a:t>Our Savior has assembled groups of believers together to work as a body to accomplish for God’s glory. </a:t>
            </a:r>
            <a:r>
              <a:rPr lang="en-US" dirty="0">
                <a:solidFill>
                  <a:srgbClr val="FFFF00"/>
                </a:solidFill>
              </a:rPr>
              <a:t>[Romans 12: 3-8]</a:t>
            </a:r>
          </a:p>
        </p:txBody>
      </p:sp>
    </p:spTree>
    <p:extLst>
      <p:ext uri="{BB962C8B-B14F-4D97-AF65-F5344CB8AC3E}">
        <p14:creationId xmlns:p14="http://schemas.microsoft.com/office/powerpoint/2010/main" val="4210245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36">
            <a:extLst>
              <a:ext uri="{FF2B5EF4-FFF2-40B4-BE49-F238E27FC236}">
                <a16:creationId xmlns:a16="http://schemas.microsoft.com/office/drawing/2014/main" id="{FA4A8332-6151-481A-9DEC-D3D2FA1A2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B93653-84FD-4043-B894-C3CC5BF9A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709" y="4050264"/>
            <a:ext cx="5700416" cy="14128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cap="all" dirty="0"/>
              <a:t>Pope Innocent III (1160 – 1216)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C1A4634-CF00-456C-BBEC-CEAAAAD06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1339066">
            <a:off x="6271701" y="-388326"/>
            <a:ext cx="4860947" cy="4224413"/>
            <a:chOff x="5281603" y="104899"/>
            <a:chExt cx="6910397" cy="6005491"/>
          </a:xfrm>
        </p:grpSpPr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90EFC584-AC34-453E-8A9C-7BEB89F64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35E9C08F-794C-4E4D-AFF0-0A985895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F1C99F1A-BB7C-49E1-98CF-DE28920915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73B542F9-2D05-417C-A7AD-7AFFB7E0B0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6FF1997A-17D4-4819-9FC2-B884E31044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21503FF-7286-464B-8630-3BA09AB8D0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E8A67DC0-D5C3-472C-AEAD-035EED2C69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5A07BA38-40D5-4536-B326-48FBBFA103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96D5E409-3A71-49C0-95CE-D1538BDE0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670021DA-07B9-4496-8207-A757FAB41D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3B27B1A5-5C41-4BC2-9105-D39F5E0C4E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D5B4BDD0-9FB4-452D-A638-BFD7F32AAC7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CCF1E199-162B-4EAA-B5F7-D9163A1FF5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B0AE6598-0863-406C-ADA1-A77503262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43371116-3488-4DB2-A304-1F3C5928D1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A908A675-2DB3-443D-9FD0-66C85E1CE7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DC278961-7F1D-429D-BEBE-98973C7064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71ADF9F0-31DE-49C4-924E-888A58F0AC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46107732-E440-421D-976A-BD8673768F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60366E1-EC44-4EFF-A8C6-ECDE627CB9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D9A78416-2D8B-4B20-98C8-1029FD4603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37BE981C-5C80-4E13-9FD8-B35455F759B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18F430D8-931C-4E93-9D8C-1357AD8DB0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F4C41E18-8B54-480B-83D8-8176A05391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AFC2AFA4-1C48-4D20-8B9F-8EEA48F3D6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1156742D-7511-44F3-BB8C-4F52C41B96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0F5B4A8E-5A92-468F-AFA9-29EE21CAB3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0B1B3F74-161B-4BC9-9E53-04EAF47627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DD4E709A-22B5-40DA-96AF-AC16C377B5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7CE75552-806C-4FF6-A5C3-3B8DEA629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71B20381-8B16-4D78-9E15-1D8ED59DDB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10C44C95-4178-4E32-BB3A-33475943AF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8EE41B3A-EEFE-4CB9-872E-414F7958D5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52922CEA-12B3-483F-9178-4C62B3CF2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03F5F6A6-C06F-42AE-9FBD-4B3BCB4ACC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661ED679-2530-4361-B95B-B05F1C9415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135C9826-4C9B-4A12-BC07-700ACCD405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3C2E88E6-BE2E-4523-962A-86D55D7D17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927BAF17-D38B-4F1C-B564-BC3B5E5A84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6FDD6921-0E35-49D0-B71C-28BBA43752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9955FA46-DEA3-469F-B77D-93DC5E2663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669F542-38C0-48F1-8AAC-2969D20A50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B710B796-9CE4-4EB4-BF7F-11851B718E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8C0281A4-7AF1-4013-837D-31C95EEECF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9EDB2E49-0514-48F8-BC6A-83DE95F117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8B2B6D20-7D59-4DF1-BFD3-A4C5708CF7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5B00B150-B796-4C5C-AC31-98D060282F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A89CD9D5-F74D-4CE0-9C43-EC23B03979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4C1AB5F8-6407-403F-B281-8B192B383F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C7BFA8A-97EA-4088-A90E-A902C03FB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8D2DC1CD-8EC5-4976-ADEB-2E06164C09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67277F67-4C66-4421-AE77-90895E800B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3E05E8F7-5B28-4E47-924C-90D8456CD7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5A85ACD6-DBB1-401A-BBBA-003F9B77AE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7B2C7E58-C86A-4951-B94C-D73FA7FDA4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D02D4B54-E8D9-4A8E-A8AF-D0BA9FDC4A2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D90138EB-1F72-421B-AEFA-A56128397B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5F559951-B6A6-4E50-BC91-2E2C2D55F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D77725C9-CDB3-41D2-AFD0-4BFC5F9083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5C36F5EB-F912-43CE-8DBF-86CBC786C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635FAFC1-CD70-4F35-BEAC-92156D10F2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754F09C1-35B1-4C5D-AFCE-0FF5E433492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23EF58D0-8110-451E-82EC-9D42493F17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C014D619-9F4F-484E-B941-8476F8B1BA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42C3904F-B896-45BD-B89B-F91A955350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3C857C33-5660-41D2-85EF-8DF89C7A1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D37B5DF-F507-4477-BDDA-A16D866039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82059CCF-A142-4899-9CB2-96989FDB0C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9D54F23F-3CCE-4230-9450-7E0F57C832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7A327725-CC82-4EC4-BC62-404DF8C928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D43BC259-8300-4DA0-B0F4-9D4F96A76A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4587A259-7B5F-4BB1-ACBB-9F8AFE340E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2D793FA1-D76B-4059-9FC6-4A43614CD0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865E1101-60DE-4A2E-83CB-F2120F3EE8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5FC297E9-5BAF-4DFE-98C5-D210C07A62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3088415C-6522-4AB4-8D73-0BEFB4E71B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FCD617DB-B3D3-4213-A9DD-8BA7932B15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1450E7E0-1ACD-47BB-9687-C3FBFEEE806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595F51C-2E95-4044-B3D8-A2F5964438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A87D73B1-3A33-491F-BA89-51B2839106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 descr="Image result for pope innocent iii action figure">
            <a:extLst>
              <a:ext uri="{FF2B5EF4-FFF2-40B4-BE49-F238E27FC236}">
                <a16:creationId xmlns:a16="http://schemas.microsoft.com/office/drawing/2014/main" id="{A852D0A7-AB48-40DD-8CFB-B27D8C53E8F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2" r="1" b="24066"/>
          <a:stretch/>
        </p:blipFill>
        <p:spPr bwMode="auto">
          <a:xfrm>
            <a:off x="6080591" y="-2008"/>
            <a:ext cx="4787317" cy="3415082"/>
          </a:xfrm>
          <a:custGeom>
            <a:avLst/>
            <a:gdLst/>
            <a:ahLst/>
            <a:cxnLst/>
            <a:rect l="l" t="t" r="r" b="b"/>
            <a:pathLst>
              <a:path w="4411344" h="3146878">
                <a:moveTo>
                  <a:pt x="211873" y="0"/>
                </a:moveTo>
                <a:lnTo>
                  <a:pt x="4199471" y="0"/>
                </a:lnTo>
                <a:lnTo>
                  <a:pt x="4205314" y="11242"/>
                </a:lnTo>
                <a:cubicBezTo>
                  <a:pt x="4337510" y="294369"/>
                  <a:pt x="4411344" y="610214"/>
                  <a:pt x="4411344" y="943304"/>
                </a:cubicBezTo>
                <a:cubicBezTo>
                  <a:pt x="4411344" y="2085328"/>
                  <a:pt x="3543413" y="3024636"/>
                  <a:pt x="2431189" y="3137588"/>
                </a:cubicBezTo>
                <a:lnTo>
                  <a:pt x="2247220" y="3146878"/>
                </a:lnTo>
                <a:lnTo>
                  <a:pt x="2164124" y="3146878"/>
                </a:lnTo>
                <a:lnTo>
                  <a:pt x="1980155" y="3137588"/>
                </a:lnTo>
                <a:cubicBezTo>
                  <a:pt x="867932" y="3024636"/>
                  <a:pt x="0" y="2085328"/>
                  <a:pt x="0" y="943304"/>
                </a:cubicBezTo>
                <a:cubicBezTo>
                  <a:pt x="0" y="610214"/>
                  <a:pt x="73835" y="294369"/>
                  <a:pt x="206030" y="1124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" name="Rectangle 220">
            <a:extLst>
              <a:ext uri="{FF2B5EF4-FFF2-40B4-BE49-F238E27FC236}">
                <a16:creationId xmlns:a16="http://schemas.microsoft.com/office/drawing/2014/main" id="{73710393-C767-43F2-8FBD-DFC6C6DE6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9033" y="4357158"/>
            <a:ext cx="723900" cy="1778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24BFFD1D-EF0D-48A3-9398-5E7B3768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9884888">
            <a:off x="-455822" y="254671"/>
            <a:ext cx="6564414" cy="5704814"/>
            <a:chOff x="5281603" y="104899"/>
            <a:chExt cx="6910397" cy="6005491"/>
          </a:xfrm>
        </p:grpSpPr>
        <p:sp>
          <p:nvSpPr>
            <p:cNvPr id="224" name="Freeform 97">
              <a:extLst>
                <a:ext uri="{FF2B5EF4-FFF2-40B4-BE49-F238E27FC236}">
                  <a16:creationId xmlns:a16="http://schemas.microsoft.com/office/drawing/2014/main" id="{689353F2-B99A-4264-BFDB-C10D8AD9C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4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9F98F031-719D-4CBA-9C8B-E0A16DED2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7F0BF977-B855-4AE5-99C3-F8550048EA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05AF72D-9C25-41BB-AFCB-D81AB9F0D1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4409F544-D26B-4B8D-A0B1-2B69366CAF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6140E36F-2ED8-4E26-A0A6-22A45C16F0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B0B721E5-9AB8-40F1-B00D-6167560899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009CFBE9-3E08-47A9-B687-16CF8470F5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545ECBDB-CBEA-4FE2-9E19-DE507EB6AC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1074F87-299E-4574-9457-E4F77FCE152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CE00CA3D-9F09-45AE-A510-200EA63E7B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63163250-DF2D-468F-B58F-00BAA42AA1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681CDB55-0C2A-4128-AFAE-E4E44AF7A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A1A5269C-2089-465D-A3AE-65A3CE6CBB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8819BCAD-CAB9-4FE6-9F21-B85071FB52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FB5EC56C-C8D8-4050-A2D1-B7B3FCCAA1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4491DEA-A55D-4C28-8AA6-9691A9A623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C3D2A244-B4BB-40E3-B23C-5A15E1136B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A00BE7D9-15CD-4F76-8597-011B589BD9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C2903E31-22BB-47A0-BDF6-353CA627EB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28FBC987-7B23-444C-9FC8-ADF3DB98AC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2BD496B3-1F2A-4819-87F8-C5495A44782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78223F66-B81A-4BA8-898A-9296BA7715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A4F6E2F1-3B98-4D0D-A2CC-CD3D34022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0B0DE108-EDF9-4067-B14D-3F17C4178F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F055FFCF-CA93-4598-B922-5EA1194432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87523144-7D36-41B0-86AA-C3B35B135FC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9D512F63-F2C0-48C7-82E7-2A84D3F29F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D99DBCA8-4345-4F25-8A39-13AFB2301B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FE38C341-8388-4F81-8CBC-B056FC5B35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3D20619E-EAE0-4725-B705-3D96E4F2BC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C098F849-CF8B-4E75-97B7-14CB4C0AEE3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CBDDB4DD-24C7-4C8F-BE07-DC216C48D2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96E2ABB4-F943-4C41-B285-49F7197BB0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203E42AE-9861-4212-A16A-678589A4A9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5CD4731-613E-42C2-A908-A29E0AF020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11001F03-2B3E-4023-8260-E9EA19376B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D7702AAD-5D5B-43DA-8A9F-6221A6FBB7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76E0DD68-D9E9-4561-8866-9A2D4C773F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77220253-1375-4EAE-9C85-48074FA204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DAEA6172-DD83-42B0-A5F8-EF4B4CC9E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43A7DA82-BA46-4425-BD0B-179C4381EB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B050357-22AB-495E-B0C2-817819D20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95872618-FD07-41C6-A602-6BA800CA8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260EBF58-84D1-4B32-9EC8-DF37EB906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46BFE94F-474A-453D-AE3A-E4D9D48B05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7B3DA309-9228-4CBE-874D-94C7DDF021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45109F74-E11C-47CD-8176-A40CB370C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8E8D113C-6520-46F0-95D7-D91F597A6A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3B703F40-0099-48A5-B79D-D7FF353A64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46DEE307-85EF-4D2A-A1B3-A8D009DE45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6600D9A5-388A-4962-914B-1E57A004C8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D1D8C77F-83F8-4142-8766-2CDD2E28EA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1214FE36-2FD1-49AD-AA59-F50D2BAB01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B59FD549-6C27-406B-8154-0FEEC74C27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ABBFD3F1-CDDE-47A0-89AD-80663926BF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B1AFA091-C2EE-45A9-9D47-6641B3D009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587CC879-926F-4955-AB23-62E0F3B6A4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4E6EA0EB-77AA-4D8F-A1C9-F0AFA039FC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EEDD9179-D665-453B-8A0D-C8AB157747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BBC4C827-7F4E-4E60-A479-6CCAAC82A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B8DAB12A-BCD3-43ED-A83B-A624D1665F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50401A41-60CB-4425-AA21-70CDEE8B22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27DB940E-119E-46EA-8B0D-8048C979B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9F999AF0-B77A-4AA0-9E7F-42E13BE7D2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5C14ECD8-D20A-4BB6-BF51-7CD2AF473CD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01E0E2E8-C70C-4BAC-AB01-192030B0E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1A03B16D-75A6-46C2-94F8-7606F808B6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E3410BDA-E31B-490A-B7C8-351F2FE9B7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43741A8F-ACE2-4F43-8F65-B04C4E633D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0EB9D00F-067B-4545-AC39-D926522168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B8D5F767-383B-4436-BEEA-66F30CACC5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99361825-C629-4530-AE2C-7FC66CDDD6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7EE53B6E-474F-4D28-87BC-DB5811B9F0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6763B8F6-C347-40A9-B37B-4EECA3970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BC178CC7-64D9-4B97-B662-2114AEB8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3F746BDD-0A58-475C-88FC-C6DA717AE9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D7FA4519-C611-4777-AED5-EDDBCFDC13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6E45A983-6315-4DD7-9BB6-1F68AF308D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5FCA867F-6B2A-4332-98E3-F69F23777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8" name="Picture 4" descr="Image result for pope innocent iii">
            <a:extLst>
              <a:ext uri="{FF2B5EF4-FFF2-40B4-BE49-F238E27FC236}">
                <a16:creationId xmlns:a16="http://schemas.microsoft.com/office/drawing/2014/main" id="{D245CB02-8A2F-4F60-A79D-4A9F0FBD3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5" r="42574" b="-1"/>
          <a:stretch/>
        </p:blipFill>
        <p:spPr bwMode="auto">
          <a:xfrm>
            <a:off x="-2334" y="10"/>
            <a:ext cx="5441859" cy="5654930"/>
          </a:xfrm>
          <a:custGeom>
            <a:avLst/>
            <a:gdLst/>
            <a:ahLst/>
            <a:cxnLst/>
            <a:rect l="l" t="t" r="r" b="b"/>
            <a:pathLst>
              <a:path w="5067519" h="5265942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70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696</Words>
  <Application>Microsoft Office PowerPoint</Application>
  <PresentationFormat>Widescreen</PresentationFormat>
  <Paragraphs>81</Paragraphs>
  <Slides>17</Slides>
  <Notes>17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Arial Nova</vt:lpstr>
      <vt:lpstr>Bahnschrift Light Condensed</vt:lpstr>
      <vt:lpstr>Calibri</vt:lpstr>
      <vt:lpstr>Calibri Light</vt:lpstr>
      <vt:lpstr>system-ui</vt:lpstr>
      <vt:lpstr>Times New Roman</vt:lpstr>
      <vt:lpstr>Wingdings</vt:lpstr>
      <vt:lpstr>Celestial</vt:lpstr>
      <vt:lpstr>An Exploration of Authority and Leadership</vt:lpstr>
      <vt:lpstr>PowerPoint Presentation</vt:lpstr>
      <vt:lpstr>An Exploration of Authority and Leadership</vt:lpstr>
      <vt:lpstr>Good Morning!</vt:lpstr>
      <vt:lpstr>Welcome to class</vt:lpstr>
      <vt:lpstr>Foundational understanding (so far) Week 1 (28 February)</vt:lpstr>
      <vt:lpstr>Foundational understanding (so far) Week 2-3 (7, 14 March)</vt:lpstr>
      <vt:lpstr>Foundational understanding (so far) Week 4-5 (21, 28 March)</vt:lpstr>
      <vt:lpstr>Pope Innocent III (1160 – 1216)</vt:lpstr>
      <vt:lpstr>Seven sacraments of the Catholic Church</vt:lpstr>
      <vt:lpstr>Imagine the power of the priest / church</vt:lpstr>
      <vt:lpstr>Have we as a brotherhood ever really abandoned the Catholic model</vt:lpstr>
      <vt:lpstr>My experience with being “official”</vt:lpstr>
      <vt:lpstr>The reformation and the restoration</vt:lpstr>
      <vt:lpstr>True authority versus implied authority</vt:lpstr>
      <vt:lpstr>Authority for the Seven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144</cp:revision>
  <cp:lastPrinted>2021-04-03T14:24:35Z</cp:lastPrinted>
  <dcterms:created xsi:type="dcterms:W3CDTF">2021-01-16T17:30:56Z</dcterms:created>
  <dcterms:modified xsi:type="dcterms:W3CDTF">2021-04-03T14:24:44Z</dcterms:modified>
</cp:coreProperties>
</file>