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0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4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1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AE45A-9F83-4CF3-BB88-D798CBF1EA65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49B94-5A2C-45C6-A9FA-E3CA2D322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0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E1E15D0-909F-49A7-A5F7-0A241BF15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16E6E-A88D-4E5A-90C0-28FD86DEB79E}"/>
              </a:ext>
            </a:extLst>
          </p:cNvPr>
          <p:cNvSpPr txBox="1"/>
          <p:nvPr/>
        </p:nvSpPr>
        <p:spPr>
          <a:xfrm>
            <a:off x="4565101" y="2136338"/>
            <a:ext cx="38664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50800" dist="50800" dir="5400000" algn="ctr" rotWithShape="0">
                    <a:schemeClr val="bg1"/>
                  </a:outerShdw>
                  <a:reflection blurRad="6350" stA="55000" endA="50" endPos="85000" dist="60007" dir="5400000" sy="-100000" algn="bl" rotWithShape="0"/>
                </a:effectLst>
                <a:latin typeface="Modern Love Caps" panose="020B0604020202020204" pitchFamily="82" charset="0"/>
              </a:rPr>
              <a:t>Two</a:t>
            </a:r>
          </a:p>
          <a:p>
            <a:pPr algn="ctr"/>
            <a:r>
              <a:rPr lang="en-US" sz="6600" dirty="0">
                <a:effectLst>
                  <a:outerShdw blurRad="50800" dist="50800" dir="5400000" algn="ctr" rotWithShape="0">
                    <a:schemeClr val="bg1"/>
                  </a:outerShdw>
                  <a:reflection blurRad="6350" stA="55000" endA="50" endPos="85000" dist="60007" dir="5400000" sy="-100000" algn="bl" rotWithShape="0"/>
                </a:effectLst>
                <a:latin typeface="Modern Love Caps" panose="020B0604020202020204" pitchFamily="82" charset="0"/>
              </a:rPr>
              <a:t> </a:t>
            </a:r>
          </a:p>
          <a:p>
            <a:pPr algn="ctr"/>
            <a:r>
              <a:rPr lang="en-US" sz="6600" dirty="0">
                <a:effectLst>
                  <a:outerShdw blurRad="50800" dist="50800" dir="5400000" algn="ctr" rotWithShape="0">
                    <a:schemeClr val="bg1"/>
                  </a:outerShdw>
                  <a:reflection blurRad="6350" stA="55000" endA="50" endPos="85000" dist="60007" dir="5400000" sy="-100000" algn="bl" rotWithShape="0"/>
                </a:effectLst>
                <a:latin typeface="Modern Love Caps" panose="020B0604020202020204" pitchFamily="82" charset="0"/>
              </a:rPr>
              <a:t>Realities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CE9C31-7E19-493D-8E88-B3FE6A4FCEAC}"/>
              </a:ext>
            </a:extLst>
          </p:cNvPr>
          <p:cNvSpPr txBox="1"/>
          <p:nvPr/>
        </p:nvSpPr>
        <p:spPr>
          <a:xfrm>
            <a:off x="0" y="2644170"/>
            <a:ext cx="3227882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Modern Love Caps" panose="020B0604020202020204" pitchFamily="82" charset="0"/>
              </a:rPr>
              <a:t>Revelation</a:t>
            </a:r>
          </a:p>
          <a:p>
            <a:pPr algn="ctr"/>
            <a:r>
              <a:rPr lang="en-US" sz="4800" dirty="0">
                <a:latin typeface="Modern Love Caps" panose="020B0604020202020204" pitchFamily="82" charset="0"/>
              </a:rPr>
              <a:t>4:1,2</a:t>
            </a:r>
          </a:p>
        </p:txBody>
      </p:sp>
    </p:spTree>
    <p:extLst>
      <p:ext uri="{BB962C8B-B14F-4D97-AF65-F5344CB8AC3E}">
        <p14:creationId xmlns:p14="http://schemas.microsoft.com/office/powerpoint/2010/main" val="1559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in a tunnel&#10;&#10;Description automatically generated with medium confidence">
            <a:extLst>
              <a:ext uri="{FF2B5EF4-FFF2-40B4-BE49-F238E27FC236}">
                <a16:creationId xmlns:a16="http://schemas.microsoft.com/office/drawing/2014/main" id="{F1F4D1B9-2B7B-4C14-A694-70F82E98A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97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21AA2-7F22-4E20-9DA4-A8B07FA7E57E}"/>
              </a:ext>
            </a:extLst>
          </p:cNvPr>
          <p:cNvSpPr txBox="1"/>
          <p:nvPr/>
        </p:nvSpPr>
        <p:spPr>
          <a:xfrm>
            <a:off x="4227226" y="151179"/>
            <a:ext cx="7964774" cy="655564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Tempus Sans ITC" panose="04020404030D07020202" pitchFamily="82" charset="0"/>
              </a:rPr>
              <a:t>After this I looked and there before me was a door standing open in heaven. And the voice I had first heard speaking to me like a trumpet said, “Come up here, and I will show you what must take place after this. At once I was in the Spirit, and there before me was a throne in heaven with someone sitting on it.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CB124-BA9D-4380-9ECF-9CF5B1F45EA6}"/>
              </a:ext>
            </a:extLst>
          </p:cNvPr>
          <p:cNvSpPr txBox="1"/>
          <p:nvPr/>
        </p:nvSpPr>
        <p:spPr>
          <a:xfrm>
            <a:off x="172387" y="5260270"/>
            <a:ext cx="2675744" cy="144655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Modern Love Caps" panose="020B0604020202020204" pitchFamily="82" charset="0"/>
              </a:rPr>
              <a:t>Revelation</a:t>
            </a:r>
          </a:p>
          <a:p>
            <a:pPr algn="ctr"/>
            <a:r>
              <a:rPr lang="en-US" sz="4400" dirty="0">
                <a:latin typeface="Modern Love Caps" panose="020B0604020202020204" pitchFamily="82" charset="0"/>
              </a:rPr>
              <a:t>4:1,2</a:t>
            </a:r>
          </a:p>
        </p:txBody>
      </p:sp>
    </p:spTree>
    <p:extLst>
      <p:ext uri="{BB962C8B-B14F-4D97-AF65-F5344CB8AC3E}">
        <p14:creationId xmlns:p14="http://schemas.microsoft.com/office/powerpoint/2010/main" val="8475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CD63BC-6818-460B-BA73-2353501C8922}"/>
              </a:ext>
            </a:extLst>
          </p:cNvPr>
          <p:cNvSpPr txBox="1"/>
          <p:nvPr/>
        </p:nvSpPr>
        <p:spPr>
          <a:xfrm>
            <a:off x="384122" y="296455"/>
            <a:ext cx="6756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Our Cultural </a:t>
            </a:r>
            <a:r>
              <a:rPr lang="en-US" sz="4800" b="1" dirty="0">
                <a:solidFill>
                  <a:srgbClr val="FFC0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R</a:t>
            </a:r>
            <a:r>
              <a:rPr lang="en-US" sz="4800" b="1" dirty="0">
                <a:solidFill>
                  <a:srgbClr val="FFC000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eality </a:t>
            </a:r>
            <a:endParaRPr lang="en-US" sz="4800" dirty="0">
              <a:solidFill>
                <a:srgbClr val="FFC0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42C013-58EF-4817-B330-1CF825EAE764}"/>
              </a:ext>
            </a:extLst>
          </p:cNvPr>
          <p:cNvSpPr/>
          <p:nvPr/>
        </p:nvSpPr>
        <p:spPr>
          <a:xfrm>
            <a:off x="704537" y="1843790"/>
            <a:ext cx="1573967" cy="929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3A643-22A7-4B73-AC67-2BA7F0A56BDA}"/>
              </a:ext>
            </a:extLst>
          </p:cNvPr>
          <p:cNvSpPr txBox="1"/>
          <p:nvPr/>
        </p:nvSpPr>
        <p:spPr>
          <a:xfrm>
            <a:off x="779487" y="1843790"/>
            <a:ext cx="1424066" cy="76944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2021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AC272D-D998-4492-969A-D92DDF236EB0}"/>
              </a:ext>
            </a:extLst>
          </p:cNvPr>
          <p:cNvSpPr/>
          <p:nvPr/>
        </p:nvSpPr>
        <p:spPr>
          <a:xfrm>
            <a:off x="4904281" y="1843790"/>
            <a:ext cx="1573967" cy="929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9E943-63B7-464B-9A82-1753363ED809}"/>
              </a:ext>
            </a:extLst>
          </p:cNvPr>
          <p:cNvSpPr txBox="1"/>
          <p:nvPr/>
        </p:nvSpPr>
        <p:spPr>
          <a:xfrm>
            <a:off x="4979231" y="1843790"/>
            <a:ext cx="1424066" cy="76944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2045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691F13-C548-4206-8AED-FC06E3709088}"/>
              </a:ext>
            </a:extLst>
          </p:cNvPr>
          <p:cNvSpPr/>
          <p:nvPr/>
        </p:nvSpPr>
        <p:spPr>
          <a:xfrm>
            <a:off x="9401332" y="1843790"/>
            <a:ext cx="1573967" cy="929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1C3B3-7AC4-4082-82FF-0171604DFD26}"/>
              </a:ext>
            </a:extLst>
          </p:cNvPr>
          <p:cNvSpPr txBox="1"/>
          <p:nvPr/>
        </p:nvSpPr>
        <p:spPr>
          <a:xfrm>
            <a:off x="9440055" y="1863724"/>
            <a:ext cx="1520254" cy="76944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2060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71048C-F350-4851-9E04-896185B4C097}"/>
              </a:ext>
            </a:extLst>
          </p:cNvPr>
          <p:cNvCxnSpPr>
            <a:cxnSpLocks/>
          </p:cNvCxnSpPr>
          <p:nvPr/>
        </p:nvCxnSpPr>
        <p:spPr>
          <a:xfrm>
            <a:off x="3762531" y="2308485"/>
            <a:ext cx="138783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82CD28-369B-49BD-B23B-0120734850E0}"/>
              </a:ext>
            </a:extLst>
          </p:cNvPr>
          <p:cNvCxnSpPr>
            <a:stCxn id="8" idx="6"/>
          </p:cNvCxnSpPr>
          <p:nvPr/>
        </p:nvCxnSpPr>
        <p:spPr>
          <a:xfrm>
            <a:off x="2278504" y="2308485"/>
            <a:ext cx="14840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6F884-F6D6-4E03-9A43-BBE493FD771C}"/>
              </a:ext>
            </a:extLst>
          </p:cNvPr>
          <p:cNvCxnSpPr>
            <a:cxnSpLocks/>
          </p:cNvCxnSpPr>
          <p:nvPr/>
        </p:nvCxnSpPr>
        <p:spPr>
          <a:xfrm>
            <a:off x="7962275" y="2281003"/>
            <a:ext cx="138783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BE6A4C-928D-4B9C-89C5-451E594AFEBE}"/>
              </a:ext>
            </a:extLst>
          </p:cNvPr>
          <p:cNvCxnSpPr/>
          <p:nvPr/>
        </p:nvCxnSpPr>
        <p:spPr>
          <a:xfrm>
            <a:off x="6478248" y="2281003"/>
            <a:ext cx="14840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4C38D4-93B0-441A-86B9-FC2C0FB4F493}"/>
              </a:ext>
            </a:extLst>
          </p:cNvPr>
          <p:cNvCxnSpPr>
            <a:cxnSpLocks/>
          </p:cNvCxnSpPr>
          <p:nvPr/>
        </p:nvCxnSpPr>
        <p:spPr>
          <a:xfrm>
            <a:off x="11125200" y="2308485"/>
            <a:ext cx="61709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0A9ACC-A643-4204-AFB5-52346CC20330}"/>
              </a:ext>
            </a:extLst>
          </p:cNvPr>
          <p:cNvSpPr txBox="1"/>
          <p:nvPr/>
        </p:nvSpPr>
        <p:spPr>
          <a:xfrm>
            <a:off x="7098466" y="2882683"/>
            <a:ext cx="5012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Totalitarianism </a:t>
            </a:r>
          </a:p>
          <a:p>
            <a:r>
              <a:rPr lang="en-US" sz="4000" b="1" dirty="0">
                <a:latin typeface="Tempus Sans ITC" panose="04020404030D07020202" pitchFamily="82" charset="0"/>
              </a:rPr>
              <a:t>			     Persecution</a:t>
            </a:r>
            <a:endParaRPr lang="en-US" sz="4000" dirty="0">
              <a:latin typeface="Tempus Sans ITC" panose="04020404030D07020202" pitchFamily="8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43286C-7EED-4C14-9507-ECEFBC25FD02}"/>
              </a:ext>
            </a:extLst>
          </p:cNvPr>
          <p:cNvSpPr txBox="1"/>
          <p:nvPr/>
        </p:nvSpPr>
        <p:spPr>
          <a:xfrm>
            <a:off x="227973" y="3226076"/>
            <a:ext cx="55850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Political Marxism 1920’s </a:t>
            </a:r>
          </a:p>
          <a:p>
            <a:r>
              <a:rPr lang="en-US" sz="40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Cultural Marxism</a:t>
            </a:r>
            <a:endParaRPr lang="en-US" sz="4000" dirty="0">
              <a:latin typeface="Tempus Sans ITC" panose="04020404030D07020202" pitchFamily="8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E82B4F-653C-4726-A896-E536CE091654}"/>
              </a:ext>
            </a:extLst>
          </p:cNvPr>
          <p:cNvSpPr txBox="1"/>
          <p:nvPr/>
        </p:nvSpPr>
        <p:spPr>
          <a:xfrm>
            <a:off x="2643890" y="5143409"/>
            <a:ext cx="501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Critical Race Theory</a:t>
            </a:r>
            <a:endParaRPr lang="en-US" sz="4000" dirty="0">
              <a:latin typeface="Tempus Sans ITC" panose="04020404030D07020202" pitchFamily="8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401C3F-3B6D-42D8-B433-0E6F28BF6150}"/>
              </a:ext>
            </a:extLst>
          </p:cNvPr>
          <p:cNvSpPr txBox="1"/>
          <p:nvPr/>
        </p:nvSpPr>
        <p:spPr>
          <a:xfrm>
            <a:off x="7419767" y="5851295"/>
            <a:ext cx="501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Dualistic Thinking</a:t>
            </a:r>
            <a:endParaRPr lang="en-US" sz="40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38F0B904-E59A-4121-8F85-5D625722A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15620D-B412-439C-BA69-51A2C722821C}"/>
              </a:ext>
            </a:extLst>
          </p:cNvPr>
          <p:cNvSpPr txBox="1"/>
          <p:nvPr/>
        </p:nvSpPr>
        <p:spPr>
          <a:xfrm>
            <a:off x="0" y="392672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Ink Free" panose="03080402000500000000" pitchFamily="66" charset="0"/>
              </a:rPr>
              <a:t>Biblical Justice vs Social Justice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93C37-E190-480D-A87E-736B7859AF4C}"/>
              </a:ext>
            </a:extLst>
          </p:cNvPr>
          <p:cNvSpPr txBox="1"/>
          <p:nvPr/>
        </p:nvSpPr>
        <p:spPr>
          <a:xfrm>
            <a:off x="0" y="1975879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Ink Free" panose="03080402000500000000" pitchFamily="66" charset="0"/>
              </a:rPr>
              <a:t>Racial Reconciliation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6F07F-7924-436B-82B5-8260F42358B1}"/>
              </a:ext>
            </a:extLst>
          </p:cNvPr>
          <p:cNvSpPr txBox="1"/>
          <p:nvPr/>
        </p:nvSpPr>
        <p:spPr>
          <a:xfrm>
            <a:off x="0" y="3004065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Ink Free" panose="03080402000500000000" pitchFamily="66" charset="0"/>
              </a:rPr>
              <a:t>Cultural Marxism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07D87-6619-4DC2-B3B4-84F5773DABA2}"/>
              </a:ext>
            </a:extLst>
          </p:cNvPr>
          <p:cNvSpPr txBox="1"/>
          <p:nvPr/>
        </p:nvSpPr>
        <p:spPr>
          <a:xfrm>
            <a:off x="0" y="4214806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Ink Free" panose="03080402000500000000" pitchFamily="66" charset="0"/>
              </a:rPr>
              <a:t>We Must Fight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9789F9-FA06-43C7-B33D-7160CAA4BA81}"/>
              </a:ext>
            </a:extLst>
          </p:cNvPr>
          <p:cNvSpPr txBox="1"/>
          <p:nvPr/>
        </p:nvSpPr>
        <p:spPr>
          <a:xfrm>
            <a:off x="0" y="5409048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Ink Free" panose="03080402000500000000" pitchFamily="66" charset="0"/>
              </a:rPr>
              <a:t>Critical Race Theory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EFC1E5-B47F-4D51-8723-AC6B8DC550CC}"/>
              </a:ext>
            </a:extLst>
          </p:cNvPr>
          <p:cNvSpPr txBox="1"/>
          <p:nvPr/>
        </p:nvSpPr>
        <p:spPr>
          <a:xfrm>
            <a:off x="5334000" y="5440523"/>
            <a:ext cx="6858000" cy="10156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Ink Free" panose="03080402000500000000" pitchFamily="66" charset="0"/>
              </a:rPr>
              <a:t>Voddie</a:t>
            </a:r>
            <a:r>
              <a:rPr lang="en-US" sz="6000" b="1" dirty="0">
                <a:latin typeface="Ink Free" panose="03080402000500000000" pitchFamily="66" charset="0"/>
              </a:rPr>
              <a:t> </a:t>
            </a:r>
            <a:r>
              <a:rPr lang="en-US" sz="6000" b="1" dirty="0" err="1">
                <a:latin typeface="Ink Free" panose="03080402000500000000" pitchFamily="66" charset="0"/>
              </a:rPr>
              <a:t>Baucham</a:t>
            </a:r>
            <a:endParaRPr lang="en-US" sz="60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996ADD-59BE-4EE1-8E77-B8AA030F9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33" y="0"/>
            <a:ext cx="6171767" cy="3471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DE6B15-E48A-4F96-987E-50ECE5821680}"/>
              </a:ext>
            </a:extLst>
          </p:cNvPr>
          <p:cNvSpPr txBox="1"/>
          <p:nvPr/>
        </p:nvSpPr>
        <p:spPr>
          <a:xfrm>
            <a:off x="384122" y="296455"/>
            <a:ext cx="6756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Our </a:t>
            </a:r>
            <a:r>
              <a:rPr lang="en-US" sz="4800" b="1" dirty="0">
                <a:solidFill>
                  <a:srgbClr val="FFC0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Spiritual</a:t>
            </a:r>
            <a:r>
              <a:rPr lang="en-US" sz="4800" b="1" dirty="0">
                <a:solidFill>
                  <a:srgbClr val="FFC000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rgbClr val="FFC0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R</a:t>
            </a:r>
            <a:r>
              <a:rPr lang="en-US" sz="4800" b="1" dirty="0">
                <a:solidFill>
                  <a:srgbClr val="FFC000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eality </a:t>
            </a:r>
            <a:endParaRPr lang="en-US" sz="4800" dirty="0">
              <a:solidFill>
                <a:srgbClr val="FFC0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1982631-A216-43C0-8180-79C26C55D147}"/>
              </a:ext>
            </a:extLst>
          </p:cNvPr>
          <p:cNvSpPr/>
          <p:nvPr/>
        </p:nvSpPr>
        <p:spPr>
          <a:xfrm>
            <a:off x="384122" y="1611824"/>
            <a:ext cx="3784922" cy="34716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B56BA-EAEE-4DA1-8397-F4D157840A8E}"/>
              </a:ext>
            </a:extLst>
          </p:cNvPr>
          <p:cNvSpPr txBox="1"/>
          <p:nvPr/>
        </p:nvSpPr>
        <p:spPr>
          <a:xfrm>
            <a:off x="384122" y="2617460"/>
            <a:ext cx="3784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</a:rPr>
              <a:t>Revelation 2,3</a:t>
            </a:r>
          </a:p>
          <a:p>
            <a:pPr algn="ctr"/>
            <a:r>
              <a:rPr lang="en-US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</a:rPr>
              <a:t>“Christians in Turmoil”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15612-F2FB-4BB4-ADB4-1BA200904DB0}"/>
              </a:ext>
            </a:extLst>
          </p:cNvPr>
          <p:cNvSpPr txBox="1"/>
          <p:nvPr/>
        </p:nvSpPr>
        <p:spPr>
          <a:xfrm>
            <a:off x="3990145" y="3429000"/>
            <a:ext cx="8065626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FFC000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Smyrna: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“I know your afflictions and your poverty (Physical Reality)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B0F0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“</a:t>
            </a:r>
            <a:r>
              <a:rPr lang="en-US" sz="4000" dirty="0">
                <a:solidFill>
                  <a:srgbClr val="00B0F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yet, you are rich!”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B0F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(Spiritual Reality)</a:t>
            </a:r>
          </a:p>
        </p:txBody>
      </p:sp>
    </p:spTree>
    <p:extLst>
      <p:ext uri="{BB962C8B-B14F-4D97-AF65-F5344CB8AC3E}">
        <p14:creationId xmlns:p14="http://schemas.microsoft.com/office/powerpoint/2010/main" val="717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33E799-B580-4523-ABB7-CBA41BEF1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1446">
            <a:off x="6004494" y="2230252"/>
            <a:ext cx="3239712" cy="216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84FB80-2AB7-4AD4-9C1A-344EB10C9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6440">
            <a:off x="8990268" y="1515611"/>
            <a:ext cx="2302506" cy="330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person walking in a tunnel&#10;&#10;Description automatically generated with medium confidence">
            <a:extLst>
              <a:ext uri="{FF2B5EF4-FFF2-40B4-BE49-F238E27FC236}">
                <a16:creationId xmlns:a16="http://schemas.microsoft.com/office/drawing/2014/main" id="{35874D24-AD56-4143-8FA5-A1349208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r="386"/>
          <a:stretch/>
        </p:blipFill>
        <p:spPr>
          <a:xfrm>
            <a:off x="1348352" y="1"/>
            <a:ext cx="401406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438C02-F135-404C-8A0E-BD51B16A37F9}"/>
              </a:ext>
            </a:extLst>
          </p:cNvPr>
          <p:cNvSpPr txBox="1"/>
          <p:nvPr/>
        </p:nvSpPr>
        <p:spPr>
          <a:xfrm>
            <a:off x="123986" y="115179"/>
            <a:ext cx="2665709" cy="224003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“A door open in heaven”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651B0-97E2-46FB-9D8E-EDEB985A81D0}"/>
              </a:ext>
            </a:extLst>
          </p:cNvPr>
          <p:cNvSpPr txBox="1"/>
          <p:nvPr/>
        </p:nvSpPr>
        <p:spPr>
          <a:xfrm>
            <a:off x="3936569" y="3666685"/>
            <a:ext cx="2851688" cy="29645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“and now still is open”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6155A-E7FB-4B71-BAF5-DB43954059EE}"/>
              </a:ext>
            </a:extLst>
          </p:cNvPr>
          <p:cNvSpPr txBox="1"/>
          <p:nvPr/>
        </p:nvSpPr>
        <p:spPr>
          <a:xfrm>
            <a:off x="5362413" y="483934"/>
            <a:ext cx="6705601" cy="139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B0F0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 Kings 6</a:t>
            </a:r>
            <a:endParaRPr lang="en-US" sz="4000" b="1" dirty="0">
              <a:solidFill>
                <a:srgbClr val="00B0F0"/>
              </a:solidFill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“O my lord, what shall we do?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DB91F4-81D3-4366-B4D4-33D2418F9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536">
            <a:off x="7194778" y="4012261"/>
            <a:ext cx="3126683" cy="1803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9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cloud, clouds&#10;&#10;Description automatically generated">
            <a:extLst>
              <a:ext uri="{FF2B5EF4-FFF2-40B4-BE49-F238E27FC236}">
                <a16:creationId xmlns:a16="http://schemas.microsoft.com/office/drawing/2014/main" id="{12762BB0-235A-4CDA-A723-2F0791478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57402"/>
            <a:ext cx="12191999" cy="4300597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0FD674-0324-44D6-9F7B-92B43757CEB2}"/>
              </a:ext>
            </a:extLst>
          </p:cNvPr>
          <p:cNvSpPr txBox="1"/>
          <p:nvPr/>
        </p:nvSpPr>
        <p:spPr>
          <a:xfrm>
            <a:off x="0" y="5459156"/>
            <a:ext cx="12191999" cy="13988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“And there before me was a throne in </a:t>
            </a:r>
            <a:r>
              <a:rPr lang="en-US" sz="4000" b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heaven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40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someone sitting on it.”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492036-3097-4620-8CFC-9932E7DB8A91}"/>
              </a:ext>
            </a:extLst>
          </p:cNvPr>
          <p:cNvSpPr txBox="1"/>
          <p:nvPr/>
        </p:nvSpPr>
        <p:spPr>
          <a:xfrm>
            <a:off x="0" y="2557402"/>
            <a:ext cx="8524068" cy="166013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Power, rule, authority, control,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righteousness, justice.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A7EBB0-FB7E-4B6C-A27A-5DC66A8202C5}"/>
              </a:ext>
            </a:extLst>
          </p:cNvPr>
          <p:cNvSpPr txBox="1"/>
          <p:nvPr/>
        </p:nvSpPr>
        <p:spPr>
          <a:xfrm>
            <a:off x="8524068" y="3613396"/>
            <a:ext cx="3647266" cy="166013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Psalm 47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JOY!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D5E562-E9DB-49E0-8CF4-B8CFF8A0D5F1}"/>
              </a:ext>
            </a:extLst>
          </p:cNvPr>
          <p:cNvSpPr txBox="1"/>
          <p:nvPr/>
        </p:nvSpPr>
        <p:spPr>
          <a:xfrm>
            <a:off x="0" y="-7279"/>
            <a:ext cx="12192000" cy="2716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“We do have such a high priest, who sat down at the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right hand of the throne of the Majesty in heaven…Let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us fix our eyes on Jesus…who sat down at the right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hand of the throne of God” Heb. 8:1, 12:2</a:t>
            </a:r>
          </a:p>
        </p:txBody>
      </p:sp>
    </p:spTree>
    <p:extLst>
      <p:ext uri="{BB962C8B-B14F-4D97-AF65-F5344CB8AC3E}">
        <p14:creationId xmlns:p14="http://schemas.microsoft.com/office/powerpoint/2010/main" val="2119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A2BDC5-58A5-4358-A847-74E1E2EB1D3F}"/>
              </a:ext>
            </a:extLst>
          </p:cNvPr>
          <p:cNvSpPr txBox="1"/>
          <p:nvPr/>
        </p:nvSpPr>
        <p:spPr>
          <a:xfrm>
            <a:off x="0" y="1461570"/>
            <a:ext cx="12192000" cy="393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“In fact, everyone who wants to live a godly life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in Christ Jesus will be persecuted, while evil men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and impostors will go from bad to worse,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deceiving and being deceived.”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900" b="1" dirty="0"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900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 Timothy 3:12,13</a:t>
            </a:r>
          </a:p>
        </p:txBody>
      </p:sp>
    </p:spTree>
    <p:extLst>
      <p:ext uri="{BB962C8B-B14F-4D97-AF65-F5344CB8AC3E}">
        <p14:creationId xmlns:p14="http://schemas.microsoft.com/office/powerpoint/2010/main" val="391644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on a beach&#10;&#10;Description automatically generated">
            <a:extLst>
              <a:ext uri="{FF2B5EF4-FFF2-40B4-BE49-F238E27FC236}">
                <a16:creationId xmlns:a16="http://schemas.microsoft.com/office/drawing/2014/main" id="{14971882-667E-4270-8B5D-4B2F18546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811"/>
            <a:ext cx="6159983" cy="409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icture containing outdoor, grass, sunset, sun&#10;&#10;Description automatically generated">
            <a:extLst>
              <a:ext uri="{FF2B5EF4-FFF2-40B4-BE49-F238E27FC236}">
                <a16:creationId xmlns:a16="http://schemas.microsoft.com/office/drawing/2014/main" id="{8E392569-863E-4C79-A4CD-BD772228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83" y="2860119"/>
            <a:ext cx="5998286" cy="399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4C9CAFEA-0BB9-4212-A321-D82FCD197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176" y="0"/>
            <a:ext cx="6440557" cy="35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6334</TotalTime>
  <Words>302</Words>
  <Application>Microsoft Office PowerPoint</Application>
  <PresentationFormat>Widescreen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Cavolini</vt:lpstr>
      <vt:lpstr>Ink Free</vt:lpstr>
      <vt:lpstr>Modern Love Caps</vt:lpstr>
      <vt:lpstr>MV Boli</vt:lpstr>
      <vt:lpstr>Tempus Sans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Ministry1 - Office</dc:creator>
  <cp:lastModifiedBy>AV Team</cp:lastModifiedBy>
  <cp:revision>22</cp:revision>
  <dcterms:created xsi:type="dcterms:W3CDTF">2021-03-22T19:14:07Z</dcterms:created>
  <dcterms:modified xsi:type="dcterms:W3CDTF">2021-03-28T01:26:23Z</dcterms:modified>
</cp:coreProperties>
</file>