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2" r:id="rId2"/>
    <p:sldId id="293" r:id="rId3"/>
    <p:sldId id="256" r:id="rId4"/>
    <p:sldId id="259" r:id="rId5"/>
    <p:sldId id="262" r:id="rId6"/>
    <p:sldId id="276" r:id="rId7"/>
    <p:sldId id="275" r:id="rId8"/>
    <p:sldId id="274" r:id="rId9"/>
    <p:sldId id="257" r:id="rId10"/>
    <p:sldId id="282" r:id="rId11"/>
    <p:sldId id="287" r:id="rId12"/>
    <p:sldId id="285" r:id="rId13"/>
    <p:sldId id="288" r:id="rId14"/>
    <p:sldId id="289" r:id="rId15"/>
    <p:sldId id="283" r:id="rId16"/>
    <p:sldId id="284" r:id="rId17"/>
    <p:sldId id="281" r:id="rId18"/>
    <p:sldId id="290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C5CE2A-169A-40E9-AE78-BF9238838B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C0782-D511-49FA-ADD2-A64FB9BDF0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D480-3800-493D-9AF4-EE389C6447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92BEC-AA62-4092-A50E-BC41472CD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E38D6668-F8B5-4571-9C46-2ABE84BF56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7214-6A2B-4747-91F0-DBB8E17E75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062F1D7A-AD85-4C53-B011-9CB4D50CF461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8F10C211-84FF-46D3-A815-5952699051CC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C04B1208-9D50-4E22-BBEC-64AAC69913C4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E6A3C850-03BB-42D7-8A47-5F7BECB18968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6B2FAAB9-1D83-4ACE-BAD3-E7FF43460ABF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607E513A-0D35-459C-99AF-B501A7F517D0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CE8C9F10-1C93-43AF-9247-FB8229022F90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006686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3F30F-03CB-4B8F-AFA3-91E1053AA70F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083B-DAA9-41A0-AAA0-00D49424C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929D-C1C3-489D-B8B6-3611EA6B2B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2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78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8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929D-C1C3-489D-B8B6-3611EA6B2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9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083B-DAA9-41A0-AAA0-00D49424C7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 marL="285750" indent="-2857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4000"/>
            </a:lvl1pPr>
            <a:lvl2pPr marL="742950" indent="-2857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3600"/>
            </a:lvl2pPr>
            <a:lvl3pPr marL="1200150" indent="-2857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3200"/>
            </a:lvl3pPr>
            <a:lvl4pPr marL="1543050" indent="-1714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2800"/>
            </a:lvl4pPr>
            <a:lvl5pPr marL="2000250" indent="-1714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800" i="1" kern="1200" cap="none" baseline="0">
          <a:ln w="3175" cmpd="sng">
            <a:noFill/>
          </a:ln>
          <a:solidFill>
            <a:srgbClr val="FFFF00"/>
          </a:solidFill>
          <a:effectLst/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\\gym1-2018\users\Public\Documents\Assembly\ActiveYear\3-minute_timer.wmv" TargetMode="External"/><Relationship Id="rId1" Type="http://schemas.microsoft.com/office/2007/relationships/media" Target="file:///\\gym1-2018\users\Public\Documents\Assembly\ActiveYear\3-minute_timer.wm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9ED4-2CF5-4130-9055-E19C0C07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964267"/>
            <a:ext cx="8416925" cy="2421464"/>
          </a:xfrm>
        </p:spPr>
        <p:txBody>
          <a:bodyPr>
            <a:normAutofit/>
          </a:bodyPr>
          <a:lstStyle/>
          <a:p>
            <a:r>
              <a:rPr lang="en-US" sz="6000" b="1" cap="small" dirty="0">
                <a:solidFill>
                  <a:srgbClr val="FFFF00"/>
                </a:solidFill>
                <a:latin typeface="Arial Nova" panose="020B0504020202020204" pitchFamily="34" charset="0"/>
              </a:rPr>
              <a:t>Return To Normalcy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F20D2-4B89-4B74-BDBD-1DEB86E23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2187788"/>
          </a:xfrm>
        </p:spPr>
        <p:txBody>
          <a:bodyPr>
            <a:normAutofit/>
          </a:bodyPr>
          <a:lstStyle/>
          <a:p>
            <a:r>
              <a:rPr lang="en-US" sz="4400" b="1" i="1" cap="small" dirty="0">
                <a:solidFill>
                  <a:srgbClr val="FFFF00"/>
                </a:solidFill>
              </a:rPr>
              <a:t>Unity Based on Love</a:t>
            </a:r>
          </a:p>
          <a:p>
            <a:r>
              <a:rPr lang="en-US" sz="3200" b="1" i="1" cap="small" dirty="0"/>
              <a:t>Central Adult Class </a:t>
            </a:r>
          </a:p>
          <a:p>
            <a:r>
              <a:rPr lang="en-US" sz="3200" b="1" i="1" cap="small" dirty="0"/>
              <a:t>31 January 2021</a:t>
            </a:r>
          </a:p>
        </p:txBody>
      </p:sp>
    </p:spTree>
    <p:extLst>
      <p:ext uri="{BB962C8B-B14F-4D97-AF65-F5344CB8AC3E}">
        <p14:creationId xmlns:p14="http://schemas.microsoft.com/office/powerpoint/2010/main" val="368342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E3BA-97F4-4C77-9335-9B73722A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of protection not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AE56-A446-4E88-810C-E78316786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not asked to leave this world, even though we would like to</a:t>
            </a:r>
          </a:p>
          <a:p>
            <a:pPr lvl="1"/>
            <a:r>
              <a:rPr lang="en-US" dirty="0"/>
              <a:t>We are subject to its pains and decay</a:t>
            </a:r>
          </a:p>
          <a:p>
            <a:r>
              <a:rPr lang="en-US" dirty="0"/>
              <a:t>Discipline (e.g. hardship) is required for inheritance [Hebrews 12:7-8]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AD78-8D0C-4FF3-B364-29206477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12:7-8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3111C-E4EF-4F85-8EF7-BF0CBAED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baseline="30000" dirty="0">
                <a:effectLst/>
                <a:latin typeface="system-ui"/>
              </a:rPr>
              <a:t>7 </a:t>
            </a:r>
            <a:r>
              <a:rPr lang="en-US" b="0" i="1" dirty="0">
                <a:effectLst/>
                <a:latin typeface="system-ui"/>
              </a:rPr>
              <a:t>Endure hardship as discipline; God is treating you as his children. For what children are not disciplined by their father? </a:t>
            </a:r>
            <a:r>
              <a:rPr lang="en-US" b="1" i="1" baseline="30000" dirty="0">
                <a:effectLst/>
                <a:latin typeface="system-ui"/>
              </a:rPr>
              <a:t>8 </a:t>
            </a:r>
            <a:r>
              <a:rPr lang="en-US" b="0" i="1" dirty="0">
                <a:effectLst/>
                <a:latin typeface="system-ui"/>
              </a:rPr>
              <a:t>If you are not disciplined—and everyone undergoes discipline—then you are not legitimate, not true sons and daughters at all.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309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DFA6-BAFD-4FAE-B2B5-031200C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Forehead of flint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1F8A-334C-4699-9CD2-64CA30F00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we rather avoid being hit in the head or would we want the ability to withstand the blow?</a:t>
            </a:r>
          </a:p>
        </p:txBody>
      </p:sp>
    </p:spTree>
    <p:extLst>
      <p:ext uri="{BB962C8B-B14F-4D97-AF65-F5344CB8AC3E}">
        <p14:creationId xmlns:p14="http://schemas.microsoft.com/office/powerpoint/2010/main" val="298579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EB65-A9CC-4A5A-8724-994368D5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3:4-9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5068-C3B8-44D6-A46D-0DAD6DB7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1063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i="1" baseline="30000" dirty="0">
                <a:effectLst/>
                <a:latin typeface="+mj-lt"/>
              </a:rPr>
              <a:t>4 </a:t>
            </a:r>
            <a:r>
              <a:rPr lang="en-US" sz="2800" b="0" i="1" dirty="0">
                <a:effectLst/>
                <a:latin typeface="+mj-lt"/>
              </a:rPr>
              <a:t>He then said to me: “Son of man, go now to the people of Israel and speak my words to them. </a:t>
            </a:r>
            <a:r>
              <a:rPr lang="en-US" sz="2800" b="1" i="1" baseline="30000" dirty="0">
                <a:effectLst/>
                <a:latin typeface="+mj-lt"/>
              </a:rPr>
              <a:t>5 </a:t>
            </a:r>
            <a:r>
              <a:rPr lang="en-US" sz="2800" b="0" i="1" dirty="0">
                <a:effectLst/>
                <a:latin typeface="+mj-lt"/>
              </a:rPr>
              <a:t>You are not being sent to a people of obscure speech and strange language, but to the people of Israel— </a:t>
            </a:r>
            <a:r>
              <a:rPr lang="en-US" sz="2800" b="1" i="1" baseline="30000" dirty="0">
                <a:effectLst/>
                <a:latin typeface="+mj-lt"/>
              </a:rPr>
              <a:t>6 </a:t>
            </a:r>
            <a:r>
              <a:rPr lang="en-US" sz="2800" b="0" i="1" dirty="0">
                <a:effectLst/>
                <a:latin typeface="+mj-lt"/>
              </a:rPr>
              <a:t>not to many peoples of obscure speech and strange language, whose words you cannot understand. Surely if I had sent you to them, they would have listened to you. </a:t>
            </a:r>
            <a:r>
              <a:rPr lang="en-US" sz="2800" b="1" i="1" baseline="30000" dirty="0">
                <a:effectLst/>
                <a:latin typeface="+mj-lt"/>
              </a:rPr>
              <a:t>7 </a:t>
            </a:r>
            <a:r>
              <a:rPr lang="en-US" sz="2800" b="0" i="1" dirty="0">
                <a:effectLst/>
                <a:latin typeface="+mj-lt"/>
              </a:rPr>
              <a:t>But the people of Israel are not willing to listen to you because they are not willing to listen to me, for all the Israelites are hardened and obstinate. </a:t>
            </a:r>
            <a:r>
              <a:rPr lang="en-US" sz="2800" b="1" i="1" baseline="30000" dirty="0">
                <a:effectLst/>
                <a:latin typeface="+mj-lt"/>
              </a:rPr>
              <a:t>8 </a:t>
            </a:r>
            <a:r>
              <a:rPr lang="en-US" sz="2800" b="0" i="1" dirty="0">
                <a:effectLst/>
                <a:latin typeface="+mj-lt"/>
              </a:rPr>
              <a:t>But I will make you as unyielding and hardened as they are. </a:t>
            </a:r>
            <a:r>
              <a:rPr lang="en-US" sz="2800" b="1" i="1" baseline="30000" dirty="0">
                <a:solidFill>
                  <a:srgbClr val="FFFF00"/>
                </a:solidFill>
                <a:effectLst/>
                <a:latin typeface="+mj-lt"/>
              </a:rPr>
              <a:t>9 </a:t>
            </a:r>
            <a:r>
              <a:rPr lang="en-US" sz="2800" b="0" i="1" dirty="0">
                <a:solidFill>
                  <a:srgbClr val="FFFF00"/>
                </a:solidFill>
                <a:effectLst/>
                <a:latin typeface="+mj-lt"/>
              </a:rPr>
              <a:t>I will make your forehead like the hardest stone, harder than flint. </a:t>
            </a:r>
            <a:r>
              <a:rPr lang="en-US" sz="2800" b="0" i="1" dirty="0">
                <a:effectLst/>
                <a:latin typeface="+mj-lt"/>
              </a:rPr>
              <a:t>Do not be afraid of them or terrified by them, though they are a rebellious people.”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43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23F7-ABE0-4D03-9105-CE5C9E3A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be afraid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C52B-5E5A-40E7-B632-5227E2D71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reason that this expression is repeated dozens of times in Scripture</a:t>
            </a:r>
          </a:p>
          <a:p>
            <a:pPr lvl="1"/>
            <a:r>
              <a:rPr lang="en-US" dirty="0"/>
              <a:t>There are threats to our well-being.</a:t>
            </a:r>
          </a:p>
          <a:p>
            <a:pPr lvl="2"/>
            <a:r>
              <a:rPr lang="en-US" dirty="0"/>
              <a:t>Some because of our faith</a:t>
            </a:r>
          </a:p>
          <a:p>
            <a:pPr lvl="2"/>
            <a:r>
              <a:rPr lang="en-US" dirty="0"/>
              <a:t>Some because of our humanity</a:t>
            </a:r>
          </a:p>
        </p:txBody>
      </p:sp>
    </p:spTree>
    <p:extLst>
      <p:ext uri="{BB962C8B-B14F-4D97-AF65-F5344CB8AC3E}">
        <p14:creationId xmlns:p14="http://schemas.microsoft.com/office/powerpoint/2010/main" val="385329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3102-B325-4376-8CC6-EE3B4E2F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1:9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C85F6-E7C1-459B-8E70-BE1E4433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baseline="30000" dirty="0">
                <a:effectLst/>
                <a:latin typeface="system-ui"/>
              </a:rPr>
              <a:t>9 </a:t>
            </a:r>
            <a:r>
              <a:rPr lang="en-US" b="0" i="1" dirty="0">
                <a:effectLst/>
                <a:latin typeface="system-ui"/>
              </a:rPr>
              <a:t>Have I not commanded you? Be strong and courageous. Do not be afraid; do not be discouraged, for the </a:t>
            </a:r>
            <a:r>
              <a:rPr lang="en-US" b="0" i="1" cap="small" dirty="0">
                <a:effectLst/>
                <a:latin typeface="system-ui"/>
              </a:rPr>
              <a:t>Lord</a:t>
            </a:r>
            <a:r>
              <a:rPr lang="en-US" b="0" i="1" dirty="0">
                <a:effectLst/>
                <a:latin typeface="system-ui"/>
              </a:rPr>
              <a:t> your God will be with you wherever you go.”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5440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7A96-066F-49C9-95BF-A3C22944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we know that we are supermen and superwomen</a:t>
            </a:r>
          </a:p>
        </p:txBody>
      </p:sp>
    </p:spTree>
    <p:extLst>
      <p:ext uri="{BB962C8B-B14F-4D97-AF65-F5344CB8AC3E}">
        <p14:creationId xmlns:p14="http://schemas.microsoft.com/office/powerpoint/2010/main" val="1275194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9F037-CA95-41DF-A48C-01F8F0E7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+mj-lt"/>
              </a:rPr>
              <a:t>The courage of Superman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BC2B4-8FCB-4D3F-9526-22A9789B5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92" y="1376491"/>
            <a:ext cx="5929141" cy="4443283"/>
          </a:xfrm>
          <a:prstGeom prst="roundRect">
            <a:avLst>
              <a:gd name="adj" fmla="val 4380"/>
            </a:avLst>
          </a:prstGeom>
          <a:ln w="50800" cap="sq" cmpd="dbl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17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F64-3933-4819-ADC9-E7AB8A5D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3" y="2700866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immortal but sometimes we forget</a:t>
            </a:r>
          </a:p>
        </p:txBody>
      </p:sp>
    </p:spTree>
    <p:extLst>
      <p:ext uri="{BB962C8B-B14F-4D97-AF65-F5344CB8AC3E}">
        <p14:creationId xmlns:p14="http://schemas.microsoft.com/office/powerpoint/2010/main" val="122801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64E-BAB4-4DFC-AB89-2B550CB1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39" y="1453578"/>
            <a:ext cx="8135469" cy="3849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Light Condensed" panose="020B0502040204020203" pitchFamily="34" charset="0"/>
              </a:rPr>
              <a:t>Be courageous in heart,</a:t>
            </a:r>
          </a:p>
          <a:p>
            <a:pPr marL="0" indent="0">
              <a:buNone/>
            </a:pPr>
            <a:r>
              <a:rPr lang="en-US" sz="5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Light Condensed" panose="020B0502040204020203" pitchFamily="34" charset="0"/>
              </a:rPr>
              <a:t>Strong in action,</a:t>
            </a:r>
          </a:p>
          <a:p>
            <a:pPr marL="0" indent="0">
              <a:buNone/>
            </a:pPr>
            <a:r>
              <a:rPr lang="en-US" sz="5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Light Condensed" panose="020B0502040204020203" pitchFamily="34" charset="0"/>
              </a:rPr>
              <a:t>Gentle in thought and speech</a:t>
            </a:r>
          </a:p>
        </p:txBody>
      </p:sp>
    </p:spTree>
    <p:extLst>
      <p:ext uri="{BB962C8B-B14F-4D97-AF65-F5344CB8AC3E}">
        <p14:creationId xmlns:p14="http://schemas.microsoft.com/office/powerpoint/2010/main" val="93284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9ED4-2CF5-4130-9055-E19C0C07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964267"/>
            <a:ext cx="8416925" cy="2421464"/>
          </a:xfrm>
        </p:spPr>
        <p:txBody>
          <a:bodyPr>
            <a:normAutofit/>
          </a:bodyPr>
          <a:lstStyle/>
          <a:p>
            <a:r>
              <a:rPr lang="en-US" sz="6000" b="1" cap="small" dirty="0">
                <a:solidFill>
                  <a:srgbClr val="FFFF00"/>
                </a:solidFill>
                <a:latin typeface="Arial Nova" panose="020B0504020202020204" pitchFamily="34" charset="0"/>
              </a:rPr>
              <a:t>Return To Normalcy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F20D2-4B89-4B74-BDBD-1DEB86E23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2187788"/>
          </a:xfrm>
        </p:spPr>
        <p:txBody>
          <a:bodyPr>
            <a:normAutofit/>
          </a:bodyPr>
          <a:lstStyle/>
          <a:p>
            <a:r>
              <a:rPr lang="en-US" sz="4400" b="1" i="1" cap="small" dirty="0">
                <a:solidFill>
                  <a:srgbClr val="FFFF00"/>
                </a:solidFill>
              </a:rPr>
              <a:t>Unity Based on Love</a:t>
            </a:r>
          </a:p>
          <a:p>
            <a:r>
              <a:rPr lang="en-US" sz="3200" b="1" i="1" cap="small" dirty="0"/>
              <a:t>Central Adult Class </a:t>
            </a:r>
          </a:p>
          <a:p>
            <a:r>
              <a:rPr lang="en-US" sz="3200" b="1" i="1" cap="small" dirty="0"/>
              <a:t>31 January 2021</a:t>
            </a:r>
          </a:p>
        </p:txBody>
      </p:sp>
      <p:pic>
        <p:nvPicPr>
          <p:cNvPr id="4" name="3-minute_timer.wmv">
            <a:hlinkClick r:id="" action="ppaction://media"/>
            <a:extLst>
              <a:ext uri="{FF2B5EF4-FFF2-40B4-BE49-F238E27FC236}">
                <a16:creationId xmlns:a16="http://schemas.microsoft.com/office/drawing/2014/main" id="{64D2EC7F-869B-4F42-8C30-68F0C5BC56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7650" y="735028"/>
            <a:ext cx="4991100" cy="279874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AF4DF29-4812-45FD-807C-8A740BB0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2622" y="0"/>
            <a:ext cx="74676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C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itchFamily="2" charset="2"/>
              </a:rPr>
              <a:t>Class Will Begin In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2060"/>
            </a:gs>
            <a:gs pos="86000">
              <a:schemeClr val="accent2">
                <a:lumMod val="75000"/>
              </a:schemeClr>
            </a:gs>
            <a:gs pos="96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9ED4-2CF5-4130-9055-E19C0C07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964267"/>
            <a:ext cx="8416925" cy="2421464"/>
          </a:xfrm>
        </p:spPr>
        <p:txBody>
          <a:bodyPr>
            <a:normAutofit/>
          </a:bodyPr>
          <a:lstStyle/>
          <a:p>
            <a:r>
              <a:rPr lang="en-US" sz="6000" b="1" cap="small" dirty="0">
                <a:solidFill>
                  <a:srgbClr val="FFFF00"/>
                </a:solidFill>
                <a:latin typeface="Arial Nova" panose="020B0504020202020204" pitchFamily="34" charset="0"/>
              </a:rPr>
              <a:t>Return To Normalcy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F20D2-4B89-4B74-BDBD-1DEB86E23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2187788"/>
          </a:xfrm>
        </p:spPr>
        <p:txBody>
          <a:bodyPr>
            <a:normAutofit/>
          </a:bodyPr>
          <a:lstStyle/>
          <a:p>
            <a:r>
              <a:rPr lang="en-US" sz="4400" b="1" i="1" cap="small" dirty="0">
                <a:solidFill>
                  <a:srgbClr val="FFFF00"/>
                </a:solidFill>
              </a:rPr>
              <a:t>Strength to Withstand</a:t>
            </a:r>
          </a:p>
          <a:p>
            <a:r>
              <a:rPr lang="en-US" sz="3200" b="1" i="1" cap="small" dirty="0"/>
              <a:t>Central Adult Class </a:t>
            </a:r>
          </a:p>
          <a:p>
            <a:r>
              <a:rPr lang="en-US" sz="3200" b="1" i="1" cap="small" dirty="0"/>
              <a:t>07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88496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B853-0D57-4267-8A3A-78710D3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cap="none" dirty="0">
                <a:solidFill>
                  <a:srgbClr val="FFFF00"/>
                </a:solidFill>
                <a:latin typeface="+mn-lt"/>
              </a:rPr>
              <a:t>The class theme</a:t>
            </a:r>
            <a:endParaRPr lang="en-US" sz="4400" b="1" i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2507-01F7-4826-96F5-0BA879B7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8529319" cy="36491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latin typeface="+mj-lt"/>
              </a:rPr>
              <a:t>Christ came into this world to return man to a normal state.  But what Christ calls normal, the world calls abnormal.  And what the world calls normal, Christ calls abnormal.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46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B853-0D57-4267-8A3A-78710D3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cap="none" dirty="0">
                <a:solidFill>
                  <a:srgbClr val="FFFF00"/>
                </a:solidFill>
                <a:latin typeface="+mn-lt"/>
              </a:rPr>
              <a:t>The class theme</a:t>
            </a:r>
            <a:endParaRPr lang="en-US" sz="4400" b="1" i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2507-01F7-4826-96F5-0BA879B7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9067799" cy="364913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latin typeface="+mj-lt"/>
              </a:rPr>
              <a:t>A Christian’s desire to return to normal is not to return to pre-COVID habits.  It is to return to the state of what we were created to be.  And Christ showed us what we were created to be.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14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B853-0D57-4267-8A3A-78710D3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cap="none" dirty="0">
                <a:solidFill>
                  <a:srgbClr val="FFFF00"/>
                </a:solidFill>
                <a:latin typeface="+mn-lt"/>
              </a:rPr>
              <a:t>John 17: 9-11</a:t>
            </a:r>
            <a:endParaRPr lang="en-US" sz="4400" b="1" i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2507-01F7-4826-96F5-0BA879B7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142067"/>
            <a:ext cx="10131425" cy="399457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1" baseline="30000" dirty="0">
                <a:effectLst/>
                <a:latin typeface="+mj-lt"/>
              </a:rPr>
              <a:t>9 </a:t>
            </a:r>
            <a:r>
              <a:rPr lang="en-US" sz="3200" b="0" i="1" dirty="0">
                <a:effectLst/>
                <a:latin typeface="+mj-lt"/>
              </a:rPr>
              <a:t>I pray for them. I am not praying for the world, but for those you have given me, for they are yours. </a:t>
            </a:r>
            <a:r>
              <a:rPr lang="en-US" sz="3200" b="1" i="1" baseline="30000" dirty="0">
                <a:effectLst/>
                <a:latin typeface="+mj-lt"/>
              </a:rPr>
              <a:t>10 </a:t>
            </a:r>
            <a:r>
              <a:rPr lang="en-US" sz="3200" b="0" i="1" dirty="0">
                <a:effectLst/>
                <a:latin typeface="+mj-lt"/>
              </a:rPr>
              <a:t>All I have is yours, and all you have is mine. And glory has come to me through them. </a:t>
            </a:r>
            <a:r>
              <a:rPr lang="en-US" sz="3200" b="1" i="1" baseline="30000" dirty="0">
                <a:effectLst/>
                <a:latin typeface="+mj-lt"/>
              </a:rPr>
              <a:t>11 </a:t>
            </a:r>
            <a:r>
              <a:rPr lang="en-US" sz="3200" b="0" i="1" dirty="0">
                <a:effectLst/>
                <a:latin typeface="+mj-lt"/>
              </a:rPr>
              <a:t>I will remain in the world no longer, but they are still in the world, and I am coming to you. Holy Father, </a:t>
            </a:r>
            <a:r>
              <a:rPr lang="en-US" sz="3200" b="0" i="1" dirty="0">
                <a:solidFill>
                  <a:srgbClr val="FFFF00"/>
                </a:solidFill>
                <a:effectLst/>
                <a:latin typeface="+mj-lt"/>
              </a:rPr>
              <a:t>protect them by the power of your name</a:t>
            </a:r>
            <a:r>
              <a:rPr lang="en-US" sz="3200" b="0" i="1" dirty="0">
                <a:effectLst/>
                <a:latin typeface="+mj-lt"/>
              </a:rPr>
              <a:t>, the name you gave me, so that they may be one as we are one. </a:t>
            </a:r>
          </a:p>
        </p:txBody>
      </p:sp>
    </p:spTree>
    <p:extLst>
      <p:ext uri="{BB962C8B-B14F-4D97-AF65-F5344CB8AC3E}">
        <p14:creationId xmlns:p14="http://schemas.microsoft.com/office/powerpoint/2010/main" val="291169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B853-0D57-4267-8A3A-78710D3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cap="none" dirty="0">
                <a:solidFill>
                  <a:srgbClr val="FFFF00"/>
                </a:solidFill>
                <a:latin typeface="+mn-lt"/>
              </a:rPr>
              <a:t>John 17: 12-13</a:t>
            </a:r>
            <a:endParaRPr lang="en-US" sz="4400" b="1" i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2507-01F7-4826-96F5-0BA879B7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142067"/>
            <a:ext cx="10131425" cy="399457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1" baseline="30000" dirty="0">
                <a:effectLst/>
                <a:latin typeface="+mj-lt"/>
              </a:rPr>
              <a:t>12 </a:t>
            </a:r>
            <a:r>
              <a:rPr lang="en-US" sz="3200" b="0" i="1" dirty="0">
                <a:effectLst/>
                <a:latin typeface="+mj-lt"/>
              </a:rPr>
              <a:t>While I was with them, </a:t>
            </a:r>
            <a:r>
              <a:rPr lang="en-US" sz="3200" b="0" i="1" dirty="0">
                <a:solidFill>
                  <a:srgbClr val="FFFF00"/>
                </a:solidFill>
                <a:effectLst/>
                <a:latin typeface="+mj-lt"/>
              </a:rPr>
              <a:t>I protected them and kept them safe by that name you gave me. </a:t>
            </a:r>
            <a:r>
              <a:rPr lang="en-US" sz="3200" b="0" i="1" dirty="0">
                <a:effectLst/>
                <a:latin typeface="+mj-lt"/>
              </a:rPr>
              <a:t>None has been lost except the one doomed to destruction so that Scripture would be fulfilled.</a:t>
            </a:r>
          </a:p>
          <a:p>
            <a:pPr marL="0" indent="0" algn="l">
              <a:buNone/>
            </a:pPr>
            <a:r>
              <a:rPr lang="en-US" sz="3200" b="1" i="1" baseline="30000" dirty="0">
                <a:effectLst/>
                <a:latin typeface="+mj-lt"/>
              </a:rPr>
              <a:t>13 </a:t>
            </a:r>
            <a:r>
              <a:rPr lang="en-US" sz="3200" b="0" i="1" dirty="0">
                <a:effectLst/>
                <a:latin typeface="+mj-lt"/>
              </a:rPr>
              <a:t>“I am coming to you now, but I say these things while I am still in the world, so that they may have the full measure of my joy within them. </a:t>
            </a:r>
          </a:p>
        </p:txBody>
      </p:sp>
    </p:spTree>
    <p:extLst>
      <p:ext uri="{BB962C8B-B14F-4D97-AF65-F5344CB8AC3E}">
        <p14:creationId xmlns:p14="http://schemas.microsoft.com/office/powerpoint/2010/main" val="352708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B853-0D57-4267-8A3A-78710D3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cap="none" dirty="0">
                <a:solidFill>
                  <a:srgbClr val="FFFF00"/>
                </a:solidFill>
                <a:latin typeface="+mn-lt"/>
              </a:rPr>
              <a:t>John 17: 14-19</a:t>
            </a:r>
            <a:endParaRPr lang="en-US" sz="4400" b="1" i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2507-01F7-4826-96F5-0BA879B7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142067"/>
            <a:ext cx="10131425" cy="399457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1" baseline="30000" dirty="0">
                <a:effectLst/>
                <a:latin typeface="+mj-lt"/>
              </a:rPr>
              <a:t>14 </a:t>
            </a:r>
            <a:r>
              <a:rPr lang="en-US" sz="3200" b="0" i="1" dirty="0">
                <a:effectLst/>
                <a:latin typeface="+mj-lt"/>
              </a:rPr>
              <a:t>I have given them your word and the world has hated them, for they are not of the world any more than I am of the world. </a:t>
            </a:r>
            <a:r>
              <a:rPr lang="en-US" sz="3200" b="1" i="1" baseline="30000" dirty="0">
                <a:solidFill>
                  <a:srgbClr val="FFFF00"/>
                </a:solidFill>
                <a:effectLst/>
                <a:latin typeface="+mj-lt"/>
              </a:rPr>
              <a:t>15 </a:t>
            </a:r>
            <a:r>
              <a:rPr lang="en-US" sz="3200" b="0" i="1" dirty="0">
                <a:solidFill>
                  <a:srgbClr val="FFFF00"/>
                </a:solidFill>
                <a:effectLst/>
                <a:latin typeface="+mj-lt"/>
              </a:rPr>
              <a:t>My prayer is not that you take them out of the world but that you protect them from the evil one. </a:t>
            </a:r>
            <a:r>
              <a:rPr lang="en-US" sz="3200" b="1" i="1" baseline="30000" dirty="0">
                <a:effectLst/>
                <a:latin typeface="+mj-lt"/>
              </a:rPr>
              <a:t>16 </a:t>
            </a:r>
            <a:r>
              <a:rPr lang="en-US" sz="3200" b="0" i="1" dirty="0">
                <a:effectLst/>
                <a:latin typeface="+mj-lt"/>
              </a:rPr>
              <a:t>They are not of the world, even as I am not of it. </a:t>
            </a:r>
            <a:r>
              <a:rPr lang="en-US" sz="3200" b="1" i="1" baseline="30000" dirty="0">
                <a:effectLst/>
                <a:latin typeface="+mj-lt"/>
              </a:rPr>
              <a:t>17 </a:t>
            </a:r>
            <a:r>
              <a:rPr lang="en-US" sz="3200" b="0" i="1" dirty="0">
                <a:effectLst/>
                <a:latin typeface="+mj-lt"/>
              </a:rPr>
              <a:t>Sanctify them by the truth; your word is truth. </a:t>
            </a:r>
            <a:r>
              <a:rPr lang="en-US" sz="3200" b="1" i="1" baseline="30000" dirty="0">
                <a:effectLst/>
                <a:latin typeface="+mj-lt"/>
              </a:rPr>
              <a:t>18 </a:t>
            </a:r>
            <a:r>
              <a:rPr lang="en-US" sz="3200" b="0" i="1" dirty="0">
                <a:effectLst/>
                <a:latin typeface="+mj-lt"/>
              </a:rPr>
              <a:t>As you sent me into the world, I have sent them into the world. </a:t>
            </a:r>
            <a:r>
              <a:rPr lang="en-US" sz="3200" b="1" i="1" baseline="30000" dirty="0">
                <a:effectLst/>
                <a:latin typeface="+mj-lt"/>
              </a:rPr>
              <a:t>19 </a:t>
            </a:r>
            <a:r>
              <a:rPr lang="en-US" sz="3200" b="0" i="1" dirty="0">
                <a:effectLst/>
                <a:latin typeface="+mj-lt"/>
              </a:rPr>
              <a:t>For them I sanctify myself, that they too may be truly sanctified.</a:t>
            </a:r>
          </a:p>
        </p:txBody>
      </p:sp>
    </p:spTree>
    <p:extLst>
      <p:ext uri="{BB962C8B-B14F-4D97-AF65-F5344CB8AC3E}">
        <p14:creationId xmlns:p14="http://schemas.microsoft.com/office/powerpoint/2010/main" val="134141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B853-0D57-4267-8A3A-78710D3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cap="none" dirty="0">
                <a:solidFill>
                  <a:srgbClr val="FFFF00"/>
                </a:solidFill>
                <a:latin typeface="+mn-lt"/>
              </a:rPr>
              <a:t>One of the last prayers of Jesus</a:t>
            </a:r>
            <a:endParaRPr lang="en-US" sz="4400" b="1" i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2507-01F7-4826-96F5-0BA879B7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81767"/>
            <a:ext cx="10350499" cy="4271433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Jesus and the Eleven have just left the “Last Supper”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Last prayer with the Eleven</a:t>
            </a:r>
          </a:p>
          <a:p>
            <a:pPr lvl="1"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</a:rPr>
              <a:t>Four days earlier Jesus had raised Lazarus from the dead [John 11]</a:t>
            </a:r>
          </a:p>
          <a:p>
            <a:pPr lvl="1"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</a:rPr>
              <a:t>Three days earlier Jesus entered Jerusalem to shouts of Hosanna [John 12]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In a few hours, the Eleven will abandon him, Jesus will be tried and nailed to the cross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Jesus knows this.</a:t>
            </a:r>
          </a:p>
        </p:txBody>
      </p:sp>
    </p:spTree>
    <p:extLst>
      <p:ext uri="{BB962C8B-B14F-4D97-AF65-F5344CB8AC3E}">
        <p14:creationId xmlns:p14="http://schemas.microsoft.com/office/powerpoint/2010/main" val="506795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911</Words>
  <Application>Microsoft Office PowerPoint</Application>
  <PresentationFormat>Widescreen</PresentationFormat>
  <Paragraphs>73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Arial Nova</vt:lpstr>
      <vt:lpstr>Bahnschrift Light Condensed</vt:lpstr>
      <vt:lpstr>Calibri</vt:lpstr>
      <vt:lpstr>Calibri Light</vt:lpstr>
      <vt:lpstr>system-ui</vt:lpstr>
      <vt:lpstr>Times New Roman</vt:lpstr>
      <vt:lpstr>Wingdings</vt:lpstr>
      <vt:lpstr>Celestial</vt:lpstr>
      <vt:lpstr>Return To Normalcy</vt:lpstr>
      <vt:lpstr>Return To Normalcy</vt:lpstr>
      <vt:lpstr>Return To Normalcy</vt:lpstr>
      <vt:lpstr>The class theme</vt:lpstr>
      <vt:lpstr>The class theme</vt:lpstr>
      <vt:lpstr>John 17: 9-11</vt:lpstr>
      <vt:lpstr>John 17: 12-13</vt:lpstr>
      <vt:lpstr>John 17: 14-19</vt:lpstr>
      <vt:lpstr>One of the last prayers of Jesus</vt:lpstr>
      <vt:lpstr>Prayer of protection not avoidance</vt:lpstr>
      <vt:lpstr>Hebrews 12:7-8</vt:lpstr>
      <vt:lpstr>Forehead of flint</vt:lpstr>
      <vt:lpstr>Ezekiel 3:4-9</vt:lpstr>
      <vt:lpstr>Do not be afraid</vt:lpstr>
      <vt:lpstr>Joshua 1:9</vt:lpstr>
      <vt:lpstr>Don’t we know that we are supermen and superwomen</vt:lpstr>
      <vt:lpstr>The courage of Superman</vt:lpstr>
      <vt:lpstr>We are immortal but sometimes we forget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 To Normalcy</dc:title>
  <dc:creator>Robert Wade</dc:creator>
  <cp:lastModifiedBy>AV Team</cp:lastModifiedBy>
  <cp:revision>20</cp:revision>
  <cp:lastPrinted>2021-02-06T23:49:04Z</cp:lastPrinted>
  <dcterms:created xsi:type="dcterms:W3CDTF">2021-01-16T17:30:56Z</dcterms:created>
  <dcterms:modified xsi:type="dcterms:W3CDTF">2021-02-07T13:53:34Z</dcterms:modified>
</cp:coreProperties>
</file>