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2" r:id="rId4"/>
    <p:sldId id="278" r:id="rId5"/>
    <p:sldId id="261" r:id="rId6"/>
    <p:sldId id="277" r:id="rId7"/>
    <p:sldId id="276" r:id="rId8"/>
    <p:sldId id="275" r:id="rId9"/>
    <p:sldId id="274" r:id="rId10"/>
    <p:sldId id="273" r:id="rId11"/>
    <p:sldId id="272" r:id="rId12"/>
    <p:sldId id="257" r:id="rId13"/>
    <p:sldId id="284" r:id="rId14"/>
    <p:sldId id="285" r:id="rId15"/>
    <p:sldId id="286" r:id="rId16"/>
    <p:sldId id="287" r:id="rId17"/>
    <p:sldId id="282" r:id="rId18"/>
    <p:sldId id="283" r:id="rId19"/>
    <p:sldId id="279" r:id="rId20"/>
    <p:sldId id="280" r:id="rId21"/>
    <p:sldId id="288" r:id="rId22"/>
    <p:sldId id="291" r:id="rId23"/>
    <p:sldId id="290" r:id="rId24"/>
    <p:sldId id="28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94660"/>
  </p:normalViewPr>
  <p:slideViewPr>
    <p:cSldViewPr snapToGrid="0">
      <p:cViewPr varScale="1">
        <p:scale>
          <a:sx n="94" d="100"/>
          <a:sy n="94" d="100"/>
        </p:scale>
        <p:origin x="96" y="420"/>
      </p:cViewPr>
      <p:guideLst/>
    </p:cSldViewPr>
  </p:slideViewPr>
  <p:notesTextViewPr>
    <p:cViewPr>
      <p:scale>
        <a:sx n="1" d="1"/>
        <a:sy n="1" d="1"/>
      </p:scale>
      <p:origin x="0" y="0"/>
    </p:cViewPr>
  </p:notesTextViewPr>
  <p:sorterViewPr>
    <p:cViewPr>
      <p:scale>
        <a:sx n="100" d="100"/>
        <a:sy n="100" d="100"/>
      </p:scale>
      <p:origin x="0" y="-3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3962399" y="5870575"/>
            <a:ext cx="4893958" cy="3778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lvl1pPr>
              <a:defRPr sz="4800" b="1" i="1" cap="none" baseline="0">
                <a:solidFill>
                  <a:srgbClr val="FFFF00"/>
                </a:solidFill>
                <a:latin typeface="+mn-lt"/>
              </a:defRPr>
            </a:lvl1pPr>
          </a:lstStyle>
          <a:p>
            <a:r>
              <a:rPr lang="en-US" dirty="0"/>
              <a:t>Click to edit Master title style</a:t>
            </a:r>
          </a:p>
        </p:txBody>
      </p:sp>
      <p:sp>
        <p:nvSpPr>
          <p:cNvPr id="3" name="Content Placeholder 2"/>
          <p:cNvSpPr>
            <a:spLocks noGrp="1"/>
          </p:cNvSpPr>
          <p:nvPr>
            <p:ph idx="1"/>
          </p:nvPr>
        </p:nvSpPr>
        <p:spPr/>
        <p:txBody>
          <a:bodyPr anchor="t">
            <a:normAutofit/>
          </a:bodyPr>
          <a:lstStyle>
            <a:lvl1pPr>
              <a:buClr>
                <a:srgbClr val="FFFF00"/>
              </a:buClr>
              <a:buSzPct val="70000"/>
              <a:buFont typeface="Wingdings" panose="05000000000000000000" pitchFamily="2" charset="2"/>
              <a:buChar char="Ø"/>
              <a:defRPr sz="3600"/>
            </a:lvl1pPr>
            <a:lvl2pPr>
              <a:buClr>
                <a:srgbClr val="FFFF00"/>
              </a:buClr>
              <a:buSzPct val="70000"/>
              <a:buFont typeface="Wingdings" panose="05000000000000000000" pitchFamily="2" charset="2"/>
              <a:buChar char="Ø"/>
              <a:defRPr sz="3200"/>
            </a:lvl2pPr>
            <a:lvl3pPr>
              <a:buClr>
                <a:srgbClr val="FFFF00"/>
              </a:buClr>
              <a:buSzPct val="70000"/>
              <a:buFont typeface="Wingdings" panose="05000000000000000000" pitchFamily="2" charset="2"/>
              <a:buChar char="Ø"/>
              <a:defRPr sz="2800"/>
            </a:lvl3pPr>
            <a:lvl4pPr>
              <a:buClr>
                <a:srgbClr val="FFFF00"/>
              </a:buClr>
              <a:buSzPct val="70000"/>
              <a:buFont typeface="Wingdings" panose="05000000000000000000" pitchFamily="2" charset="2"/>
              <a:buChar char="Ø"/>
              <a:defRPr sz="2400"/>
            </a:lvl4pPr>
            <a:lvl5pPr>
              <a:buClr>
                <a:srgbClr val="FFFF00"/>
              </a:buClr>
              <a:buSzPct val="70000"/>
              <a:buFont typeface="Wingdings" panose="05000000000000000000" pitchFamily="2" charset="2"/>
              <a:buChar char="Ø"/>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5" name="Footer Placeholder 4"/>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8" name="Footer Placeholder 7"/>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4" name="Footer Placeholder 3"/>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3" name="Footer Placeholder 2"/>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8589660" y="5870575"/>
            <a:ext cx="1600200" cy="377825"/>
          </a:xfrm>
          <a:prstGeom prst="rect">
            <a:avLst/>
          </a:prstGeom>
        </p:spPr>
        <p:txBody>
          <a:bodyPr/>
          <a:lstStyle/>
          <a:p>
            <a:fld id="{B61BEF0D-F0BB-DE4B-95CE-6DB70DBA9567}" type="datetimeFigureOut">
              <a:rPr lang="en-US" dirty="0"/>
              <a:pPr/>
              <a:t>1/30/2021</a:t>
            </a:fld>
            <a:endParaRPr lang="en-US" dirty="0"/>
          </a:p>
        </p:txBody>
      </p:sp>
      <p:sp>
        <p:nvSpPr>
          <p:cNvPr id="6" name="Footer Placeholder 5"/>
          <p:cNvSpPr>
            <a:spLocks noGrp="1"/>
          </p:cNvSpPr>
          <p:nvPr>
            <p:ph type="ftr" sz="quarter" idx="11"/>
          </p:nvPr>
        </p:nvSpPr>
        <p:spPr>
          <a:xfrm>
            <a:off x="685800" y="5870575"/>
            <a:ext cx="7827659" cy="3778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002060"/>
            </a:gs>
            <a:gs pos="86000">
              <a:schemeClr val="accent2">
                <a:lumMod val="75000"/>
              </a:schemeClr>
            </a:gs>
            <a:gs pos="96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743200" y="1964267"/>
            <a:ext cx="8416925" cy="2421464"/>
          </a:xfrm>
        </p:spPr>
        <p:txBody>
          <a:bodyPr>
            <a:normAutofit/>
          </a:bodyPr>
          <a:lstStyle/>
          <a:p>
            <a:r>
              <a:rPr lang="en-US" sz="6000" b="1" cap="small" dirty="0">
                <a:solidFill>
                  <a:srgbClr val="FFFF00"/>
                </a:solidFill>
                <a:latin typeface="Arial Nova" panose="020B0504020202020204" pitchFamily="34" charset="0"/>
              </a:rPr>
              <a:t>Return To Normalcy</a:t>
            </a:r>
          </a:p>
        </p:txBody>
      </p:sp>
      <p:sp>
        <p:nvSpPr>
          <p:cNvPr id="3" name="Subtitle 2">
            <a:extLst>
              <a:ext uri="{FF2B5EF4-FFF2-40B4-BE49-F238E27FC236}">
                <a16:creationId xmlns:a16="http://schemas.microsoft.com/office/drawing/2014/main" id="{638F20D2-4B89-4B74-BDBD-1DEB86E23A55}"/>
              </a:ext>
            </a:extLst>
          </p:cNvPr>
          <p:cNvSpPr>
            <a:spLocks noGrp="1"/>
          </p:cNvSpPr>
          <p:nvPr>
            <p:ph type="subTitle" idx="1"/>
          </p:nvPr>
        </p:nvSpPr>
        <p:spPr>
          <a:xfrm>
            <a:off x="3962399" y="4385732"/>
            <a:ext cx="7197726" cy="2187788"/>
          </a:xfrm>
        </p:spPr>
        <p:txBody>
          <a:bodyPr>
            <a:normAutofit/>
          </a:bodyPr>
          <a:lstStyle/>
          <a:p>
            <a:r>
              <a:rPr lang="en-US" sz="4400" b="1" i="1" cap="small" dirty="0">
                <a:solidFill>
                  <a:srgbClr val="FFFF00"/>
                </a:solidFill>
              </a:rPr>
              <a:t>Unity Based on Love</a:t>
            </a:r>
          </a:p>
          <a:p>
            <a:r>
              <a:rPr lang="en-US" sz="3200" b="1" i="1" cap="small" dirty="0"/>
              <a:t>Central Adult Class </a:t>
            </a:r>
          </a:p>
          <a:p>
            <a:r>
              <a:rPr lang="en-US" sz="3200" b="1" i="1" cap="small" dirty="0"/>
              <a:t>31 January 2021</a:t>
            </a:r>
          </a:p>
        </p:txBody>
      </p:sp>
    </p:spTree>
    <p:extLst>
      <p:ext uri="{BB962C8B-B14F-4D97-AF65-F5344CB8AC3E}">
        <p14:creationId xmlns:p14="http://schemas.microsoft.com/office/powerpoint/2010/main" val="288496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John 17: 20-23</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355601" y="2142067"/>
            <a:ext cx="10461625" cy="3994573"/>
          </a:xfrm>
        </p:spPr>
        <p:txBody>
          <a:bodyPr>
            <a:noAutofit/>
          </a:bodyPr>
          <a:lstStyle/>
          <a:p>
            <a:pPr marL="0" indent="0" algn="l">
              <a:buNone/>
            </a:pPr>
            <a:r>
              <a:rPr lang="en-US" sz="3200" b="1" i="0" baseline="30000" dirty="0">
                <a:effectLst/>
                <a:latin typeface="+mj-lt"/>
              </a:rPr>
              <a:t>20 </a:t>
            </a:r>
            <a:r>
              <a:rPr lang="en-US" sz="3200" b="0" i="0" dirty="0">
                <a:effectLst/>
                <a:latin typeface="+mj-lt"/>
              </a:rPr>
              <a:t>“My prayer is not for them alone. I pray also for those who will believe in me through their message, </a:t>
            </a:r>
            <a:r>
              <a:rPr lang="en-US" sz="3200" b="1" i="0" baseline="30000" dirty="0">
                <a:effectLst/>
                <a:latin typeface="+mj-lt"/>
              </a:rPr>
              <a:t>21 </a:t>
            </a:r>
            <a:r>
              <a:rPr lang="en-US" sz="3200" b="0" i="0" dirty="0">
                <a:solidFill>
                  <a:srgbClr val="FFFF00"/>
                </a:solidFill>
                <a:effectLst/>
                <a:latin typeface="+mj-lt"/>
              </a:rPr>
              <a:t>that all of them may be one, Father, just as you are in me and I am in you. </a:t>
            </a:r>
            <a:r>
              <a:rPr lang="en-US" sz="3200" b="0" i="0" dirty="0">
                <a:effectLst/>
                <a:latin typeface="+mj-lt"/>
              </a:rPr>
              <a:t>May they also be in us so that the world may believe that you have sent me. </a:t>
            </a:r>
            <a:r>
              <a:rPr lang="en-US" sz="3200" b="1" i="0" baseline="30000" dirty="0">
                <a:effectLst/>
                <a:latin typeface="+mj-lt"/>
              </a:rPr>
              <a:t>22 </a:t>
            </a:r>
            <a:r>
              <a:rPr lang="en-US" sz="3200" b="0" i="0" dirty="0">
                <a:effectLst/>
                <a:latin typeface="+mj-lt"/>
              </a:rPr>
              <a:t>I have given them the glory that you gave me, </a:t>
            </a:r>
            <a:r>
              <a:rPr lang="en-US" sz="3200" b="0" i="0" dirty="0">
                <a:solidFill>
                  <a:srgbClr val="FFFF00"/>
                </a:solidFill>
                <a:effectLst/>
                <a:latin typeface="+mj-lt"/>
              </a:rPr>
              <a:t>that they may be one as we are one— </a:t>
            </a:r>
            <a:r>
              <a:rPr lang="en-US" sz="3200" b="1" i="0" baseline="30000" dirty="0">
                <a:solidFill>
                  <a:srgbClr val="FFFF00"/>
                </a:solidFill>
                <a:effectLst/>
                <a:latin typeface="+mj-lt"/>
              </a:rPr>
              <a:t>23 </a:t>
            </a:r>
            <a:r>
              <a:rPr lang="en-US" sz="3200" b="0" i="0" dirty="0">
                <a:solidFill>
                  <a:srgbClr val="FFFF00"/>
                </a:solidFill>
                <a:effectLst/>
                <a:latin typeface="+mj-lt"/>
              </a:rPr>
              <a:t>I in them and you in me—so that they may be brought to complete unity. </a:t>
            </a:r>
            <a:r>
              <a:rPr lang="en-US" sz="3200" b="0" i="0" dirty="0">
                <a:effectLst/>
                <a:latin typeface="+mj-lt"/>
              </a:rPr>
              <a:t>Then the world will know that you sent me and have loved them even as you have loved me.</a:t>
            </a:r>
          </a:p>
        </p:txBody>
      </p:sp>
    </p:spTree>
    <p:extLst>
      <p:ext uri="{BB962C8B-B14F-4D97-AF65-F5344CB8AC3E}">
        <p14:creationId xmlns:p14="http://schemas.microsoft.com/office/powerpoint/2010/main" val="711269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John 17: 24-26</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355601" y="2142067"/>
            <a:ext cx="10131425" cy="3994573"/>
          </a:xfrm>
        </p:spPr>
        <p:txBody>
          <a:bodyPr>
            <a:noAutofit/>
          </a:bodyPr>
          <a:lstStyle/>
          <a:p>
            <a:pPr marL="0" indent="0" algn="l">
              <a:buNone/>
            </a:pPr>
            <a:r>
              <a:rPr lang="en-US" sz="3200" b="1" i="0" baseline="30000" dirty="0">
                <a:effectLst/>
                <a:latin typeface="+mj-lt"/>
              </a:rPr>
              <a:t>24 </a:t>
            </a:r>
            <a:r>
              <a:rPr lang="en-US" sz="3200" b="0" i="0" dirty="0">
                <a:effectLst/>
                <a:latin typeface="+mj-lt"/>
              </a:rPr>
              <a:t>“Father, I want those you have given me to be with me where I am, and to see my glory, the glory you have given me because you loved me before the creation of the world.</a:t>
            </a:r>
          </a:p>
          <a:p>
            <a:pPr marL="0" indent="0" algn="l">
              <a:buNone/>
            </a:pPr>
            <a:r>
              <a:rPr lang="en-US" sz="3200" b="1" i="0" baseline="30000" dirty="0">
                <a:effectLst/>
                <a:latin typeface="+mj-lt"/>
              </a:rPr>
              <a:t>25 </a:t>
            </a:r>
            <a:r>
              <a:rPr lang="en-US" sz="3200" b="0" i="0" dirty="0">
                <a:effectLst/>
                <a:latin typeface="+mj-lt"/>
              </a:rPr>
              <a:t>“Righteous Father, though the world does not know you, I know you, and they know that you have sent me. </a:t>
            </a:r>
            <a:r>
              <a:rPr lang="en-US" sz="3200" b="1" i="0" baseline="30000" dirty="0">
                <a:effectLst/>
                <a:latin typeface="+mj-lt"/>
              </a:rPr>
              <a:t>26 </a:t>
            </a:r>
            <a:r>
              <a:rPr lang="en-US" sz="3200" b="0" i="0" dirty="0">
                <a:effectLst/>
                <a:latin typeface="+mj-lt"/>
              </a:rPr>
              <a:t>I have made you known to them, and will continue to make you known in order that the love you have for me may be in them and that I myself may be in them.”</a:t>
            </a:r>
          </a:p>
        </p:txBody>
      </p:sp>
    </p:spTree>
    <p:extLst>
      <p:ext uri="{BB962C8B-B14F-4D97-AF65-F5344CB8AC3E}">
        <p14:creationId xmlns:p14="http://schemas.microsoft.com/office/powerpoint/2010/main" val="3207145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One of the last prayers of Jesus</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685801" y="2281767"/>
            <a:ext cx="10350499" cy="4271433"/>
          </a:xfrm>
        </p:spPr>
        <p:txBody>
          <a:bodyPr>
            <a:noAutofit/>
          </a:bodyPr>
          <a:lstStyle/>
          <a:p>
            <a:pPr>
              <a:buClr>
                <a:srgbClr val="FFFF00"/>
              </a:buClr>
              <a:buSzPct val="75000"/>
              <a:buFont typeface="Wingdings" panose="05000000000000000000" pitchFamily="2" charset="2"/>
              <a:buChar char="Ø"/>
            </a:pPr>
            <a:r>
              <a:rPr lang="en-US" sz="3200" b="1" dirty="0">
                <a:latin typeface="+mj-lt"/>
              </a:rPr>
              <a:t>Jesus and the Eleven have just left the “Last Supper”</a:t>
            </a:r>
          </a:p>
          <a:p>
            <a:pPr>
              <a:buClr>
                <a:srgbClr val="FFFF00"/>
              </a:buClr>
              <a:buSzPct val="75000"/>
              <a:buFont typeface="Wingdings" panose="05000000000000000000" pitchFamily="2" charset="2"/>
              <a:buChar char="Ø"/>
            </a:pPr>
            <a:r>
              <a:rPr lang="en-US" sz="3200" b="1" dirty="0">
                <a:latin typeface="+mj-lt"/>
              </a:rPr>
              <a:t>Judas is in motion to the Garden of Gethsemane with the armed guards coming to arrest Jesus</a:t>
            </a:r>
          </a:p>
          <a:p>
            <a:pPr>
              <a:buClr>
                <a:srgbClr val="FFFF00"/>
              </a:buClr>
              <a:buSzPct val="75000"/>
              <a:buFont typeface="Wingdings" panose="05000000000000000000" pitchFamily="2" charset="2"/>
              <a:buChar char="Ø"/>
            </a:pPr>
            <a:r>
              <a:rPr lang="en-US" sz="3200" b="1" dirty="0">
                <a:latin typeface="+mj-lt"/>
              </a:rPr>
              <a:t>Strong emphasis on unity of all believers</a:t>
            </a:r>
          </a:p>
          <a:p>
            <a:pPr>
              <a:buClr>
                <a:srgbClr val="FFFF00"/>
              </a:buClr>
              <a:buSzPct val="75000"/>
              <a:buFont typeface="Wingdings" panose="05000000000000000000" pitchFamily="2" charset="2"/>
              <a:buChar char="Ø"/>
            </a:pPr>
            <a:r>
              <a:rPr lang="en-US" sz="3200" b="1" dirty="0">
                <a:latin typeface="+mj-lt"/>
              </a:rPr>
              <a:t>In a few hours, the Eleven will abandon him, Jesus will be tried and nailed to the cross</a:t>
            </a:r>
          </a:p>
          <a:p>
            <a:pPr>
              <a:buClr>
                <a:srgbClr val="FFFF00"/>
              </a:buClr>
              <a:buSzPct val="75000"/>
              <a:buFont typeface="Wingdings" panose="05000000000000000000" pitchFamily="2" charset="2"/>
              <a:buChar char="Ø"/>
            </a:pPr>
            <a:r>
              <a:rPr lang="en-US" sz="3200" b="1" dirty="0">
                <a:latin typeface="+mj-lt"/>
              </a:rPr>
              <a:t>Jesus knows this.</a:t>
            </a:r>
          </a:p>
          <a:p>
            <a:pPr>
              <a:buClr>
                <a:srgbClr val="FFFF00"/>
              </a:buClr>
              <a:buSzPct val="75000"/>
              <a:buFont typeface="Wingdings" panose="05000000000000000000" pitchFamily="2" charset="2"/>
              <a:buChar char="Ø"/>
            </a:pPr>
            <a:endParaRPr lang="en-US" sz="3200" b="1" dirty="0">
              <a:latin typeface="+mj-lt"/>
            </a:endParaRPr>
          </a:p>
        </p:txBody>
      </p:sp>
    </p:spTree>
    <p:extLst>
      <p:ext uri="{BB962C8B-B14F-4D97-AF65-F5344CB8AC3E}">
        <p14:creationId xmlns:p14="http://schemas.microsoft.com/office/powerpoint/2010/main" val="50679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E1B7-8EF5-47EE-8BBF-0D6DCE68767E}"/>
              </a:ext>
            </a:extLst>
          </p:cNvPr>
          <p:cNvSpPr>
            <a:spLocks noGrp="1"/>
          </p:cNvSpPr>
          <p:nvPr>
            <p:ph type="title"/>
          </p:nvPr>
        </p:nvSpPr>
        <p:spPr/>
        <p:txBody>
          <a:bodyPr>
            <a:normAutofit/>
          </a:bodyPr>
          <a:lstStyle/>
          <a:p>
            <a:r>
              <a:rPr lang="en-US" dirty="0"/>
              <a:t>The early church struggled with unity</a:t>
            </a:r>
            <a:br>
              <a:rPr lang="en-US" dirty="0"/>
            </a:br>
            <a:r>
              <a:rPr lang="en-US" sz="3600" dirty="0"/>
              <a:t>First between the Jewish </a:t>
            </a:r>
            <a:r>
              <a:rPr lang="en-US" sz="3600" dirty="0" err="1"/>
              <a:t>christians</a:t>
            </a:r>
            <a:endParaRPr lang="en-US" dirty="0"/>
          </a:p>
        </p:txBody>
      </p:sp>
      <p:sp>
        <p:nvSpPr>
          <p:cNvPr id="3" name="Content Placeholder 2">
            <a:extLst>
              <a:ext uri="{FF2B5EF4-FFF2-40B4-BE49-F238E27FC236}">
                <a16:creationId xmlns:a16="http://schemas.microsoft.com/office/drawing/2014/main" id="{89B3D726-030C-4D4C-BBEB-AB88A7227202}"/>
              </a:ext>
            </a:extLst>
          </p:cNvPr>
          <p:cNvSpPr>
            <a:spLocks noGrp="1"/>
          </p:cNvSpPr>
          <p:nvPr>
            <p:ph idx="1"/>
          </p:nvPr>
        </p:nvSpPr>
        <p:spPr/>
        <p:txBody>
          <a:bodyPr/>
          <a:lstStyle/>
          <a:p>
            <a:r>
              <a:rPr lang="en-US" dirty="0"/>
              <a:t>Act 6:1</a:t>
            </a:r>
          </a:p>
          <a:p>
            <a:pPr lvl="1"/>
            <a:r>
              <a:rPr lang="en-US" b="0" i="0" baseline="30000" dirty="0">
                <a:effectLst/>
                <a:latin typeface="system-ui"/>
              </a:rPr>
              <a:t>1</a:t>
            </a:r>
            <a:r>
              <a:rPr lang="en-US" b="0" i="0" dirty="0">
                <a:effectLst/>
                <a:latin typeface="system-ui"/>
              </a:rPr>
              <a:t>In those days when the number of disciples was increasing, the Hellenistic Jews among them complained against the Hebraic Jews because their widows were being overlooked in the daily distribution of food. </a:t>
            </a:r>
            <a:endParaRPr lang="en-US" dirty="0"/>
          </a:p>
        </p:txBody>
      </p:sp>
    </p:spTree>
    <p:extLst>
      <p:ext uri="{BB962C8B-B14F-4D97-AF65-F5344CB8AC3E}">
        <p14:creationId xmlns:p14="http://schemas.microsoft.com/office/powerpoint/2010/main" val="3040307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E1B7-8EF5-47EE-8BBF-0D6DCE68767E}"/>
              </a:ext>
            </a:extLst>
          </p:cNvPr>
          <p:cNvSpPr>
            <a:spLocks noGrp="1"/>
          </p:cNvSpPr>
          <p:nvPr>
            <p:ph type="title"/>
          </p:nvPr>
        </p:nvSpPr>
        <p:spPr/>
        <p:txBody>
          <a:bodyPr>
            <a:normAutofit fontScale="90000"/>
          </a:bodyPr>
          <a:lstStyle/>
          <a:p>
            <a:r>
              <a:rPr lang="en-US" dirty="0"/>
              <a:t>The early church struggled with unity</a:t>
            </a:r>
            <a:br>
              <a:rPr lang="en-US" dirty="0"/>
            </a:br>
            <a:r>
              <a:rPr lang="en-US" sz="3600" dirty="0"/>
              <a:t>Then between the Jewish Christians and Gentile Christians</a:t>
            </a:r>
            <a:endParaRPr lang="en-US" dirty="0"/>
          </a:p>
        </p:txBody>
      </p:sp>
      <p:sp>
        <p:nvSpPr>
          <p:cNvPr id="3" name="Content Placeholder 2">
            <a:extLst>
              <a:ext uri="{FF2B5EF4-FFF2-40B4-BE49-F238E27FC236}">
                <a16:creationId xmlns:a16="http://schemas.microsoft.com/office/drawing/2014/main" id="{89B3D726-030C-4D4C-BBEB-AB88A7227202}"/>
              </a:ext>
            </a:extLst>
          </p:cNvPr>
          <p:cNvSpPr>
            <a:spLocks noGrp="1"/>
          </p:cNvSpPr>
          <p:nvPr>
            <p:ph idx="1"/>
          </p:nvPr>
        </p:nvSpPr>
        <p:spPr>
          <a:xfrm>
            <a:off x="685801" y="2142067"/>
            <a:ext cx="10337799" cy="3649133"/>
          </a:xfrm>
        </p:spPr>
        <p:txBody>
          <a:bodyPr>
            <a:normAutofit fontScale="92500" lnSpcReduction="20000"/>
          </a:bodyPr>
          <a:lstStyle/>
          <a:p>
            <a:r>
              <a:rPr lang="en-US" dirty="0"/>
              <a:t>Act 15:1-2</a:t>
            </a:r>
          </a:p>
          <a:p>
            <a:pPr lvl="1"/>
            <a:r>
              <a:rPr lang="en-US" b="0" i="0" dirty="0">
                <a:effectLst/>
                <a:latin typeface="system-ui"/>
              </a:rPr>
              <a:t>Certain people came down from Judea to Antioch and were teaching the believers: “Unless you are circumcised, according to the custom taught by Moses, you cannot be saved.” </a:t>
            </a:r>
            <a:r>
              <a:rPr lang="en-US" b="1" i="0" baseline="30000" dirty="0">
                <a:effectLst/>
                <a:latin typeface="system-ui"/>
              </a:rPr>
              <a:t>2 </a:t>
            </a:r>
            <a:r>
              <a:rPr lang="en-US" b="0" i="0" dirty="0">
                <a:effectLst/>
                <a:latin typeface="system-ui"/>
              </a:rPr>
              <a:t>This brought Paul and Barnabas into </a:t>
            </a:r>
            <a:r>
              <a:rPr lang="en-US" b="0" i="0" dirty="0">
                <a:solidFill>
                  <a:srgbClr val="FFFF00"/>
                </a:solidFill>
                <a:effectLst/>
                <a:latin typeface="system-ui"/>
              </a:rPr>
              <a:t>sharp dispute </a:t>
            </a:r>
            <a:r>
              <a:rPr lang="en-US" b="0" i="0" dirty="0">
                <a:effectLst/>
                <a:latin typeface="system-ui"/>
              </a:rPr>
              <a:t>and debate with them. So Paul and Barnabas were appointed, along with some other believers, to go up to Jerusalem to see the apostles and elders about this question. </a:t>
            </a:r>
            <a:endParaRPr lang="en-US" dirty="0"/>
          </a:p>
        </p:txBody>
      </p:sp>
    </p:spTree>
    <p:extLst>
      <p:ext uri="{BB962C8B-B14F-4D97-AF65-F5344CB8AC3E}">
        <p14:creationId xmlns:p14="http://schemas.microsoft.com/office/powerpoint/2010/main" val="3472088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E1B7-8EF5-47EE-8BBF-0D6DCE68767E}"/>
              </a:ext>
            </a:extLst>
          </p:cNvPr>
          <p:cNvSpPr>
            <a:spLocks noGrp="1"/>
          </p:cNvSpPr>
          <p:nvPr>
            <p:ph type="title"/>
          </p:nvPr>
        </p:nvSpPr>
        <p:spPr/>
        <p:txBody>
          <a:bodyPr>
            <a:normAutofit/>
          </a:bodyPr>
          <a:lstStyle/>
          <a:p>
            <a:r>
              <a:rPr lang="en-US" dirty="0"/>
              <a:t>The early church struggled with unity</a:t>
            </a:r>
            <a:br>
              <a:rPr lang="en-US" dirty="0"/>
            </a:br>
            <a:r>
              <a:rPr lang="en-US" sz="3600" dirty="0"/>
              <a:t>Then within the church over leaders</a:t>
            </a:r>
            <a:endParaRPr lang="en-US" dirty="0"/>
          </a:p>
        </p:txBody>
      </p:sp>
      <p:sp>
        <p:nvSpPr>
          <p:cNvPr id="3" name="Content Placeholder 2">
            <a:extLst>
              <a:ext uri="{FF2B5EF4-FFF2-40B4-BE49-F238E27FC236}">
                <a16:creationId xmlns:a16="http://schemas.microsoft.com/office/drawing/2014/main" id="{89B3D726-030C-4D4C-BBEB-AB88A7227202}"/>
              </a:ext>
            </a:extLst>
          </p:cNvPr>
          <p:cNvSpPr>
            <a:spLocks noGrp="1"/>
          </p:cNvSpPr>
          <p:nvPr>
            <p:ph idx="1"/>
          </p:nvPr>
        </p:nvSpPr>
        <p:spPr>
          <a:xfrm>
            <a:off x="685801" y="2142067"/>
            <a:ext cx="10337799" cy="3649133"/>
          </a:xfrm>
        </p:spPr>
        <p:txBody>
          <a:bodyPr>
            <a:normAutofit fontScale="85000" lnSpcReduction="10000"/>
          </a:bodyPr>
          <a:lstStyle/>
          <a:p>
            <a:r>
              <a:rPr lang="en-US" dirty="0"/>
              <a:t>1 Corinthians 1: 10-12</a:t>
            </a:r>
          </a:p>
          <a:p>
            <a:pPr lvl="1"/>
            <a:r>
              <a:rPr lang="en-US" b="1" i="0" baseline="30000" dirty="0">
                <a:effectLst/>
                <a:latin typeface="system-ui"/>
              </a:rPr>
              <a:t>10 </a:t>
            </a:r>
            <a:r>
              <a:rPr lang="en-US" b="0" i="0" dirty="0">
                <a:effectLst/>
                <a:latin typeface="system-ui"/>
              </a:rPr>
              <a:t>I appeal to you, brothers and sisters,</a:t>
            </a:r>
            <a:r>
              <a:rPr lang="en-US" b="0" i="0" baseline="30000" dirty="0">
                <a:effectLst/>
                <a:latin typeface="system-ui"/>
              </a:rPr>
              <a:t> </a:t>
            </a:r>
            <a:r>
              <a:rPr lang="en-US" b="0" i="0" dirty="0">
                <a:effectLst/>
                <a:latin typeface="system-ui"/>
              </a:rPr>
              <a:t>in the name of our Lord Jesus Christ, that all of you agree with one another in what you say and that there be no divisions among you, but that you be perfectly united in mind and thought. </a:t>
            </a:r>
            <a:r>
              <a:rPr lang="en-US" b="1" i="0" baseline="30000" dirty="0">
                <a:effectLst/>
                <a:latin typeface="system-ui"/>
              </a:rPr>
              <a:t>11 </a:t>
            </a:r>
            <a:r>
              <a:rPr lang="en-US" b="0" i="0" dirty="0">
                <a:effectLst/>
                <a:latin typeface="system-ui"/>
              </a:rPr>
              <a:t>My brothers and sisters, some from Chloe’s household have informed me that there are quarrels among you. </a:t>
            </a:r>
            <a:r>
              <a:rPr lang="en-US" b="1" i="0" baseline="30000" dirty="0">
                <a:effectLst/>
                <a:latin typeface="system-ui"/>
              </a:rPr>
              <a:t>12 </a:t>
            </a:r>
            <a:r>
              <a:rPr lang="en-US" b="0" i="0" dirty="0">
                <a:effectLst/>
                <a:latin typeface="system-ui"/>
              </a:rPr>
              <a:t>What I mean is this: </a:t>
            </a:r>
            <a:r>
              <a:rPr lang="en-US" b="0" i="0" dirty="0">
                <a:solidFill>
                  <a:srgbClr val="FFFF00"/>
                </a:solidFill>
                <a:effectLst/>
                <a:latin typeface="system-ui"/>
              </a:rPr>
              <a:t>One of you says, “I follow Paul”; another, “I follow Apollos”; another, “I follow Cephas”; still another, “I follow Christ.”</a:t>
            </a:r>
            <a:endParaRPr lang="en-US" dirty="0">
              <a:solidFill>
                <a:srgbClr val="FFFF00"/>
              </a:solidFill>
            </a:endParaRPr>
          </a:p>
        </p:txBody>
      </p:sp>
    </p:spTree>
    <p:extLst>
      <p:ext uri="{BB962C8B-B14F-4D97-AF65-F5344CB8AC3E}">
        <p14:creationId xmlns:p14="http://schemas.microsoft.com/office/powerpoint/2010/main" val="890499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AE1B7-8EF5-47EE-8BBF-0D6DCE68767E}"/>
              </a:ext>
            </a:extLst>
          </p:cNvPr>
          <p:cNvSpPr>
            <a:spLocks noGrp="1"/>
          </p:cNvSpPr>
          <p:nvPr>
            <p:ph type="title"/>
          </p:nvPr>
        </p:nvSpPr>
        <p:spPr/>
        <p:txBody>
          <a:bodyPr>
            <a:normAutofit/>
          </a:bodyPr>
          <a:lstStyle/>
          <a:p>
            <a:r>
              <a:rPr lang="en-US" dirty="0"/>
              <a:t>The early church struggled with unity</a:t>
            </a:r>
            <a:br>
              <a:rPr lang="en-US" dirty="0"/>
            </a:br>
            <a:r>
              <a:rPr lang="en-US" sz="3600" dirty="0"/>
              <a:t>Then within the Gentile Christians over Greek ideas</a:t>
            </a:r>
            <a:endParaRPr lang="en-US" dirty="0"/>
          </a:p>
        </p:txBody>
      </p:sp>
      <p:sp>
        <p:nvSpPr>
          <p:cNvPr id="3" name="Content Placeholder 2">
            <a:extLst>
              <a:ext uri="{FF2B5EF4-FFF2-40B4-BE49-F238E27FC236}">
                <a16:creationId xmlns:a16="http://schemas.microsoft.com/office/drawing/2014/main" id="{89B3D726-030C-4D4C-BBEB-AB88A7227202}"/>
              </a:ext>
            </a:extLst>
          </p:cNvPr>
          <p:cNvSpPr>
            <a:spLocks noGrp="1"/>
          </p:cNvSpPr>
          <p:nvPr>
            <p:ph idx="1"/>
          </p:nvPr>
        </p:nvSpPr>
        <p:spPr>
          <a:xfrm>
            <a:off x="685801" y="2142067"/>
            <a:ext cx="10337799" cy="3649133"/>
          </a:xfrm>
        </p:spPr>
        <p:txBody>
          <a:bodyPr>
            <a:normAutofit fontScale="85000" lnSpcReduction="10000"/>
          </a:bodyPr>
          <a:lstStyle/>
          <a:p>
            <a:r>
              <a:rPr lang="en-US" dirty="0"/>
              <a:t>1 John 1:1-3 (see also 1 Corinthians 15)</a:t>
            </a:r>
          </a:p>
          <a:p>
            <a:pPr lvl="1"/>
            <a:r>
              <a:rPr lang="en-US" b="0" i="0" baseline="30000" dirty="0">
                <a:effectLst/>
                <a:latin typeface="system-ui"/>
              </a:rPr>
              <a:t>1</a:t>
            </a:r>
            <a:r>
              <a:rPr lang="en-US" b="0" i="0" dirty="0">
                <a:effectLst/>
                <a:latin typeface="system-ui"/>
              </a:rPr>
              <a:t>That which was from the beginning, which we have heard, which we have seen with our eyes, </a:t>
            </a:r>
            <a:r>
              <a:rPr lang="en-US" b="0" i="0" dirty="0">
                <a:solidFill>
                  <a:srgbClr val="FFFF00"/>
                </a:solidFill>
                <a:effectLst/>
                <a:latin typeface="system-ui"/>
              </a:rPr>
              <a:t>which we have looked at and our hands have touched</a:t>
            </a:r>
            <a:r>
              <a:rPr lang="en-US" b="0" i="0" dirty="0">
                <a:effectLst/>
                <a:latin typeface="system-ui"/>
              </a:rPr>
              <a:t>—this we proclaim concerning the Word of life. </a:t>
            </a:r>
            <a:r>
              <a:rPr lang="en-US" b="1" i="0" baseline="30000" dirty="0">
                <a:effectLst/>
                <a:latin typeface="system-ui"/>
              </a:rPr>
              <a:t>2 </a:t>
            </a:r>
            <a:r>
              <a:rPr lang="en-US" b="0" i="0" dirty="0">
                <a:effectLst/>
                <a:latin typeface="system-ui"/>
              </a:rPr>
              <a:t>The life appeared; we have seen it and testify to it, and we proclaim to you the eternal life, which was with the Father and has appeared to us. </a:t>
            </a:r>
            <a:r>
              <a:rPr lang="en-US" b="1" i="0" baseline="30000" dirty="0">
                <a:effectLst/>
                <a:latin typeface="system-ui"/>
              </a:rPr>
              <a:t>3 </a:t>
            </a:r>
            <a:r>
              <a:rPr lang="en-US" b="0" i="0" dirty="0">
                <a:effectLst/>
                <a:latin typeface="system-ui"/>
              </a:rPr>
              <a:t>We proclaim to you what we have seen and heard, so that you also may have fellowship with us. And our fellowship is with the Father and with his Son, Jesus Christ. </a:t>
            </a:r>
            <a:endParaRPr lang="en-US" dirty="0"/>
          </a:p>
        </p:txBody>
      </p:sp>
    </p:spTree>
    <p:extLst>
      <p:ext uri="{BB962C8B-B14F-4D97-AF65-F5344CB8AC3E}">
        <p14:creationId xmlns:p14="http://schemas.microsoft.com/office/powerpoint/2010/main" val="1989487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99E6E-230D-4BE7-9518-D11A3CC1DAF6}"/>
              </a:ext>
            </a:extLst>
          </p:cNvPr>
          <p:cNvSpPr>
            <a:spLocks noGrp="1"/>
          </p:cNvSpPr>
          <p:nvPr>
            <p:ph type="title"/>
          </p:nvPr>
        </p:nvSpPr>
        <p:spPr/>
        <p:txBody>
          <a:bodyPr>
            <a:normAutofit fontScale="90000"/>
          </a:bodyPr>
          <a:lstStyle/>
          <a:p>
            <a:r>
              <a:rPr lang="en-US" dirty="0"/>
              <a:t>Unity implies the potential for separation</a:t>
            </a:r>
          </a:p>
        </p:txBody>
      </p:sp>
      <p:sp>
        <p:nvSpPr>
          <p:cNvPr id="3" name="Content Placeholder 2">
            <a:extLst>
              <a:ext uri="{FF2B5EF4-FFF2-40B4-BE49-F238E27FC236}">
                <a16:creationId xmlns:a16="http://schemas.microsoft.com/office/drawing/2014/main" id="{0FE15598-48B8-4499-81C0-C7F49C3CC207}"/>
              </a:ext>
            </a:extLst>
          </p:cNvPr>
          <p:cNvSpPr>
            <a:spLocks noGrp="1"/>
          </p:cNvSpPr>
          <p:nvPr>
            <p:ph idx="1"/>
          </p:nvPr>
        </p:nvSpPr>
        <p:spPr/>
        <p:txBody>
          <a:bodyPr>
            <a:normAutofit lnSpcReduction="10000"/>
          </a:bodyPr>
          <a:lstStyle/>
          <a:p>
            <a:r>
              <a:rPr lang="en-US" dirty="0"/>
              <a:t>Luke 14:25-27</a:t>
            </a:r>
          </a:p>
          <a:p>
            <a:pPr lvl="1"/>
            <a:r>
              <a:rPr lang="en-US" b="1" i="0" baseline="30000" dirty="0">
                <a:effectLst/>
                <a:latin typeface="system-ui"/>
              </a:rPr>
              <a:t>25 </a:t>
            </a:r>
            <a:r>
              <a:rPr lang="en-US" b="0" i="0" dirty="0">
                <a:effectLst/>
                <a:latin typeface="system-ui"/>
              </a:rPr>
              <a:t>Large crowds were traveling with Jesus, and turning to them he said: </a:t>
            </a:r>
            <a:r>
              <a:rPr lang="en-US" b="1" i="0" baseline="30000" dirty="0">
                <a:effectLst/>
                <a:latin typeface="system-ui"/>
              </a:rPr>
              <a:t>26 </a:t>
            </a:r>
            <a:r>
              <a:rPr lang="en-US" b="0" i="0" dirty="0">
                <a:effectLst/>
                <a:latin typeface="system-ui"/>
              </a:rPr>
              <a:t>“If anyone comes to me and does not hate father and mother, wife and children, brothers and sisters—yes, even their own life—such a person </a:t>
            </a:r>
            <a:r>
              <a:rPr lang="en-US" b="0" i="0" dirty="0">
                <a:solidFill>
                  <a:srgbClr val="FFFF00"/>
                </a:solidFill>
                <a:effectLst/>
                <a:latin typeface="system-ui"/>
              </a:rPr>
              <a:t>cannot be my disciple</a:t>
            </a:r>
            <a:r>
              <a:rPr lang="en-US" b="0" i="0" dirty="0">
                <a:effectLst/>
                <a:latin typeface="system-ui"/>
              </a:rPr>
              <a:t>. </a:t>
            </a:r>
            <a:r>
              <a:rPr lang="en-US" b="1" i="0" baseline="30000" dirty="0">
                <a:effectLst/>
                <a:latin typeface="system-ui"/>
              </a:rPr>
              <a:t>27 </a:t>
            </a:r>
            <a:r>
              <a:rPr lang="en-US" b="0" i="0" dirty="0">
                <a:effectLst/>
                <a:latin typeface="system-ui"/>
              </a:rPr>
              <a:t>And whoever does not carry their cross and follow me </a:t>
            </a:r>
            <a:r>
              <a:rPr lang="en-US" b="0" i="0" dirty="0">
                <a:solidFill>
                  <a:srgbClr val="FFFF00"/>
                </a:solidFill>
                <a:effectLst/>
                <a:latin typeface="system-ui"/>
              </a:rPr>
              <a:t>cannot be my disciple</a:t>
            </a:r>
            <a:r>
              <a:rPr lang="en-US" b="0" i="0" dirty="0">
                <a:effectLst/>
                <a:latin typeface="system-ui"/>
              </a:rPr>
              <a:t>.</a:t>
            </a:r>
            <a:endParaRPr lang="en-US" dirty="0"/>
          </a:p>
        </p:txBody>
      </p:sp>
    </p:spTree>
    <p:extLst>
      <p:ext uri="{BB962C8B-B14F-4D97-AF65-F5344CB8AC3E}">
        <p14:creationId xmlns:p14="http://schemas.microsoft.com/office/powerpoint/2010/main" val="381890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AFA1-1F7A-4218-A9A6-DC535BECF2AA}"/>
              </a:ext>
            </a:extLst>
          </p:cNvPr>
          <p:cNvSpPr>
            <a:spLocks noGrp="1"/>
          </p:cNvSpPr>
          <p:nvPr>
            <p:ph type="title"/>
          </p:nvPr>
        </p:nvSpPr>
        <p:spPr/>
        <p:txBody>
          <a:bodyPr/>
          <a:lstStyle/>
          <a:p>
            <a:r>
              <a:rPr lang="en-US" dirty="0"/>
              <a:t>Unity implies being looked down on</a:t>
            </a:r>
          </a:p>
        </p:txBody>
      </p:sp>
      <p:sp>
        <p:nvSpPr>
          <p:cNvPr id="3" name="Content Placeholder 2">
            <a:extLst>
              <a:ext uri="{FF2B5EF4-FFF2-40B4-BE49-F238E27FC236}">
                <a16:creationId xmlns:a16="http://schemas.microsoft.com/office/drawing/2014/main" id="{90BCC25A-7F51-4179-A18F-FCED8B08560A}"/>
              </a:ext>
            </a:extLst>
          </p:cNvPr>
          <p:cNvSpPr>
            <a:spLocks noGrp="1"/>
          </p:cNvSpPr>
          <p:nvPr>
            <p:ph idx="1"/>
          </p:nvPr>
        </p:nvSpPr>
        <p:spPr/>
        <p:txBody>
          <a:bodyPr>
            <a:normAutofit fontScale="92500" lnSpcReduction="20000"/>
          </a:bodyPr>
          <a:lstStyle/>
          <a:p>
            <a:r>
              <a:rPr lang="en-US" dirty="0"/>
              <a:t>I Corinthians 1: 18-24</a:t>
            </a:r>
          </a:p>
          <a:p>
            <a:pPr lvl="1"/>
            <a:r>
              <a:rPr lang="en-US" b="1" i="0" baseline="30000" dirty="0">
                <a:effectLst/>
                <a:latin typeface="system-ui"/>
              </a:rPr>
              <a:t>18 </a:t>
            </a:r>
            <a:r>
              <a:rPr lang="en-US" b="0" i="0" dirty="0">
                <a:effectLst/>
                <a:latin typeface="system-ui"/>
              </a:rPr>
              <a:t>For the message of the cross is </a:t>
            </a:r>
            <a:r>
              <a:rPr lang="en-US" b="0" i="0" dirty="0">
                <a:solidFill>
                  <a:srgbClr val="FFFF00"/>
                </a:solidFill>
                <a:effectLst/>
                <a:latin typeface="system-ui"/>
              </a:rPr>
              <a:t>foolishness</a:t>
            </a:r>
            <a:r>
              <a:rPr lang="en-US" b="0" i="0" dirty="0">
                <a:effectLst/>
                <a:latin typeface="system-ui"/>
              </a:rPr>
              <a:t> to those who are perishing, but to us who are being saved it is the power of God. </a:t>
            </a:r>
            <a:r>
              <a:rPr lang="en-US" b="1" i="0" dirty="0">
                <a:effectLst/>
                <a:latin typeface="system-ui"/>
              </a:rPr>
              <a:t>… </a:t>
            </a:r>
            <a:r>
              <a:rPr lang="en-US" b="1" i="0" baseline="30000" dirty="0">
                <a:effectLst/>
                <a:latin typeface="system-ui"/>
              </a:rPr>
              <a:t>22 </a:t>
            </a:r>
            <a:r>
              <a:rPr lang="en-US" b="0" i="0" dirty="0">
                <a:effectLst/>
                <a:latin typeface="system-ui"/>
              </a:rPr>
              <a:t>Jews demand signs and Greeks look for wisdom, </a:t>
            </a:r>
            <a:r>
              <a:rPr lang="en-US" b="1" i="0" baseline="30000" dirty="0">
                <a:effectLst/>
                <a:latin typeface="system-ui"/>
              </a:rPr>
              <a:t>23 </a:t>
            </a:r>
            <a:r>
              <a:rPr lang="en-US" b="0" i="0" dirty="0">
                <a:effectLst/>
                <a:latin typeface="system-ui"/>
              </a:rPr>
              <a:t>but we preach Christ crucified: </a:t>
            </a:r>
            <a:r>
              <a:rPr lang="en-US" b="0" i="0" dirty="0">
                <a:solidFill>
                  <a:srgbClr val="FFFF00"/>
                </a:solidFill>
                <a:effectLst/>
                <a:latin typeface="system-ui"/>
              </a:rPr>
              <a:t>a stumbling block to Jews and foolishness to Gentiles</a:t>
            </a:r>
            <a:r>
              <a:rPr lang="en-US" b="0" i="0" dirty="0">
                <a:effectLst/>
                <a:latin typeface="system-ui"/>
              </a:rPr>
              <a:t>, </a:t>
            </a:r>
            <a:r>
              <a:rPr lang="en-US" b="1" i="0" baseline="30000" dirty="0">
                <a:effectLst/>
                <a:latin typeface="system-ui"/>
              </a:rPr>
              <a:t>24 </a:t>
            </a:r>
            <a:r>
              <a:rPr lang="en-US" b="0" i="0" dirty="0">
                <a:effectLst/>
                <a:latin typeface="system-ui"/>
              </a:rPr>
              <a:t>but to those whom God has called, both Jews and Greeks, Christ the power of God and the wisdom of God. </a:t>
            </a:r>
          </a:p>
          <a:p>
            <a:pPr lvl="1"/>
            <a:endParaRPr lang="en-US" dirty="0"/>
          </a:p>
        </p:txBody>
      </p:sp>
    </p:spTree>
    <p:extLst>
      <p:ext uri="{BB962C8B-B14F-4D97-AF65-F5344CB8AC3E}">
        <p14:creationId xmlns:p14="http://schemas.microsoft.com/office/powerpoint/2010/main" val="1856375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Unity is a current cultural theme</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685801" y="2281767"/>
            <a:ext cx="10350499" cy="4271433"/>
          </a:xfrm>
        </p:spPr>
        <p:txBody>
          <a:bodyPr>
            <a:noAutofit/>
          </a:bodyPr>
          <a:lstStyle/>
          <a:p>
            <a:pPr>
              <a:buClr>
                <a:srgbClr val="FFFF00"/>
              </a:buClr>
              <a:buSzPct val="75000"/>
              <a:buFont typeface="Wingdings" panose="05000000000000000000" pitchFamily="2" charset="2"/>
              <a:buChar char="Ø"/>
            </a:pPr>
            <a:r>
              <a:rPr lang="en-US" sz="3200" b="1" dirty="0">
                <a:latin typeface="+mj-lt"/>
              </a:rPr>
              <a:t>In every political election I can remember, the winner calls for unity.  The loser calls for unity of resistance.</a:t>
            </a:r>
          </a:p>
          <a:p>
            <a:pPr lvl="1">
              <a:buClr>
                <a:srgbClr val="FFFF00"/>
              </a:buClr>
              <a:buSzPct val="75000"/>
              <a:buFont typeface="Wingdings" panose="05000000000000000000" pitchFamily="2" charset="2"/>
              <a:buChar char="Ø"/>
            </a:pPr>
            <a:r>
              <a:rPr lang="en-US" sz="3000" b="1" dirty="0">
                <a:latin typeface="+mj-lt"/>
              </a:rPr>
              <a:t>The call for unity is the call of the victor.</a:t>
            </a:r>
          </a:p>
          <a:p>
            <a:pPr>
              <a:buClr>
                <a:srgbClr val="FFFF00"/>
              </a:buClr>
              <a:buSzPct val="75000"/>
              <a:buFont typeface="Wingdings" panose="05000000000000000000" pitchFamily="2" charset="2"/>
              <a:buChar char="Ø"/>
            </a:pPr>
            <a:r>
              <a:rPr lang="en-US" sz="3200" b="1" dirty="0">
                <a:latin typeface="+mj-lt"/>
              </a:rPr>
              <a:t>In commercials, how many products state that “we are all in this together”</a:t>
            </a:r>
          </a:p>
          <a:p>
            <a:pPr lvl="1">
              <a:buClr>
                <a:srgbClr val="FFFF00"/>
              </a:buClr>
              <a:buSzPct val="75000"/>
              <a:buFont typeface="Wingdings" panose="05000000000000000000" pitchFamily="2" charset="2"/>
              <a:buChar char="Ø"/>
            </a:pPr>
            <a:r>
              <a:rPr lang="en-US" sz="3000" b="1" dirty="0">
                <a:latin typeface="+mj-lt"/>
              </a:rPr>
              <a:t>And yet, the divisiveness is ever increasing</a:t>
            </a:r>
            <a:endParaRPr lang="en-US" sz="3200" b="1" dirty="0">
              <a:latin typeface="+mj-lt"/>
            </a:endParaRPr>
          </a:p>
          <a:p>
            <a:pPr>
              <a:buClr>
                <a:srgbClr val="FFFF00"/>
              </a:buClr>
              <a:buSzPct val="75000"/>
              <a:buFont typeface="Wingdings" panose="05000000000000000000" pitchFamily="2" charset="2"/>
              <a:buChar char="Ø"/>
            </a:pPr>
            <a:endParaRPr lang="en-US" sz="3200" b="1" dirty="0">
              <a:latin typeface="+mj-lt"/>
            </a:endParaRPr>
          </a:p>
        </p:txBody>
      </p:sp>
    </p:spTree>
    <p:extLst>
      <p:ext uri="{BB962C8B-B14F-4D97-AF65-F5344CB8AC3E}">
        <p14:creationId xmlns:p14="http://schemas.microsoft.com/office/powerpoint/2010/main" val="35197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The class theme</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685801" y="2142067"/>
            <a:ext cx="8529319" cy="3649133"/>
          </a:xfrm>
        </p:spPr>
        <p:txBody>
          <a:bodyPr>
            <a:normAutofit/>
          </a:bodyPr>
          <a:lstStyle/>
          <a:p>
            <a:pPr marL="0" indent="0" algn="ctr">
              <a:lnSpc>
                <a:spcPct val="150000"/>
              </a:lnSpc>
              <a:buNone/>
            </a:pPr>
            <a:r>
              <a:rPr lang="en-US" sz="3200" b="1" i="1" dirty="0">
                <a:latin typeface="+mj-lt"/>
              </a:rPr>
              <a:t>Christ came into this world to return man to a normal state.  But what Christ calls normal, the world calls abnormal.  And what the world calls normal, Christ calls abnormal.</a:t>
            </a:r>
          </a:p>
          <a:p>
            <a:pPr marL="0" indent="0" algn="ctr">
              <a:lnSpc>
                <a:spcPct val="150000"/>
              </a:lnSpc>
              <a:buNone/>
            </a:pPr>
            <a:endParaRPr lang="en-US" sz="3200" dirty="0">
              <a:latin typeface="+mj-lt"/>
            </a:endParaRPr>
          </a:p>
        </p:txBody>
      </p:sp>
    </p:spTree>
    <p:extLst>
      <p:ext uri="{BB962C8B-B14F-4D97-AF65-F5344CB8AC3E}">
        <p14:creationId xmlns:p14="http://schemas.microsoft.com/office/powerpoint/2010/main" val="4255468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8531-31AE-4E45-A5CF-0D12C7E36EE1}"/>
              </a:ext>
            </a:extLst>
          </p:cNvPr>
          <p:cNvSpPr>
            <a:spLocks noGrp="1"/>
          </p:cNvSpPr>
          <p:nvPr>
            <p:ph type="title"/>
          </p:nvPr>
        </p:nvSpPr>
        <p:spPr/>
        <p:txBody>
          <a:bodyPr/>
          <a:lstStyle/>
          <a:p>
            <a:r>
              <a:rPr lang="en-US" dirty="0"/>
              <a:t>The culture’s treatment of unity</a:t>
            </a:r>
          </a:p>
        </p:txBody>
      </p:sp>
      <p:sp>
        <p:nvSpPr>
          <p:cNvPr id="3" name="Content Placeholder 2">
            <a:extLst>
              <a:ext uri="{FF2B5EF4-FFF2-40B4-BE49-F238E27FC236}">
                <a16:creationId xmlns:a16="http://schemas.microsoft.com/office/drawing/2014/main" id="{1B8D07F6-43AD-40BE-8061-FA6601C49377}"/>
              </a:ext>
            </a:extLst>
          </p:cNvPr>
          <p:cNvSpPr>
            <a:spLocks noGrp="1"/>
          </p:cNvSpPr>
          <p:nvPr>
            <p:ph idx="1"/>
          </p:nvPr>
        </p:nvSpPr>
        <p:spPr/>
        <p:txBody>
          <a:bodyPr>
            <a:normAutofit fontScale="92500"/>
          </a:bodyPr>
          <a:lstStyle/>
          <a:p>
            <a:r>
              <a:rPr lang="en-US" dirty="0"/>
              <a:t>Come to my side or you are my enemy.</a:t>
            </a:r>
          </a:p>
          <a:p>
            <a:r>
              <a:rPr lang="en-US" dirty="0"/>
              <a:t>Name calling</a:t>
            </a:r>
          </a:p>
          <a:p>
            <a:r>
              <a:rPr lang="en-US" dirty="0"/>
              <a:t>Opposition to the other side</a:t>
            </a:r>
          </a:p>
          <a:p>
            <a:r>
              <a:rPr lang="en-US" dirty="0"/>
              <a:t>Every “fact” that supports your side is treated as true</a:t>
            </a:r>
          </a:p>
          <a:p>
            <a:r>
              <a:rPr lang="en-US" dirty="0"/>
              <a:t>Every “fact” that contradicts your side is treated as a lie</a:t>
            </a:r>
          </a:p>
          <a:p>
            <a:endParaRPr lang="en-US" dirty="0"/>
          </a:p>
        </p:txBody>
      </p:sp>
    </p:spTree>
    <p:extLst>
      <p:ext uri="{BB962C8B-B14F-4D97-AF65-F5344CB8AC3E}">
        <p14:creationId xmlns:p14="http://schemas.microsoft.com/office/powerpoint/2010/main" val="2039334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D046-D8F7-4099-B7F4-748AABDBCF26}"/>
              </a:ext>
            </a:extLst>
          </p:cNvPr>
          <p:cNvSpPr>
            <a:spLocks noGrp="1"/>
          </p:cNvSpPr>
          <p:nvPr>
            <p:ph type="title"/>
          </p:nvPr>
        </p:nvSpPr>
        <p:spPr/>
        <p:txBody>
          <a:bodyPr>
            <a:normAutofit fontScale="90000"/>
          </a:bodyPr>
          <a:lstStyle/>
          <a:p>
            <a:r>
              <a:rPr lang="en-US" dirty="0"/>
              <a:t>Though we are separated from the world…</a:t>
            </a:r>
          </a:p>
        </p:txBody>
      </p:sp>
      <p:sp>
        <p:nvSpPr>
          <p:cNvPr id="3" name="Content Placeholder 2">
            <a:extLst>
              <a:ext uri="{FF2B5EF4-FFF2-40B4-BE49-F238E27FC236}">
                <a16:creationId xmlns:a16="http://schemas.microsoft.com/office/drawing/2014/main" id="{A87AB8BE-9BB8-4654-A184-2D023D1C6387}"/>
              </a:ext>
            </a:extLst>
          </p:cNvPr>
          <p:cNvSpPr>
            <a:spLocks noGrp="1"/>
          </p:cNvSpPr>
          <p:nvPr>
            <p:ph idx="1"/>
          </p:nvPr>
        </p:nvSpPr>
        <p:spPr/>
        <p:txBody>
          <a:bodyPr/>
          <a:lstStyle/>
          <a:p>
            <a:r>
              <a:rPr lang="en-US" dirty="0"/>
              <a:t>We do NOT act like the world with those who are not unified with us.</a:t>
            </a:r>
          </a:p>
        </p:txBody>
      </p:sp>
    </p:spTree>
    <p:extLst>
      <p:ext uri="{BB962C8B-B14F-4D97-AF65-F5344CB8AC3E}">
        <p14:creationId xmlns:p14="http://schemas.microsoft.com/office/powerpoint/2010/main" val="26311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8447-7269-4041-B394-B0717F958878}"/>
              </a:ext>
            </a:extLst>
          </p:cNvPr>
          <p:cNvSpPr>
            <a:spLocks noGrp="1"/>
          </p:cNvSpPr>
          <p:nvPr>
            <p:ph type="title"/>
          </p:nvPr>
        </p:nvSpPr>
        <p:spPr/>
        <p:txBody>
          <a:bodyPr/>
          <a:lstStyle/>
          <a:p>
            <a:r>
              <a:rPr lang="en-US" dirty="0"/>
              <a:t>We do not condemn the world</a:t>
            </a:r>
          </a:p>
        </p:txBody>
      </p:sp>
      <p:sp>
        <p:nvSpPr>
          <p:cNvPr id="3" name="Content Placeholder 2">
            <a:extLst>
              <a:ext uri="{FF2B5EF4-FFF2-40B4-BE49-F238E27FC236}">
                <a16:creationId xmlns:a16="http://schemas.microsoft.com/office/drawing/2014/main" id="{D544006B-489D-4F09-B579-3C990F6505F3}"/>
              </a:ext>
            </a:extLst>
          </p:cNvPr>
          <p:cNvSpPr>
            <a:spLocks noGrp="1"/>
          </p:cNvSpPr>
          <p:nvPr>
            <p:ph idx="1"/>
          </p:nvPr>
        </p:nvSpPr>
        <p:spPr/>
        <p:txBody>
          <a:bodyPr>
            <a:normAutofit fontScale="92500" lnSpcReduction="20000"/>
          </a:bodyPr>
          <a:lstStyle/>
          <a:p>
            <a:r>
              <a:rPr lang="en-US" dirty="0"/>
              <a:t>John 3:16-18</a:t>
            </a:r>
          </a:p>
          <a:p>
            <a:pPr lvl="1"/>
            <a:r>
              <a:rPr lang="en-US" b="1" i="0" baseline="30000" dirty="0">
                <a:effectLst/>
                <a:latin typeface="system-ui"/>
              </a:rPr>
              <a:t>16 </a:t>
            </a:r>
            <a:r>
              <a:rPr lang="en-US" b="0" i="0" dirty="0">
                <a:effectLst/>
                <a:latin typeface="system-ui"/>
              </a:rPr>
              <a:t>For God so loved the world that he gave his one and only Son, that whoever believes in him shall not perish but have eternal life. </a:t>
            </a:r>
            <a:r>
              <a:rPr lang="en-US" b="1" i="0" baseline="30000" dirty="0">
                <a:effectLst/>
                <a:latin typeface="system-ui"/>
              </a:rPr>
              <a:t>17 </a:t>
            </a:r>
            <a:r>
              <a:rPr lang="en-US" b="0" i="0" dirty="0">
                <a:solidFill>
                  <a:srgbClr val="FFFF00"/>
                </a:solidFill>
                <a:effectLst/>
                <a:latin typeface="system-ui"/>
              </a:rPr>
              <a:t>For God did not send his Son into the world to condemn the world</a:t>
            </a:r>
            <a:r>
              <a:rPr lang="en-US" b="0" i="0" dirty="0">
                <a:effectLst/>
                <a:latin typeface="system-ui"/>
              </a:rPr>
              <a:t>, but to save the world through him. </a:t>
            </a:r>
            <a:r>
              <a:rPr lang="en-US" b="1" i="0" baseline="30000" dirty="0">
                <a:effectLst/>
                <a:latin typeface="system-ui"/>
              </a:rPr>
              <a:t>18 </a:t>
            </a:r>
            <a:r>
              <a:rPr lang="en-US" b="0" i="0" dirty="0">
                <a:effectLst/>
                <a:latin typeface="system-ui"/>
              </a:rPr>
              <a:t>Whoever believes in him is not condemned, but whoever does not believe stands condemned already because they have not believed in the name of God’s one and only Son. </a:t>
            </a:r>
            <a:endParaRPr lang="en-US" dirty="0"/>
          </a:p>
        </p:txBody>
      </p:sp>
    </p:spTree>
    <p:extLst>
      <p:ext uri="{BB962C8B-B14F-4D97-AF65-F5344CB8AC3E}">
        <p14:creationId xmlns:p14="http://schemas.microsoft.com/office/powerpoint/2010/main" val="3639587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5FE82-7619-48FF-9594-7E385886BD86}"/>
              </a:ext>
            </a:extLst>
          </p:cNvPr>
          <p:cNvSpPr>
            <a:spLocks noGrp="1"/>
          </p:cNvSpPr>
          <p:nvPr>
            <p:ph type="title"/>
          </p:nvPr>
        </p:nvSpPr>
        <p:spPr/>
        <p:txBody>
          <a:bodyPr/>
          <a:lstStyle/>
          <a:p>
            <a:r>
              <a:rPr lang="en-US" dirty="0"/>
              <a:t>We do not act like the world</a:t>
            </a:r>
          </a:p>
        </p:txBody>
      </p:sp>
      <p:sp>
        <p:nvSpPr>
          <p:cNvPr id="3" name="Content Placeholder 2">
            <a:extLst>
              <a:ext uri="{FF2B5EF4-FFF2-40B4-BE49-F238E27FC236}">
                <a16:creationId xmlns:a16="http://schemas.microsoft.com/office/drawing/2014/main" id="{06373828-855A-4245-ADA7-2DBC9FEFAE34}"/>
              </a:ext>
            </a:extLst>
          </p:cNvPr>
          <p:cNvSpPr>
            <a:spLocks noGrp="1"/>
          </p:cNvSpPr>
          <p:nvPr>
            <p:ph idx="1"/>
          </p:nvPr>
        </p:nvSpPr>
        <p:spPr/>
        <p:txBody>
          <a:bodyPr/>
          <a:lstStyle/>
          <a:p>
            <a:r>
              <a:rPr lang="en-US" dirty="0"/>
              <a:t>John 18:36</a:t>
            </a:r>
          </a:p>
          <a:p>
            <a:pPr lvl="1"/>
            <a:r>
              <a:rPr lang="en-US" i="0" dirty="0">
                <a:effectLst/>
                <a:latin typeface="system-ui"/>
              </a:rPr>
              <a:t>Jesus said, “My kingdom is not of this world. If it were, my servants would fight to prevent my arrest by the Jewish leaders. But now my kingdom is from another place.”</a:t>
            </a:r>
            <a:endParaRPr lang="en-US" dirty="0"/>
          </a:p>
        </p:txBody>
      </p:sp>
    </p:spTree>
    <p:extLst>
      <p:ext uri="{BB962C8B-B14F-4D97-AF65-F5344CB8AC3E}">
        <p14:creationId xmlns:p14="http://schemas.microsoft.com/office/powerpoint/2010/main" val="397638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D316-2D60-4510-B00E-41AAEB41F5B2}"/>
              </a:ext>
            </a:extLst>
          </p:cNvPr>
          <p:cNvSpPr>
            <a:spLocks noGrp="1"/>
          </p:cNvSpPr>
          <p:nvPr>
            <p:ph type="title"/>
          </p:nvPr>
        </p:nvSpPr>
        <p:spPr>
          <a:xfrm>
            <a:off x="594359" y="4236720"/>
            <a:ext cx="10131425" cy="1456267"/>
          </a:xfrm>
        </p:spPr>
        <p:txBody>
          <a:bodyPr>
            <a:normAutofit fontScale="90000"/>
          </a:bodyPr>
          <a:lstStyle/>
          <a:p>
            <a:pPr algn="ctr"/>
            <a:r>
              <a:rPr lang="en-US" dirty="0"/>
              <a:t>The one we love is not the one we say we love, but the one we act like.</a:t>
            </a:r>
          </a:p>
        </p:txBody>
      </p:sp>
      <p:sp>
        <p:nvSpPr>
          <p:cNvPr id="3" name="Content Placeholder 2">
            <a:extLst>
              <a:ext uri="{FF2B5EF4-FFF2-40B4-BE49-F238E27FC236}">
                <a16:creationId xmlns:a16="http://schemas.microsoft.com/office/drawing/2014/main" id="{948089C7-1AEB-46CB-A91A-2C1EBFD1EBD0}"/>
              </a:ext>
            </a:extLst>
          </p:cNvPr>
          <p:cNvSpPr>
            <a:spLocks noGrp="1"/>
          </p:cNvSpPr>
          <p:nvPr>
            <p:ph idx="1"/>
          </p:nvPr>
        </p:nvSpPr>
        <p:spPr>
          <a:xfrm>
            <a:off x="594359" y="748453"/>
            <a:ext cx="10131425" cy="3010747"/>
          </a:xfrm>
        </p:spPr>
        <p:txBody>
          <a:bodyPr/>
          <a:lstStyle/>
          <a:p>
            <a:r>
              <a:rPr lang="en-US" dirty="0"/>
              <a:t>Matthew 6:24</a:t>
            </a:r>
          </a:p>
          <a:p>
            <a:pPr lvl="1"/>
            <a:r>
              <a:rPr lang="en-US" b="0" i="0" dirty="0">
                <a:effectLst/>
                <a:latin typeface="system-ui"/>
              </a:rPr>
              <a:t>“No one can serve </a:t>
            </a:r>
            <a:r>
              <a:rPr lang="en-US" i="0" dirty="0">
                <a:effectLst/>
                <a:latin typeface="system-ui"/>
              </a:rPr>
              <a:t>two masters</a:t>
            </a:r>
            <a:r>
              <a:rPr lang="en-US" b="0" i="0" dirty="0">
                <a:effectLst/>
                <a:latin typeface="system-ui"/>
              </a:rPr>
              <a:t>. Either you will hate the one and love the other, or you will be devoted to the one and despise the other. You cannot serve both God and money.”</a:t>
            </a:r>
            <a:endParaRPr lang="en-US" dirty="0"/>
          </a:p>
        </p:txBody>
      </p:sp>
    </p:spTree>
    <p:extLst>
      <p:ext uri="{BB962C8B-B14F-4D97-AF65-F5344CB8AC3E}">
        <p14:creationId xmlns:p14="http://schemas.microsoft.com/office/powerpoint/2010/main" val="158854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The class theme</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685801" y="2142067"/>
            <a:ext cx="9067799" cy="3649133"/>
          </a:xfrm>
          <a:solidFill>
            <a:srgbClr val="002060"/>
          </a:solidFill>
        </p:spPr>
        <p:txBody>
          <a:bodyPr>
            <a:normAutofit/>
          </a:bodyPr>
          <a:lstStyle/>
          <a:p>
            <a:pPr marL="0" indent="0" algn="ctr">
              <a:lnSpc>
                <a:spcPct val="150000"/>
              </a:lnSpc>
              <a:buNone/>
            </a:pPr>
            <a:r>
              <a:rPr lang="en-US" sz="3200" b="1" i="1" dirty="0">
                <a:latin typeface="+mj-lt"/>
              </a:rPr>
              <a:t>A Christian’s desire to return to normal is not to return to pre-COVID habits.  It is to return to the state of what we were created to be.  And Christ showed us what we were created to be.</a:t>
            </a:r>
          </a:p>
          <a:p>
            <a:pPr marL="0" indent="0" algn="ctr">
              <a:lnSpc>
                <a:spcPct val="150000"/>
              </a:lnSpc>
              <a:buNone/>
            </a:pPr>
            <a:endParaRPr lang="en-US" sz="3200" dirty="0">
              <a:latin typeface="+mj-lt"/>
            </a:endParaRPr>
          </a:p>
        </p:txBody>
      </p:sp>
    </p:spTree>
    <p:extLst>
      <p:ext uri="{BB962C8B-B14F-4D97-AF65-F5344CB8AC3E}">
        <p14:creationId xmlns:p14="http://schemas.microsoft.com/office/powerpoint/2010/main" val="928149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B8B8-56CF-49A3-A435-1B9ED07B3BC2}"/>
              </a:ext>
            </a:extLst>
          </p:cNvPr>
          <p:cNvSpPr>
            <a:spLocks noGrp="1"/>
          </p:cNvSpPr>
          <p:nvPr>
            <p:ph type="title"/>
          </p:nvPr>
        </p:nvSpPr>
        <p:spPr/>
        <p:txBody>
          <a:bodyPr>
            <a:normAutofit/>
          </a:bodyPr>
          <a:lstStyle/>
          <a:p>
            <a:r>
              <a:rPr lang="en-US" sz="4800" b="1" i="1" cap="none" dirty="0">
                <a:solidFill>
                  <a:srgbClr val="FFFF00"/>
                </a:solidFill>
                <a:latin typeface="+mn-lt"/>
              </a:rPr>
              <a:t>John 17: 1-2</a:t>
            </a:r>
          </a:p>
        </p:txBody>
      </p:sp>
      <p:sp>
        <p:nvSpPr>
          <p:cNvPr id="3" name="Content Placeholder 2">
            <a:extLst>
              <a:ext uri="{FF2B5EF4-FFF2-40B4-BE49-F238E27FC236}">
                <a16:creationId xmlns:a16="http://schemas.microsoft.com/office/drawing/2014/main" id="{8C55B180-5E76-4B72-9678-2EB9993FBCF0}"/>
              </a:ext>
            </a:extLst>
          </p:cNvPr>
          <p:cNvSpPr>
            <a:spLocks noGrp="1"/>
          </p:cNvSpPr>
          <p:nvPr>
            <p:ph idx="1"/>
          </p:nvPr>
        </p:nvSpPr>
        <p:spPr/>
        <p:txBody>
          <a:bodyPr>
            <a:normAutofit/>
          </a:bodyPr>
          <a:lstStyle/>
          <a:p>
            <a:pPr marL="0" indent="0" algn="l">
              <a:buNone/>
            </a:pPr>
            <a:r>
              <a:rPr lang="en-US" sz="3200" b="0" i="0" dirty="0">
                <a:effectLst/>
                <a:latin typeface="+mj-lt"/>
              </a:rPr>
              <a:t>After Jesus said this, he looked toward heaven and prayed:</a:t>
            </a:r>
          </a:p>
          <a:p>
            <a:pPr marL="0" indent="0" algn="l">
              <a:buNone/>
            </a:pPr>
            <a:r>
              <a:rPr lang="en-US" sz="3200" b="0" i="0" dirty="0">
                <a:effectLst/>
                <a:latin typeface="+mj-lt"/>
              </a:rPr>
              <a:t>“Father, the hour has come. Glorify your Son, that your Son may glorify you. </a:t>
            </a:r>
            <a:r>
              <a:rPr lang="en-US" sz="3200" b="1" i="0" baseline="30000" dirty="0">
                <a:effectLst/>
                <a:latin typeface="+mj-lt"/>
              </a:rPr>
              <a:t>2 </a:t>
            </a:r>
            <a:r>
              <a:rPr lang="en-US" sz="3200" b="0" i="0" dirty="0">
                <a:effectLst/>
                <a:latin typeface="+mj-lt"/>
              </a:rPr>
              <a:t>For you granted him authority over all people that he might give eternal life to all those you have given him. </a:t>
            </a:r>
            <a:endParaRPr lang="en-US" sz="3200" dirty="0">
              <a:latin typeface="+mj-lt"/>
            </a:endParaRPr>
          </a:p>
        </p:txBody>
      </p:sp>
    </p:spTree>
    <p:extLst>
      <p:ext uri="{BB962C8B-B14F-4D97-AF65-F5344CB8AC3E}">
        <p14:creationId xmlns:p14="http://schemas.microsoft.com/office/powerpoint/2010/main" val="30947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John 17: 3-5</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355601" y="2142067"/>
            <a:ext cx="10131425" cy="3994573"/>
          </a:xfrm>
        </p:spPr>
        <p:txBody>
          <a:bodyPr>
            <a:noAutofit/>
          </a:bodyPr>
          <a:lstStyle/>
          <a:p>
            <a:pPr marL="0" indent="0" algn="l">
              <a:buNone/>
            </a:pPr>
            <a:r>
              <a:rPr lang="en-US" sz="3200" b="1" i="0" baseline="30000" dirty="0">
                <a:effectLst/>
                <a:latin typeface="+mj-lt"/>
              </a:rPr>
              <a:t>3 </a:t>
            </a:r>
            <a:r>
              <a:rPr lang="en-US" sz="3200" b="0" i="0" dirty="0">
                <a:effectLst/>
                <a:latin typeface="+mj-lt"/>
              </a:rPr>
              <a:t>Now this is eternal life: that they know you, the only true God, and Jesus Christ, whom you have sent. </a:t>
            </a:r>
            <a:r>
              <a:rPr lang="en-US" sz="3200" b="1" i="0" baseline="30000" dirty="0">
                <a:effectLst/>
                <a:latin typeface="+mj-lt"/>
              </a:rPr>
              <a:t>4 </a:t>
            </a:r>
            <a:r>
              <a:rPr lang="en-US" sz="3200" b="0" i="0" dirty="0">
                <a:effectLst/>
                <a:latin typeface="+mj-lt"/>
              </a:rPr>
              <a:t>I have brought you glory on earth by finishing the work you gave me to do. </a:t>
            </a:r>
            <a:r>
              <a:rPr lang="en-US" sz="3200" b="1" i="0" baseline="30000" dirty="0">
                <a:effectLst/>
                <a:latin typeface="+mj-lt"/>
              </a:rPr>
              <a:t>5 </a:t>
            </a:r>
            <a:r>
              <a:rPr lang="en-US" sz="3200" b="0" i="0" dirty="0">
                <a:effectLst/>
                <a:latin typeface="+mj-lt"/>
              </a:rPr>
              <a:t>And now, Father, glorify me in your presence with the glory I had with you before the world began.</a:t>
            </a:r>
          </a:p>
        </p:txBody>
      </p:sp>
    </p:spTree>
    <p:extLst>
      <p:ext uri="{BB962C8B-B14F-4D97-AF65-F5344CB8AC3E}">
        <p14:creationId xmlns:p14="http://schemas.microsoft.com/office/powerpoint/2010/main" val="3935650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John 17: 6-8</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355601" y="2142067"/>
            <a:ext cx="10131425" cy="3994573"/>
          </a:xfrm>
        </p:spPr>
        <p:txBody>
          <a:bodyPr>
            <a:noAutofit/>
          </a:bodyPr>
          <a:lstStyle/>
          <a:p>
            <a:pPr marL="0" indent="0" algn="l">
              <a:buNone/>
            </a:pPr>
            <a:r>
              <a:rPr lang="en-US" sz="3200" b="1" i="0" baseline="30000" dirty="0">
                <a:effectLst/>
                <a:latin typeface="+mj-lt"/>
              </a:rPr>
              <a:t>6 </a:t>
            </a:r>
            <a:r>
              <a:rPr lang="en-US" sz="3200" b="0" i="0" dirty="0">
                <a:effectLst/>
                <a:latin typeface="+mj-lt"/>
              </a:rPr>
              <a:t>“I have revealed you to those whom you gave me out of the world. They were yours; you gave them to me and they have obeyed your word. </a:t>
            </a:r>
            <a:r>
              <a:rPr lang="en-US" sz="3200" b="1" i="0" baseline="30000" dirty="0">
                <a:effectLst/>
                <a:latin typeface="+mj-lt"/>
              </a:rPr>
              <a:t>7 </a:t>
            </a:r>
            <a:r>
              <a:rPr lang="en-US" sz="3200" b="0" i="0" dirty="0">
                <a:effectLst/>
                <a:latin typeface="+mj-lt"/>
              </a:rPr>
              <a:t>Now they know that everything you have given me comes from you. </a:t>
            </a:r>
            <a:r>
              <a:rPr lang="en-US" sz="3200" b="1" i="0" baseline="30000" dirty="0">
                <a:effectLst/>
                <a:latin typeface="+mj-lt"/>
              </a:rPr>
              <a:t>8 </a:t>
            </a:r>
            <a:r>
              <a:rPr lang="en-US" sz="3200" b="0" i="0" dirty="0">
                <a:effectLst/>
                <a:latin typeface="+mj-lt"/>
              </a:rPr>
              <a:t>For I gave them the words you gave me and they accepted them. They knew with certainty that I came from you, and they believed that you sent me. </a:t>
            </a:r>
          </a:p>
        </p:txBody>
      </p:sp>
    </p:spTree>
    <p:extLst>
      <p:ext uri="{BB962C8B-B14F-4D97-AF65-F5344CB8AC3E}">
        <p14:creationId xmlns:p14="http://schemas.microsoft.com/office/powerpoint/2010/main" val="271104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John 17: 9-11</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355601" y="2142067"/>
            <a:ext cx="10131425" cy="3994573"/>
          </a:xfrm>
        </p:spPr>
        <p:txBody>
          <a:bodyPr>
            <a:noAutofit/>
          </a:bodyPr>
          <a:lstStyle/>
          <a:p>
            <a:pPr marL="0" indent="0" algn="l">
              <a:buNone/>
            </a:pPr>
            <a:r>
              <a:rPr lang="en-US" sz="3200" b="1" i="0" baseline="30000" dirty="0">
                <a:effectLst/>
                <a:latin typeface="+mj-lt"/>
              </a:rPr>
              <a:t>9 </a:t>
            </a:r>
            <a:r>
              <a:rPr lang="en-US" sz="3200" b="0" i="0" dirty="0">
                <a:effectLst/>
                <a:latin typeface="+mj-lt"/>
              </a:rPr>
              <a:t>I pray for them. I am not praying for the world, but for those you have given me, for they are yours. </a:t>
            </a:r>
            <a:r>
              <a:rPr lang="en-US" sz="3200" b="1" i="0" baseline="30000" dirty="0">
                <a:effectLst/>
                <a:latin typeface="+mj-lt"/>
              </a:rPr>
              <a:t>10 </a:t>
            </a:r>
            <a:r>
              <a:rPr lang="en-US" sz="3200" b="0" i="0" dirty="0">
                <a:effectLst/>
                <a:latin typeface="+mj-lt"/>
              </a:rPr>
              <a:t>All I have is yours, and all you have is mine. And glory has come to me through them. </a:t>
            </a:r>
            <a:r>
              <a:rPr lang="en-US" sz="3200" b="1" i="0" baseline="30000" dirty="0">
                <a:effectLst/>
                <a:latin typeface="+mj-lt"/>
              </a:rPr>
              <a:t>11 </a:t>
            </a:r>
            <a:r>
              <a:rPr lang="en-US" sz="3200" b="0" i="0" dirty="0">
                <a:effectLst/>
                <a:latin typeface="+mj-lt"/>
              </a:rPr>
              <a:t>I will remain in the world no longer, but they are still in the world, and I am coming to you. Holy Father, protect them by the power of your name, the name you gave me, </a:t>
            </a:r>
            <a:r>
              <a:rPr lang="en-US" sz="3200" b="0" i="0" dirty="0">
                <a:solidFill>
                  <a:srgbClr val="FFFF00"/>
                </a:solidFill>
                <a:effectLst/>
                <a:latin typeface="+mj-lt"/>
              </a:rPr>
              <a:t>so that they may be one as we are one. </a:t>
            </a:r>
          </a:p>
        </p:txBody>
      </p:sp>
    </p:spTree>
    <p:extLst>
      <p:ext uri="{BB962C8B-B14F-4D97-AF65-F5344CB8AC3E}">
        <p14:creationId xmlns:p14="http://schemas.microsoft.com/office/powerpoint/2010/main" val="291169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John 17: 12-13</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355601" y="2142067"/>
            <a:ext cx="10131425" cy="3994573"/>
          </a:xfrm>
        </p:spPr>
        <p:txBody>
          <a:bodyPr>
            <a:noAutofit/>
          </a:bodyPr>
          <a:lstStyle/>
          <a:p>
            <a:pPr marL="0" indent="0" algn="l">
              <a:buNone/>
            </a:pPr>
            <a:r>
              <a:rPr lang="en-US" sz="3200" b="1" i="0" baseline="30000" dirty="0">
                <a:effectLst/>
                <a:latin typeface="+mj-lt"/>
              </a:rPr>
              <a:t>12 </a:t>
            </a:r>
            <a:r>
              <a:rPr lang="en-US" sz="3200" b="0" i="0" dirty="0">
                <a:effectLst/>
                <a:latin typeface="+mj-lt"/>
              </a:rPr>
              <a:t>While I was with them, I protected them and kept them safe by that name you gave me. None has been lost except the one doomed to destruction so that Scripture would be fulfilled.</a:t>
            </a:r>
          </a:p>
          <a:p>
            <a:pPr marL="0" indent="0" algn="l">
              <a:buNone/>
            </a:pPr>
            <a:r>
              <a:rPr lang="en-US" sz="3200" b="1" i="0" baseline="30000" dirty="0">
                <a:effectLst/>
                <a:latin typeface="+mj-lt"/>
              </a:rPr>
              <a:t>13 </a:t>
            </a:r>
            <a:r>
              <a:rPr lang="en-US" sz="3200" b="0" i="0" dirty="0">
                <a:effectLst/>
                <a:latin typeface="+mj-lt"/>
              </a:rPr>
              <a:t>“I am coming to you now, but I say these things while I am still in the world, so that they may have the full measure of my joy within them. </a:t>
            </a:r>
          </a:p>
        </p:txBody>
      </p:sp>
    </p:spTree>
    <p:extLst>
      <p:ext uri="{BB962C8B-B14F-4D97-AF65-F5344CB8AC3E}">
        <p14:creationId xmlns:p14="http://schemas.microsoft.com/office/powerpoint/2010/main" val="352708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9B853-0D57-4267-8A3A-78710D38B831}"/>
              </a:ext>
            </a:extLst>
          </p:cNvPr>
          <p:cNvSpPr>
            <a:spLocks noGrp="1"/>
          </p:cNvSpPr>
          <p:nvPr>
            <p:ph type="title"/>
          </p:nvPr>
        </p:nvSpPr>
        <p:spPr/>
        <p:txBody>
          <a:bodyPr>
            <a:normAutofit/>
          </a:bodyPr>
          <a:lstStyle/>
          <a:p>
            <a:r>
              <a:rPr lang="en-US" sz="4800" b="1" i="1" cap="none" dirty="0">
                <a:solidFill>
                  <a:srgbClr val="FFFF00"/>
                </a:solidFill>
                <a:latin typeface="+mn-lt"/>
              </a:rPr>
              <a:t>John 17: 14-19</a:t>
            </a:r>
            <a:endParaRPr lang="en-US" sz="4400" b="1" i="1" cap="none" dirty="0">
              <a:solidFill>
                <a:srgbClr val="FFFF00"/>
              </a:solidFill>
              <a:latin typeface="+mn-lt"/>
            </a:endParaRPr>
          </a:p>
        </p:txBody>
      </p:sp>
      <p:sp>
        <p:nvSpPr>
          <p:cNvPr id="3" name="Content Placeholder 2">
            <a:extLst>
              <a:ext uri="{FF2B5EF4-FFF2-40B4-BE49-F238E27FC236}">
                <a16:creationId xmlns:a16="http://schemas.microsoft.com/office/drawing/2014/main" id="{B09F2507-01F7-4826-96F5-0BA879B75899}"/>
              </a:ext>
            </a:extLst>
          </p:cNvPr>
          <p:cNvSpPr>
            <a:spLocks noGrp="1"/>
          </p:cNvSpPr>
          <p:nvPr>
            <p:ph idx="1"/>
          </p:nvPr>
        </p:nvSpPr>
        <p:spPr>
          <a:xfrm>
            <a:off x="355601" y="2142067"/>
            <a:ext cx="10131425" cy="3994573"/>
          </a:xfrm>
        </p:spPr>
        <p:txBody>
          <a:bodyPr>
            <a:noAutofit/>
          </a:bodyPr>
          <a:lstStyle/>
          <a:p>
            <a:pPr marL="0" indent="0" algn="l">
              <a:buNone/>
            </a:pPr>
            <a:r>
              <a:rPr lang="en-US" sz="3200" b="1" i="0" baseline="30000" dirty="0">
                <a:effectLst/>
                <a:latin typeface="+mj-lt"/>
              </a:rPr>
              <a:t>14 </a:t>
            </a:r>
            <a:r>
              <a:rPr lang="en-US" sz="3200" b="0" i="0" dirty="0">
                <a:effectLst/>
                <a:latin typeface="+mj-lt"/>
              </a:rPr>
              <a:t>I have given them your word and the world has hated them, for they are not of the world any more than I am of the world. </a:t>
            </a:r>
            <a:r>
              <a:rPr lang="en-US" sz="3200" b="1" i="0" baseline="30000" dirty="0">
                <a:effectLst/>
                <a:latin typeface="+mj-lt"/>
              </a:rPr>
              <a:t>15 </a:t>
            </a:r>
            <a:r>
              <a:rPr lang="en-US" sz="3200" b="0" i="0" dirty="0">
                <a:effectLst/>
                <a:latin typeface="+mj-lt"/>
              </a:rPr>
              <a:t>My prayer is not that you take them out of the world but that you protect them from the evil one. </a:t>
            </a:r>
            <a:r>
              <a:rPr lang="en-US" sz="3200" b="1" i="0" baseline="30000" dirty="0">
                <a:effectLst/>
                <a:latin typeface="+mj-lt"/>
              </a:rPr>
              <a:t>16 </a:t>
            </a:r>
            <a:r>
              <a:rPr lang="en-US" sz="3200" b="0" i="0" dirty="0">
                <a:effectLst/>
                <a:latin typeface="+mj-lt"/>
              </a:rPr>
              <a:t>They are not of the world, even as I am not of it. </a:t>
            </a:r>
            <a:r>
              <a:rPr lang="en-US" sz="3200" b="1" i="0" baseline="30000" dirty="0">
                <a:effectLst/>
                <a:latin typeface="+mj-lt"/>
              </a:rPr>
              <a:t>17 </a:t>
            </a:r>
            <a:r>
              <a:rPr lang="en-US" sz="3200" b="0" i="0" dirty="0">
                <a:effectLst/>
                <a:latin typeface="+mj-lt"/>
              </a:rPr>
              <a:t>Sanctify them by the truth; your word is truth. </a:t>
            </a:r>
            <a:r>
              <a:rPr lang="en-US" sz="3200" b="1" i="0" baseline="30000" dirty="0">
                <a:effectLst/>
                <a:latin typeface="+mj-lt"/>
              </a:rPr>
              <a:t>18 </a:t>
            </a:r>
            <a:r>
              <a:rPr lang="en-US" sz="3200" b="0" i="0" dirty="0">
                <a:effectLst/>
                <a:latin typeface="+mj-lt"/>
              </a:rPr>
              <a:t>As you sent me into the world, I have sent them into the world. </a:t>
            </a:r>
            <a:r>
              <a:rPr lang="en-US" sz="3200" b="1" i="0" baseline="30000" dirty="0">
                <a:effectLst/>
                <a:latin typeface="+mj-lt"/>
              </a:rPr>
              <a:t>19 </a:t>
            </a:r>
            <a:r>
              <a:rPr lang="en-US" sz="3200" b="0" i="0" dirty="0">
                <a:effectLst/>
                <a:latin typeface="+mj-lt"/>
              </a:rPr>
              <a:t>For them I sanctify myself, that they too may be truly sanctified.</a:t>
            </a:r>
          </a:p>
        </p:txBody>
      </p:sp>
    </p:spTree>
    <p:extLst>
      <p:ext uri="{BB962C8B-B14F-4D97-AF65-F5344CB8AC3E}">
        <p14:creationId xmlns:p14="http://schemas.microsoft.com/office/powerpoint/2010/main" val="1341419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177</TotalTime>
  <Words>1828</Words>
  <Application>Microsoft Office PowerPoint</Application>
  <PresentationFormat>Widescreen</PresentationFormat>
  <Paragraphs>73</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Nova</vt:lpstr>
      <vt:lpstr>Calibri</vt:lpstr>
      <vt:lpstr>Calibri Light</vt:lpstr>
      <vt:lpstr>system-ui</vt:lpstr>
      <vt:lpstr>Wingdings</vt:lpstr>
      <vt:lpstr>Celestial</vt:lpstr>
      <vt:lpstr>Return To Normalcy</vt:lpstr>
      <vt:lpstr>The class theme</vt:lpstr>
      <vt:lpstr>The class theme</vt:lpstr>
      <vt:lpstr>John 17: 1-2</vt:lpstr>
      <vt:lpstr>John 17: 3-5</vt:lpstr>
      <vt:lpstr>John 17: 6-8</vt:lpstr>
      <vt:lpstr>John 17: 9-11</vt:lpstr>
      <vt:lpstr>John 17: 12-13</vt:lpstr>
      <vt:lpstr>John 17: 14-19</vt:lpstr>
      <vt:lpstr>John 17: 20-23</vt:lpstr>
      <vt:lpstr>John 17: 24-26</vt:lpstr>
      <vt:lpstr>One of the last prayers of Jesus</vt:lpstr>
      <vt:lpstr>The early church struggled with unity First between the Jewish christians</vt:lpstr>
      <vt:lpstr>The early church struggled with unity Then between the Jewish Christians and Gentile Christians</vt:lpstr>
      <vt:lpstr>The early church struggled with unity Then within the church over leaders</vt:lpstr>
      <vt:lpstr>The early church struggled with unity Then within the Gentile Christians over Greek ideas</vt:lpstr>
      <vt:lpstr>Unity implies the potential for separation</vt:lpstr>
      <vt:lpstr>Unity implies being looked down on</vt:lpstr>
      <vt:lpstr>Unity is a current cultural theme</vt:lpstr>
      <vt:lpstr>The culture’s treatment of unity</vt:lpstr>
      <vt:lpstr>Though we are separated from the world…</vt:lpstr>
      <vt:lpstr>We do not condemn the world</vt:lpstr>
      <vt:lpstr>We do not act like the world</vt:lpstr>
      <vt:lpstr>The one we love is not the one we say we love, but the one we act like.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Normalcy</dc:title>
  <dc:creator>Robert Wade</dc:creator>
  <cp:lastModifiedBy>Robert Wade</cp:lastModifiedBy>
  <cp:revision>19</cp:revision>
  <dcterms:created xsi:type="dcterms:W3CDTF">2021-01-16T17:30:56Z</dcterms:created>
  <dcterms:modified xsi:type="dcterms:W3CDTF">2021-01-30T17:15:25Z</dcterms:modified>
</cp:coreProperties>
</file>