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2" r:id="rId4"/>
    <p:sldId id="261" r:id="rId5"/>
    <p:sldId id="257" r:id="rId6"/>
    <p:sldId id="258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F85115-3159-4E41-AA49-B8A2062AAD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76F840-E706-4670-8EAE-D373F9F58C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24C8-05C8-4588-A6DD-34E93A8B3E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9E877-4427-4B8E-8030-6BD27B6BD2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F1C1491D-A2D6-43C0-BDF8-8CD7D2A7C8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D37CB-A1FB-4DD8-A7DB-3F39CF0590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D3E11F16-AF9E-4B74-863A-AF60C34790D4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DA8AEAE6-578B-4846-AE26-7BE497513D9C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D9AB9F08-D88B-4E02-8700-03A2F4A819BB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C9BD5556-9A84-4F42-A717-6A185773F46D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0DCF775B-ABBE-4FCA-AB61-65312EEF4D87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1F6FE75A-A066-434D-BFAA-D56A68F0234A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09D4FD9B-2FFF-4229-9C04-250CBA359BC7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831966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9D1F4-F7F3-47D7-8D44-79A1573398D2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F43F-AE68-4D71-9520-371623AF5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7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0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56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47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56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17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4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6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3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77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51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2F43F-AE68-4D71-9520-371623AF50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9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89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1964267"/>
            <a:ext cx="8416925" cy="2421464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Return To Normalcy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811868"/>
          </a:xfrm>
        </p:spPr>
        <p:txBody>
          <a:bodyPr>
            <a:normAutofit/>
          </a:bodyPr>
          <a:lstStyle/>
          <a:p>
            <a:r>
              <a:rPr lang="en-US" sz="4300" b="1" i="1" cap="small" dirty="0">
                <a:solidFill>
                  <a:srgbClr val="FFFF00"/>
                </a:solidFill>
              </a:rPr>
              <a:t>Defending Our Rights</a:t>
            </a:r>
          </a:p>
          <a:p>
            <a:r>
              <a:rPr lang="en-US" sz="2400" b="1" i="1" cap="small" dirty="0"/>
              <a:t>Central Adult Class </a:t>
            </a:r>
          </a:p>
          <a:p>
            <a:r>
              <a:rPr lang="en-US" sz="2400" b="1" i="1" cap="small" dirty="0"/>
              <a:t>10 January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604499" cy="1456267"/>
          </a:xfrm>
        </p:spPr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What Jesus calls us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182099" cy="3649133"/>
          </a:xfrm>
        </p:spPr>
        <p:txBody>
          <a:bodyPr>
            <a:normAutofit/>
          </a:bodyPr>
          <a:lstStyle/>
          <a:p>
            <a:r>
              <a:rPr lang="en-US" sz="3200" dirty="0"/>
              <a:t>Willingly relinquish our rights of out love</a:t>
            </a:r>
          </a:p>
          <a:p>
            <a:pPr lvl="1"/>
            <a:r>
              <a:rPr lang="en-US" sz="3000" dirty="0"/>
              <a:t>Not fear</a:t>
            </a:r>
          </a:p>
          <a:p>
            <a:pPr lvl="1"/>
            <a:r>
              <a:rPr lang="en-US" sz="3000" dirty="0"/>
              <a:t>Not because we have no other choice</a:t>
            </a:r>
          </a:p>
          <a:p>
            <a:r>
              <a:rPr lang="en-US" sz="3200" dirty="0"/>
              <a:t>Just as Jesus showed us.</a:t>
            </a:r>
          </a:p>
        </p:txBody>
      </p:sp>
    </p:spTree>
    <p:extLst>
      <p:ext uri="{BB962C8B-B14F-4D97-AF65-F5344CB8AC3E}">
        <p14:creationId xmlns:p14="http://schemas.microsoft.com/office/powerpoint/2010/main" val="397281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604499" cy="1456267"/>
          </a:xfrm>
        </p:spPr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marketing of the Savior to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182099" cy="364913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We often market (sell) the world on the Savior with the positives of our faith</a:t>
            </a:r>
          </a:p>
          <a:p>
            <a:pPr lvl="1"/>
            <a:r>
              <a:rPr lang="en-US" sz="3000" dirty="0"/>
              <a:t>Restored relationships</a:t>
            </a:r>
          </a:p>
          <a:p>
            <a:pPr lvl="1"/>
            <a:r>
              <a:rPr lang="en-US" sz="3000" dirty="0"/>
              <a:t>Restored health</a:t>
            </a:r>
          </a:p>
          <a:p>
            <a:pPr lvl="1"/>
            <a:r>
              <a:rPr lang="en-US" sz="3000" dirty="0"/>
              <a:t>Restored finances</a:t>
            </a:r>
          </a:p>
          <a:p>
            <a:pPr lvl="1"/>
            <a:r>
              <a:rPr lang="en-US" sz="3000" dirty="0"/>
              <a:t>Overcoming struggles</a:t>
            </a:r>
          </a:p>
          <a:p>
            <a:r>
              <a:rPr lang="en-US" sz="3200" dirty="0"/>
              <a:t>And these are all valid</a:t>
            </a:r>
          </a:p>
        </p:txBody>
      </p:sp>
    </p:spTree>
    <p:extLst>
      <p:ext uri="{BB962C8B-B14F-4D97-AF65-F5344CB8AC3E}">
        <p14:creationId xmlns:p14="http://schemas.microsoft.com/office/powerpoint/2010/main" val="1161294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604499" cy="1456267"/>
          </a:xfrm>
        </p:spPr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But the cost is world’s repercussions of Unconditional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182099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Love without conditions</a:t>
            </a:r>
          </a:p>
        </p:txBody>
      </p:sp>
    </p:spTree>
    <p:extLst>
      <p:ext uri="{BB962C8B-B14F-4D97-AF65-F5344CB8AC3E}">
        <p14:creationId xmlns:p14="http://schemas.microsoft.com/office/powerpoint/2010/main" val="10112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604499" cy="1456267"/>
          </a:xfrm>
        </p:spPr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We do not use the word “unless” in our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182099" cy="4106333"/>
          </a:xfrm>
        </p:spPr>
        <p:txBody>
          <a:bodyPr>
            <a:normAutofit/>
          </a:bodyPr>
          <a:lstStyle/>
          <a:p>
            <a:r>
              <a:rPr lang="en-US" sz="3200" dirty="0"/>
              <a:t>Unless</a:t>
            </a:r>
          </a:p>
          <a:p>
            <a:pPr lvl="1"/>
            <a:r>
              <a:rPr lang="en-US" sz="3000" dirty="0"/>
              <a:t>They started it</a:t>
            </a:r>
          </a:p>
          <a:p>
            <a:pPr lvl="1"/>
            <a:r>
              <a:rPr lang="en-US" sz="3000" dirty="0"/>
              <a:t>They are unworthy</a:t>
            </a:r>
          </a:p>
          <a:p>
            <a:pPr lvl="1"/>
            <a:r>
              <a:rPr lang="en-US" sz="3000" dirty="0"/>
              <a:t>They represent evil</a:t>
            </a:r>
          </a:p>
          <a:p>
            <a:pPr lvl="1"/>
            <a:r>
              <a:rPr lang="en-US" sz="3000" dirty="0"/>
              <a:t>You think I support their evil or position</a:t>
            </a:r>
          </a:p>
          <a:p>
            <a:pPr lvl="1"/>
            <a:r>
              <a:rPr lang="en-US" sz="3000" dirty="0"/>
              <a:t>They did not live up to their Christian claims</a:t>
            </a:r>
          </a:p>
          <a:p>
            <a:pPr lvl="1"/>
            <a:r>
              <a:rPr lang="en-US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9263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756899" cy="1456267"/>
          </a:xfrm>
        </p:spPr>
        <p:txBody>
          <a:bodyPr>
            <a:noAutofit/>
          </a:bodyPr>
          <a:lstStyle/>
          <a:p>
            <a:r>
              <a:rPr lang="en-US" sz="4000" b="1" i="1" cap="none" dirty="0">
                <a:solidFill>
                  <a:srgbClr val="FFFF00"/>
                </a:solidFill>
                <a:latin typeface="+mn-lt"/>
              </a:rPr>
              <a:t>My love for my passions and beliefs must never exceed my love for you or the people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2332567"/>
            <a:ext cx="10071099" cy="44111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i="0" u="sng" dirty="0">
                <a:effectLst/>
                <a:latin typeface="system-ui"/>
              </a:rPr>
              <a:t>I Corinthians 6</a:t>
            </a:r>
          </a:p>
          <a:p>
            <a:pPr algn="l"/>
            <a:r>
              <a:rPr lang="en-US" sz="2800" b="1" i="0" baseline="30000" dirty="0">
                <a:effectLst/>
                <a:latin typeface="system-ui"/>
              </a:rPr>
              <a:t>1</a:t>
            </a:r>
            <a:r>
              <a:rPr lang="en-US" sz="2800" b="1" i="0" dirty="0">
                <a:effectLst/>
                <a:latin typeface="system-ui"/>
              </a:rPr>
              <a:t> </a:t>
            </a:r>
            <a:r>
              <a:rPr lang="en-US" sz="2800" b="0" i="0" dirty="0">
                <a:effectLst/>
                <a:latin typeface="system-ui"/>
              </a:rPr>
              <a:t>If any of you has a dispute with another, do you dare to take it before the ungodly for judgment instead of before the Lord’s people? </a:t>
            </a:r>
            <a:r>
              <a:rPr lang="en-US" sz="2800" b="1" i="0" dirty="0">
                <a:effectLst/>
                <a:latin typeface="system-ui"/>
              </a:rPr>
              <a:t>… </a:t>
            </a:r>
            <a:r>
              <a:rPr lang="en-US" sz="2800" b="1" i="0" baseline="30000" dirty="0">
                <a:effectLst/>
                <a:latin typeface="system-ui"/>
              </a:rPr>
              <a:t>6 </a:t>
            </a:r>
            <a:r>
              <a:rPr lang="en-US" sz="2800" b="0" i="0" dirty="0">
                <a:effectLst/>
                <a:latin typeface="system-ui"/>
              </a:rPr>
              <a:t>But instead, one brother takes another to court—and this in front of unbelievers!</a:t>
            </a:r>
          </a:p>
          <a:p>
            <a:pPr algn="l"/>
            <a:r>
              <a:rPr lang="en-US" sz="2800" b="1" i="0" baseline="30000" dirty="0">
                <a:effectLst/>
                <a:latin typeface="system-ui"/>
              </a:rPr>
              <a:t>7 </a:t>
            </a:r>
            <a:r>
              <a:rPr lang="en-US" sz="2800" b="0" i="0" dirty="0">
                <a:effectLst/>
                <a:latin typeface="system-ui"/>
              </a:rPr>
              <a:t>The very fact that you have lawsuits among you means you have been completely defeated already. </a:t>
            </a:r>
            <a:r>
              <a:rPr lang="en-US" sz="2800" b="0" i="0" dirty="0">
                <a:solidFill>
                  <a:srgbClr val="FFFF00"/>
                </a:solidFill>
                <a:effectLst/>
                <a:latin typeface="system-ui"/>
              </a:rPr>
              <a:t>Why not rather be wronged? Why not rather be cheated? </a:t>
            </a:r>
          </a:p>
          <a:p>
            <a:pPr marL="0" indent="0" algn="ctr">
              <a:buNone/>
            </a:pPr>
            <a:endParaRPr lang="en-US" sz="2800" b="0" i="0" dirty="0"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53124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B853-0D57-4267-8A3A-78710D38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class theme</a:t>
            </a:r>
            <a:endParaRPr lang="en-US" sz="4400" b="1" i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2507-01F7-4826-96F5-0BA879B75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8529319" cy="36491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i="1" dirty="0">
                <a:latin typeface="+mj-lt"/>
              </a:rPr>
              <a:t>Christ came into this world to return man to a normal state.  But what Christ calls normal, the world calls abnormal.  And what the world calls normal, Christ calls abnormal.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546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B853-0D57-4267-8A3A-78710D38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class theme</a:t>
            </a:r>
            <a:endParaRPr lang="en-US" sz="4400" b="1" i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2507-01F7-4826-96F5-0BA879B75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067799" cy="364913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i="1" dirty="0">
                <a:latin typeface="+mj-lt"/>
              </a:rPr>
              <a:t>A Christian’s desire to return to normal is not to return to pre-COVID habits.  It is to return to the state of what we were created to be.  And Christ showed us what we were created to be.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814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B853-0D57-4267-8A3A-78710D38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Matthew 5: 38-42 </a:t>
            </a:r>
            <a:endParaRPr lang="en-US" sz="4400" b="1" i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2507-01F7-4826-96F5-0BA879B75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142067"/>
            <a:ext cx="10131425" cy="39945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baseline="30000" dirty="0">
                <a:effectLst/>
                <a:latin typeface="system-ui"/>
              </a:rPr>
              <a:t>38 </a:t>
            </a:r>
            <a:r>
              <a:rPr lang="en-US" sz="3200" b="0" i="1" dirty="0">
                <a:effectLst/>
                <a:latin typeface="system-ui"/>
              </a:rPr>
              <a:t>“You have heard that it was said, ‘Eye for eye, and tooth for tooth.’ </a:t>
            </a:r>
            <a:r>
              <a:rPr lang="en-US" sz="3200" b="0" dirty="0">
                <a:solidFill>
                  <a:srgbClr val="FFFF00"/>
                </a:solidFill>
                <a:effectLst/>
                <a:latin typeface="system-ui"/>
              </a:rPr>
              <a:t>[Leviticus 24: 20] </a:t>
            </a:r>
            <a:r>
              <a:rPr lang="en-US" sz="3200" b="1" i="1" baseline="30000" dirty="0">
                <a:effectLst/>
                <a:latin typeface="system-ui"/>
              </a:rPr>
              <a:t>39 </a:t>
            </a:r>
            <a:r>
              <a:rPr lang="en-US" sz="3200" b="0" i="1" dirty="0">
                <a:effectLst/>
                <a:latin typeface="system-ui"/>
              </a:rPr>
              <a:t>But I tell you, do not resist an evil person. If anyone slaps you on the right cheek, turn to them the other cheek also. </a:t>
            </a:r>
            <a:r>
              <a:rPr lang="en-US" sz="3200" b="1" i="1" baseline="30000" dirty="0">
                <a:effectLst/>
                <a:latin typeface="system-ui"/>
              </a:rPr>
              <a:t>40 </a:t>
            </a:r>
            <a:r>
              <a:rPr lang="en-US" sz="3200" b="0" i="1" dirty="0">
                <a:effectLst/>
                <a:latin typeface="system-ui"/>
              </a:rPr>
              <a:t>And if anyone wants to sue you and take your shirt, hand over your coat as well. </a:t>
            </a:r>
            <a:r>
              <a:rPr lang="en-US" sz="3200" b="1" i="1" baseline="30000" dirty="0">
                <a:effectLst/>
                <a:latin typeface="system-ui"/>
              </a:rPr>
              <a:t>41 </a:t>
            </a:r>
            <a:r>
              <a:rPr lang="en-US" sz="3200" b="0" i="1" dirty="0">
                <a:effectLst/>
                <a:latin typeface="system-ui"/>
              </a:rPr>
              <a:t>If anyone forces you to go one mile, go with them two miles. </a:t>
            </a:r>
            <a:r>
              <a:rPr lang="en-US" sz="3200" b="1" i="1" baseline="30000" dirty="0">
                <a:effectLst/>
                <a:latin typeface="system-ui"/>
              </a:rPr>
              <a:t>42 </a:t>
            </a:r>
            <a:r>
              <a:rPr lang="en-US" sz="3200" b="0" i="1" dirty="0">
                <a:effectLst/>
                <a:latin typeface="system-ui"/>
              </a:rPr>
              <a:t>Give to the one who asks you, and do not turn away from the one who wants to borrow from you.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565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B853-0D57-4267-8A3A-78710D38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unalienable rights</a:t>
            </a:r>
            <a:endParaRPr lang="en-US" sz="4400" b="1" i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2507-01F7-4826-96F5-0BA879B75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We hold these truths to be self-evident, that all men are created equal, that they are endowed by their Creator with certain unalienable Rights, that among these are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Life</a:t>
            </a:r>
            <a:r>
              <a:rPr lang="en-US" sz="3200" dirty="0">
                <a:latin typeface="+mj-lt"/>
              </a:rPr>
              <a:t>,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Liberty</a:t>
            </a:r>
            <a:r>
              <a:rPr lang="en-US" sz="3200" dirty="0">
                <a:latin typeface="+mj-lt"/>
              </a:rPr>
              <a:t> and the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pursuit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of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Happiness</a:t>
            </a:r>
            <a:r>
              <a:rPr lang="en-US" sz="3200" dirty="0">
                <a:latin typeface="+mj-lt"/>
              </a:rPr>
              <a:t>…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											</a:t>
            </a:r>
            <a:r>
              <a:rPr lang="en-US" sz="3200" b="1" i="1" dirty="0">
                <a:latin typeface="+mj-lt"/>
              </a:rPr>
              <a:t>Declaration of Independence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79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B853-0D57-4267-8A3A-78710D38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world’s emphasis</a:t>
            </a:r>
            <a:endParaRPr lang="en-US" sz="4400" b="1" i="1" cap="none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79650CB-650F-45CC-A877-829CACD0B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3627357"/>
            <a:ext cx="3042920" cy="242419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0C513BD3-16F9-4004-A59C-331B9211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199" y="885825"/>
            <a:ext cx="3048000" cy="50863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6A24E001-6CE7-47F9-8645-21EE86542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33" y="4596195"/>
            <a:ext cx="3499654" cy="184315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5866A179-651A-42AE-AE23-A5956A96C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440" y="1851589"/>
            <a:ext cx="3232257" cy="242419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Let’s look at what Jesus was quoting…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30401"/>
            <a:ext cx="10131425" cy="449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i="0" u="sng" dirty="0">
                <a:effectLst/>
                <a:latin typeface="system-ui"/>
              </a:rPr>
              <a:t>Leviticus 24: 17-22</a:t>
            </a:r>
          </a:p>
          <a:p>
            <a:pPr marL="0" indent="0" algn="ctr">
              <a:buNone/>
            </a:pPr>
            <a:r>
              <a:rPr lang="en-US" sz="2800" b="1" i="0" baseline="30000" dirty="0">
                <a:effectLst/>
                <a:latin typeface="system-ui"/>
              </a:rPr>
              <a:t>17 </a:t>
            </a:r>
            <a:r>
              <a:rPr lang="en-US" sz="2800" b="0" i="0" dirty="0">
                <a:effectLst/>
                <a:latin typeface="system-ui"/>
              </a:rPr>
              <a:t>“‘Anyone who takes the life of a human being is to be put to death. </a:t>
            </a:r>
            <a:r>
              <a:rPr lang="en-US" sz="2800" b="1" i="0" baseline="30000" dirty="0">
                <a:effectLst/>
                <a:latin typeface="system-ui"/>
              </a:rPr>
              <a:t>18 </a:t>
            </a:r>
            <a:r>
              <a:rPr lang="en-US" sz="2800" b="0" i="0" dirty="0">
                <a:effectLst/>
                <a:latin typeface="system-ui"/>
              </a:rPr>
              <a:t>Anyone who takes the life of someone’s animal must make restitution—life for life. </a:t>
            </a:r>
            <a:r>
              <a:rPr lang="en-US" sz="2800" b="1" i="0" baseline="30000" dirty="0">
                <a:effectLst/>
                <a:latin typeface="system-ui"/>
              </a:rPr>
              <a:t>19 </a:t>
            </a:r>
            <a:r>
              <a:rPr lang="en-US" sz="2800" b="0" i="0" dirty="0">
                <a:effectLst/>
                <a:latin typeface="system-ui"/>
              </a:rPr>
              <a:t>Anyone who injures their neighbor is to be injured in the same manner: </a:t>
            </a:r>
            <a:r>
              <a:rPr lang="en-US" sz="2800" b="1" i="0" baseline="30000" dirty="0">
                <a:effectLst/>
                <a:latin typeface="system-ui"/>
              </a:rPr>
              <a:t>20 </a:t>
            </a:r>
            <a:r>
              <a:rPr lang="en-US" sz="2800" b="0" i="0" dirty="0">
                <a:effectLst/>
                <a:latin typeface="system-ui"/>
              </a:rPr>
              <a:t>fracture for fracture, eye for eye, tooth for tooth. The one who has inflicted the injury must suffer the same injury. </a:t>
            </a:r>
            <a:r>
              <a:rPr lang="en-US" sz="2800" b="1" i="0" baseline="30000" dirty="0">
                <a:effectLst/>
                <a:latin typeface="system-ui"/>
              </a:rPr>
              <a:t>21 </a:t>
            </a:r>
            <a:r>
              <a:rPr lang="en-US" sz="2800" b="0" i="0" dirty="0">
                <a:effectLst/>
                <a:latin typeface="system-ui"/>
              </a:rPr>
              <a:t>Whoever kills an animal must make restitution, but whoever kills a human being is to be put to death. </a:t>
            </a:r>
            <a:r>
              <a:rPr lang="en-US" sz="2800" b="1" i="0" baseline="30000" dirty="0">
                <a:effectLst/>
                <a:latin typeface="system-ui"/>
              </a:rPr>
              <a:t>22 </a:t>
            </a:r>
            <a:r>
              <a:rPr lang="en-US" sz="2800" b="0" i="0" dirty="0">
                <a:effectLst/>
                <a:latin typeface="system-ui"/>
              </a:rPr>
              <a:t>You are to have the same law for the foreigner and the native-born. I am the </a:t>
            </a:r>
            <a:r>
              <a:rPr lang="en-US" sz="2800" b="0" i="0" cap="small" dirty="0">
                <a:effectLst/>
                <a:latin typeface="system-ui"/>
              </a:rPr>
              <a:t>Lord</a:t>
            </a:r>
            <a:r>
              <a:rPr lang="en-US" sz="2800" b="0" i="0" dirty="0">
                <a:effectLst/>
                <a:latin typeface="system-ui"/>
              </a:rPr>
              <a:t> your God.’”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189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363199" cy="1456267"/>
          </a:xfrm>
        </p:spPr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existence of rights is not questioned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182099" cy="3649133"/>
          </a:xfrm>
        </p:spPr>
        <p:txBody>
          <a:bodyPr>
            <a:normAutofit/>
          </a:bodyPr>
          <a:lstStyle/>
          <a:p>
            <a:r>
              <a:rPr lang="en-US" sz="3200" dirty="0"/>
              <a:t>The respect of our rights is clearly implied in the Law of Moses</a:t>
            </a:r>
          </a:p>
          <a:p>
            <a:r>
              <a:rPr lang="en-US" sz="3200" dirty="0"/>
              <a:t>They lead to good relationships</a:t>
            </a:r>
          </a:p>
          <a:p>
            <a:r>
              <a:rPr lang="en-US" sz="3200" dirty="0"/>
              <a:t>They lead to good citizenship</a:t>
            </a:r>
          </a:p>
        </p:txBody>
      </p:sp>
    </p:spTree>
    <p:extLst>
      <p:ext uri="{BB962C8B-B14F-4D97-AF65-F5344CB8AC3E}">
        <p14:creationId xmlns:p14="http://schemas.microsoft.com/office/powerpoint/2010/main" val="790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6907-F575-49B1-9632-F3098B64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604499" cy="1456267"/>
          </a:xfrm>
        </p:spPr>
        <p:txBody>
          <a:bodyPr>
            <a:noAutofit/>
          </a:bodyPr>
          <a:lstStyle/>
          <a:p>
            <a:r>
              <a:rPr lang="en-US" sz="4800" b="1" i="1" cap="none" dirty="0">
                <a:solidFill>
                  <a:srgbClr val="FFFF00"/>
                </a:solidFill>
                <a:latin typeface="+mn-lt"/>
              </a:rPr>
              <a:t>The existence of rights is not questioned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5C8-822D-414D-997C-7F5116C72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182099" cy="3649133"/>
          </a:xfrm>
        </p:spPr>
        <p:txBody>
          <a:bodyPr>
            <a:normAutofit/>
          </a:bodyPr>
          <a:lstStyle/>
          <a:p>
            <a:r>
              <a:rPr lang="en-US" sz="3200" dirty="0"/>
              <a:t>The respect of our rights is clearly implied in the Law of Moses</a:t>
            </a:r>
          </a:p>
          <a:p>
            <a:r>
              <a:rPr lang="en-US" sz="3200" dirty="0"/>
              <a:t>They lead to good relationships</a:t>
            </a:r>
          </a:p>
          <a:p>
            <a:r>
              <a:rPr lang="en-US" sz="3200" dirty="0"/>
              <a:t>They lead to good citizenship</a:t>
            </a:r>
          </a:p>
        </p:txBody>
      </p:sp>
    </p:spTree>
    <p:extLst>
      <p:ext uri="{BB962C8B-B14F-4D97-AF65-F5344CB8AC3E}">
        <p14:creationId xmlns:p14="http://schemas.microsoft.com/office/powerpoint/2010/main" val="2041561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126</TotalTime>
  <Words>699</Words>
  <Application>Microsoft Office PowerPoint</Application>
  <PresentationFormat>Widescreen</PresentationFormat>
  <Paragraphs>65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Malgun Gothic Semilight</vt:lpstr>
      <vt:lpstr>Arial</vt:lpstr>
      <vt:lpstr>Arial Nova</vt:lpstr>
      <vt:lpstr>Calibri</vt:lpstr>
      <vt:lpstr>Calibri Light</vt:lpstr>
      <vt:lpstr>system-ui</vt:lpstr>
      <vt:lpstr>Times New Roman</vt:lpstr>
      <vt:lpstr>Celestial</vt:lpstr>
      <vt:lpstr>Return To Normalcy</vt:lpstr>
      <vt:lpstr>The class theme</vt:lpstr>
      <vt:lpstr>The class theme</vt:lpstr>
      <vt:lpstr>Matthew 5: 38-42 </vt:lpstr>
      <vt:lpstr>The unalienable rights</vt:lpstr>
      <vt:lpstr>The world’s emphasis</vt:lpstr>
      <vt:lpstr>Let’s look at what Jesus was quoting…</vt:lpstr>
      <vt:lpstr>The existence of rights is not questioned</vt:lpstr>
      <vt:lpstr>The existence of rights is not questioned</vt:lpstr>
      <vt:lpstr>What Jesus calls us to do</vt:lpstr>
      <vt:lpstr>The marketing of the Savior to the world</vt:lpstr>
      <vt:lpstr>But the cost is world’s repercussions of Unconditional Love</vt:lpstr>
      <vt:lpstr>We do not use the word “unless” in our love</vt:lpstr>
      <vt:lpstr>My love for my passions and beliefs must never exceed my love for you or the people in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AV Team</cp:lastModifiedBy>
  <cp:revision>20</cp:revision>
  <cp:lastPrinted>2021-01-10T01:50:34Z</cp:lastPrinted>
  <dcterms:created xsi:type="dcterms:W3CDTF">2021-01-04T23:19:43Z</dcterms:created>
  <dcterms:modified xsi:type="dcterms:W3CDTF">2021-01-10T01:50:51Z</dcterms:modified>
</cp:coreProperties>
</file>