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432" r:id="rId2"/>
    <p:sldId id="256" r:id="rId3"/>
    <p:sldId id="7137" r:id="rId4"/>
    <p:sldId id="257" r:id="rId5"/>
    <p:sldId id="258" r:id="rId6"/>
    <p:sldId id="259" r:id="rId7"/>
    <p:sldId id="261" r:id="rId8"/>
    <p:sldId id="262" r:id="rId9"/>
    <p:sldId id="263" r:id="rId10"/>
    <p:sldId id="265" r:id="rId11"/>
    <p:sldId id="266" r:id="rId12"/>
    <p:sldId id="267" r:id="rId13"/>
    <p:sldId id="268" r:id="rId14"/>
    <p:sldId id="269" r:id="rId15"/>
    <p:sldId id="270" r:id="rId16"/>
    <p:sldId id="272" r:id="rId17"/>
    <p:sldId id="271" r:id="rId18"/>
    <p:sldId id="273" r:id="rId19"/>
    <p:sldId id="274"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5" autoAdjust="0"/>
    <p:restoredTop sz="94660"/>
  </p:normalViewPr>
  <p:slideViewPr>
    <p:cSldViewPr snapToGrid="0">
      <p:cViewPr varScale="1">
        <p:scale>
          <a:sx n="110" d="100"/>
          <a:sy n="110" d="100"/>
        </p:scale>
        <p:origin x="3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A0FDA-10A0-4EEC-A1FA-B31A6D146C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A84BDD-5805-4EB4-81C8-F390BE6E5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1707D-8AE3-429E-98CE-2CD466ED9A4C}" type="datetimeFigureOut">
              <a:rPr lang="en-US" smtClean="0"/>
              <a:t>1/2/2021</a:t>
            </a:fld>
            <a:endParaRPr lang="en-US"/>
          </a:p>
        </p:txBody>
      </p:sp>
      <p:sp>
        <p:nvSpPr>
          <p:cNvPr id="4" name="Footer Placeholder 3">
            <a:extLst>
              <a:ext uri="{FF2B5EF4-FFF2-40B4-BE49-F238E27FC236}">
                <a16:creationId xmlns:a16="http://schemas.microsoft.com/office/drawing/2014/main" id="{DB841553-D493-4E36-8A15-C096FD0DC3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2B3D6A1B-85D3-49DC-8482-C62348361A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F7BC70-5D52-4A70-9D67-41EEAB2B7112}" type="slidenum">
              <a:rPr lang="en-US" smtClean="0"/>
              <a:t>‹#›</a:t>
            </a:fld>
            <a:endParaRPr lang="en-US"/>
          </a:p>
        </p:txBody>
      </p:sp>
      <p:sp>
        <p:nvSpPr>
          <p:cNvPr id="13" name="TextBox 12" descr="Box1">
            <a:extLst>
              <a:ext uri="{FF2B5EF4-FFF2-40B4-BE49-F238E27FC236}">
                <a16:creationId xmlns:a16="http://schemas.microsoft.com/office/drawing/2014/main" id="{5ED85321-3A83-4CE9-976E-CA8BCBAA992A}"/>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14" name="TextBox 13" descr="Box2">
            <a:extLst>
              <a:ext uri="{FF2B5EF4-FFF2-40B4-BE49-F238E27FC236}">
                <a16:creationId xmlns:a16="http://schemas.microsoft.com/office/drawing/2014/main" id="{3F8AC2B0-245E-40F7-9A8D-6EF8FEF84DEE}"/>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15" name="TextBox 14" descr="Box3">
            <a:extLst>
              <a:ext uri="{FF2B5EF4-FFF2-40B4-BE49-F238E27FC236}">
                <a16:creationId xmlns:a16="http://schemas.microsoft.com/office/drawing/2014/main" id="{7EB00E61-434B-4B4A-875C-ABD91C2E72D8}"/>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16" name="TextBox 15" descr="Box4">
            <a:extLst>
              <a:ext uri="{FF2B5EF4-FFF2-40B4-BE49-F238E27FC236}">
                <a16:creationId xmlns:a16="http://schemas.microsoft.com/office/drawing/2014/main" id="{8D0D5752-9F6D-4F58-AD9D-ECB118D2B390}"/>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7" name="TextBox 16" descr="Box5">
            <a:extLst>
              <a:ext uri="{FF2B5EF4-FFF2-40B4-BE49-F238E27FC236}">
                <a16:creationId xmlns:a16="http://schemas.microsoft.com/office/drawing/2014/main" id="{684899C4-D098-42A3-9571-37FAFE3E2BEA}"/>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8" name="TextBox 17" descr="Box6">
            <a:extLst>
              <a:ext uri="{FF2B5EF4-FFF2-40B4-BE49-F238E27FC236}">
                <a16:creationId xmlns:a16="http://schemas.microsoft.com/office/drawing/2014/main" id="{6911462D-6D3F-4283-AEF5-F2AC7E312799}"/>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9" name="TextBox 18" descr="Box7">
            <a:extLst>
              <a:ext uri="{FF2B5EF4-FFF2-40B4-BE49-F238E27FC236}">
                <a16:creationId xmlns:a16="http://schemas.microsoft.com/office/drawing/2014/main" id="{E3AFDE3F-139F-4357-AB4A-94CE5EA49F35}"/>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15446237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BB619-FA41-4D4C-AAB3-7B67B4C46094}" type="datetimeFigureOut">
              <a:rPr lang="en-US" smtClean="0"/>
              <a:t>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7343C-38E6-40AF-AEF5-732AD1B383C7}" type="slidenum">
              <a:rPr lang="en-US" smtClean="0"/>
              <a:t>‹#›</a:t>
            </a:fld>
            <a:endParaRPr lang="en-US"/>
          </a:p>
        </p:txBody>
      </p:sp>
    </p:spTree>
    <p:extLst>
      <p:ext uri="{BB962C8B-B14F-4D97-AF65-F5344CB8AC3E}">
        <p14:creationId xmlns:p14="http://schemas.microsoft.com/office/powerpoint/2010/main" val="676077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5B092-4D8F-48EA-91EA-496C4B7210E9}" type="slidenum">
              <a:rPr lang="en-US" smtClean="0"/>
              <a:pPr/>
              <a:t>1</a:t>
            </a:fld>
            <a:endParaRPr lang="en-US" dirty="0"/>
          </a:p>
        </p:txBody>
      </p:sp>
    </p:spTree>
    <p:extLst>
      <p:ext uri="{BB962C8B-B14F-4D97-AF65-F5344CB8AC3E}">
        <p14:creationId xmlns:p14="http://schemas.microsoft.com/office/powerpoint/2010/main" val="224439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10</a:t>
            </a:fld>
            <a:endParaRPr lang="en-US"/>
          </a:p>
        </p:txBody>
      </p:sp>
    </p:spTree>
    <p:extLst>
      <p:ext uri="{BB962C8B-B14F-4D97-AF65-F5344CB8AC3E}">
        <p14:creationId xmlns:p14="http://schemas.microsoft.com/office/powerpoint/2010/main" val="327203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11</a:t>
            </a:fld>
            <a:endParaRPr lang="en-US"/>
          </a:p>
        </p:txBody>
      </p:sp>
    </p:spTree>
    <p:extLst>
      <p:ext uri="{BB962C8B-B14F-4D97-AF65-F5344CB8AC3E}">
        <p14:creationId xmlns:p14="http://schemas.microsoft.com/office/powerpoint/2010/main" val="304687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12</a:t>
            </a:fld>
            <a:endParaRPr lang="en-US"/>
          </a:p>
        </p:txBody>
      </p:sp>
    </p:spTree>
    <p:extLst>
      <p:ext uri="{BB962C8B-B14F-4D97-AF65-F5344CB8AC3E}">
        <p14:creationId xmlns:p14="http://schemas.microsoft.com/office/powerpoint/2010/main" val="194695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13</a:t>
            </a:fld>
            <a:endParaRPr lang="en-US"/>
          </a:p>
        </p:txBody>
      </p:sp>
    </p:spTree>
    <p:extLst>
      <p:ext uri="{BB962C8B-B14F-4D97-AF65-F5344CB8AC3E}">
        <p14:creationId xmlns:p14="http://schemas.microsoft.com/office/powerpoint/2010/main" val="2651578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14</a:t>
            </a:fld>
            <a:endParaRPr lang="en-US"/>
          </a:p>
        </p:txBody>
      </p:sp>
    </p:spTree>
    <p:extLst>
      <p:ext uri="{BB962C8B-B14F-4D97-AF65-F5344CB8AC3E}">
        <p14:creationId xmlns:p14="http://schemas.microsoft.com/office/powerpoint/2010/main" val="307457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15</a:t>
            </a:fld>
            <a:endParaRPr lang="en-US"/>
          </a:p>
        </p:txBody>
      </p:sp>
    </p:spTree>
    <p:extLst>
      <p:ext uri="{BB962C8B-B14F-4D97-AF65-F5344CB8AC3E}">
        <p14:creationId xmlns:p14="http://schemas.microsoft.com/office/powerpoint/2010/main" val="276622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16</a:t>
            </a:fld>
            <a:endParaRPr lang="en-US"/>
          </a:p>
        </p:txBody>
      </p:sp>
    </p:spTree>
    <p:extLst>
      <p:ext uri="{BB962C8B-B14F-4D97-AF65-F5344CB8AC3E}">
        <p14:creationId xmlns:p14="http://schemas.microsoft.com/office/powerpoint/2010/main" val="3759833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17</a:t>
            </a:fld>
            <a:endParaRPr lang="en-US"/>
          </a:p>
        </p:txBody>
      </p:sp>
    </p:spTree>
    <p:extLst>
      <p:ext uri="{BB962C8B-B14F-4D97-AF65-F5344CB8AC3E}">
        <p14:creationId xmlns:p14="http://schemas.microsoft.com/office/powerpoint/2010/main" val="224506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18</a:t>
            </a:fld>
            <a:endParaRPr lang="en-US"/>
          </a:p>
        </p:txBody>
      </p:sp>
    </p:spTree>
    <p:extLst>
      <p:ext uri="{BB962C8B-B14F-4D97-AF65-F5344CB8AC3E}">
        <p14:creationId xmlns:p14="http://schemas.microsoft.com/office/powerpoint/2010/main" val="3785779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19</a:t>
            </a:fld>
            <a:endParaRPr lang="en-US"/>
          </a:p>
        </p:txBody>
      </p:sp>
    </p:spTree>
    <p:extLst>
      <p:ext uri="{BB962C8B-B14F-4D97-AF65-F5344CB8AC3E}">
        <p14:creationId xmlns:p14="http://schemas.microsoft.com/office/powerpoint/2010/main" val="418836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2</a:t>
            </a:fld>
            <a:endParaRPr lang="en-US"/>
          </a:p>
        </p:txBody>
      </p:sp>
    </p:spTree>
    <p:extLst>
      <p:ext uri="{BB962C8B-B14F-4D97-AF65-F5344CB8AC3E}">
        <p14:creationId xmlns:p14="http://schemas.microsoft.com/office/powerpoint/2010/main" val="2600442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20</a:t>
            </a:fld>
            <a:endParaRPr lang="en-US"/>
          </a:p>
        </p:txBody>
      </p:sp>
    </p:spTree>
    <p:extLst>
      <p:ext uri="{BB962C8B-B14F-4D97-AF65-F5344CB8AC3E}">
        <p14:creationId xmlns:p14="http://schemas.microsoft.com/office/powerpoint/2010/main" val="1012828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21</a:t>
            </a:fld>
            <a:endParaRPr lang="en-US"/>
          </a:p>
        </p:txBody>
      </p:sp>
    </p:spTree>
    <p:extLst>
      <p:ext uri="{BB962C8B-B14F-4D97-AF65-F5344CB8AC3E}">
        <p14:creationId xmlns:p14="http://schemas.microsoft.com/office/powerpoint/2010/main" val="656208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22</a:t>
            </a:fld>
            <a:endParaRPr lang="en-US"/>
          </a:p>
        </p:txBody>
      </p:sp>
    </p:spTree>
    <p:extLst>
      <p:ext uri="{BB962C8B-B14F-4D97-AF65-F5344CB8AC3E}">
        <p14:creationId xmlns:p14="http://schemas.microsoft.com/office/powerpoint/2010/main" val="213035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3</a:t>
            </a:fld>
            <a:endParaRPr lang="en-US"/>
          </a:p>
        </p:txBody>
      </p:sp>
    </p:spTree>
    <p:extLst>
      <p:ext uri="{BB962C8B-B14F-4D97-AF65-F5344CB8AC3E}">
        <p14:creationId xmlns:p14="http://schemas.microsoft.com/office/powerpoint/2010/main" val="135531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4</a:t>
            </a:fld>
            <a:endParaRPr lang="en-US"/>
          </a:p>
        </p:txBody>
      </p:sp>
    </p:spTree>
    <p:extLst>
      <p:ext uri="{BB962C8B-B14F-4D97-AF65-F5344CB8AC3E}">
        <p14:creationId xmlns:p14="http://schemas.microsoft.com/office/powerpoint/2010/main" val="294401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5</a:t>
            </a:fld>
            <a:endParaRPr lang="en-US"/>
          </a:p>
        </p:txBody>
      </p:sp>
    </p:spTree>
    <p:extLst>
      <p:ext uri="{BB962C8B-B14F-4D97-AF65-F5344CB8AC3E}">
        <p14:creationId xmlns:p14="http://schemas.microsoft.com/office/powerpoint/2010/main" val="265485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6</a:t>
            </a:fld>
            <a:endParaRPr lang="en-US"/>
          </a:p>
        </p:txBody>
      </p:sp>
    </p:spTree>
    <p:extLst>
      <p:ext uri="{BB962C8B-B14F-4D97-AF65-F5344CB8AC3E}">
        <p14:creationId xmlns:p14="http://schemas.microsoft.com/office/powerpoint/2010/main" val="150803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7</a:t>
            </a:fld>
            <a:endParaRPr lang="en-US"/>
          </a:p>
        </p:txBody>
      </p:sp>
    </p:spTree>
    <p:extLst>
      <p:ext uri="{BB962C8B-B14F-4D97-AF65-F5344CB8AC3E}">
        <p14:creationId xmlns:p14="http://schemas.microsoft.com/office/powerpoint/2010/main" val="198676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8</a:t>
            </a:fld>
            <a:endParaRPr lang="en-US"/>
          </a:p>
        </p:txBody>
      </p:sp>
    </p:spTree>
    <p:extLst>
      <p:ext uri="{BB962C8B-B14F-4D97-AF65-F5344CB8AC3E}">
        <p14:creationId xmlns:p14="http://schemas.microsoft.com/office/powerpoint/2010/main" val="211575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57343C-38E6-40AF-AEF5-732AD1B383C7}" type="slidenum">
              <a:rPr lang="en-US" smtClean="0"/>
              <a:t>9</a:t>
            </a:fld>
            <a:endParaRPr lang="en-US"/>
          </a:p>
        </p:txBody>
      </p:sp>
    </p:spTree>
    <p:extLst>
      <p:ext uri="{BB962C8B-B14F-4D97-AF65-F5344CB8AC3E}">
        <p14:creationId xmlns:p14="http://schemas.microsoft.com/office/powerpoint/2010/main" val="75325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file:///\\GYM1-2018\Users\Public\Documents\Assembly\Order%20-%20Announcements%20Open%20with%20ICE.pptx#-1,2,PowerPoint Presentati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gym1-2018\users\Public\Documents\Assembly\ActiveYear\3-minute_timer.wmv" TargetMode="External"/><Relationship Id="rId1" Type="http://schemas.microsoft.com/office/2007/relationships/media" Target="file:///\\gym1-2018\users\Public\Documents\Assembly\ActiveYear\3-minute_timer.wmv" TargetMode="Externa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urfing, food, riding, wave&#10;&#10;Description automatically generated">
            <a:extLst>
              <a:ext uri="{FF2B5EF4-FFF2-40B4-BE49-F238E27FC236}">
                <a16:creationId xmlns:a16="http://schemas.microsoft.com/office/drawing/2014/main" id="{F331AC78-2083-A049-A5D2-F8E878A19328}"/>
              </a:ext>
            </a:extLst>
          </p:cNvPr>
          <p:cNvPicPr>
            <a:picLocks noChangeAspect="1"/>
          </p:cNvPicPr>
          <p:nvPr/>
        </p:nvPicPr>
        <p:blipFill>
          <a:blip r:embed="rId3"/>
          <a:stretch>
            <a:fillRect/>
          </a:stretch>
        </p:blipFill>
        <p:spPr>
          <a:xfrm>
            <a:off x="0" y="-838408"/>
            <a:ext cx="12192000" cy="8848933"/>
          </a:xfrm>
          <a:prstGeom prst="rect">
            <a:avLst/>
          </a:prstGeom>
        </p:spPr>
      </p:pic>
      <p:sp>
        <p:nvSpPr>
          <p:cNvPr id="2" name="Title 1">
            <a:extLst>
              <a:ext uri="{FF2B5EF4-FFF2-40B4-BE49-F238E27FC236}">
                <a16:creationId xmlns:a16="http://schemas.microsoft.com/office/drawing/2014/main" id="{D9627D1A-9723-2F43-ADA1-3C9214AE2953}"/>
              </a:ext>
            </a:extLst>
          </p:cNvPr>
          <p:cNvSpPr>
            <a:spLocks noGrp="1"/>
          </p:cNvSpPr>
          <p:nvPr>
            <p:ph type="ctrTitle"/>
          </p:nvPr>
        </p:nvSpPr>
        <p:spPr>
          <a:xfrm>
            <a:off x="667569" y="5553718"/>
            <a:ext cx="7203004" cy="1054645"/>
          </a:xfrm>
        </p:spPr>
        <p:txBody>
          <a:bodyPr anchor="ctr">
            <a:normAutofit/>
          </a:bodyPr>
          <a:lstStyle/>
          <a:p>
            <a:pPr algn="l"/>
            <a:r>
              <a:rPr lang="en-US" sz="3200" dirty="0">
                <a:solidFill>
                  <a:schemeClr val="bg1"/>
                </a:solidFill>
              </a:rPr>
              <a:t>Welcome</a:t>
            </a:r>
          </a:p>
        </p:txBody>
      </p:sp>
      <p:sp>
        <p:nvSpPr>
          <p:cNvPr id="3" name="Subtitle 2">
            <a:extLst>
              <a:ext uri="{FF2B5EF4-FFF2-40B4-BE49-F238E27FC236}">
                <a16:creationId xmlns:a16="http://schemas.microsoft.com/office/drawing/2014/main" id="{DBCD803D-8A82-0E46-902C-E16E23914974}"/>
              </a:ext>
            </a:extLst>
          </p:cNvPr>
          <p:cNvSpPr>
            <a:spLocks noGrp="1"/>
          </p:cNvSpPr>
          <p:nvPr>
            <p:ph type="subTitle" idx="1"/>
          </p:nvPr>
        </p:nvSpPr>
        <p:spPr>
          <a:xfrm>
            <a:off x="8538142" y="5643349"/>
            <a:ext cx="3196658" cy="780914"/>
          </a:xfrm>
        </p:spPr>
        <p:txBody>
          <a:bodyPr anchor="ctr">
            <a:normAutofit/>
          </a:bodyPr>
          <a:lstStyle/>
          <a:p>
            <a:pPr algn="l"/>
            <a:r>
              <a:rPr lang="en-US" dirty="0">
                <a:solidFill>
                  <a:schemeClr val="bg1"/>
                </a:solidFill>
              </a:rPr>
              <a:t>We’re glad you’re with us!</a:t>
            </a:r>
          </a:p>
        </p:txBody>
      </p:sp>
      <p:sp>
        <p:nvSpPr>
          <p:cNvPr id="11" name="AutoShape 5">
            <a:hlinkClick r:id="rId4" action="ppaction://hlinkpres?slideindex=2&amp;slidetitle=PowerPoint Presentation" highlightClick="1"/>
            <a:extLst>
              <a:ext uri="{FF2B5EF4-FFF2-40B4-BE49-F238E27FC236}">
                <a16:creationId xmlns:a16="http://schemas.microsoft.com/office/drawing/2014/main" id="{59FA7D5D-1591-4AFC-AA32-25A633C187FB}"/>
              </a:ext>
            </a:extLst>
          </p:cNvPr>
          <p:cNvSpPr>
            <a:spLocks noChangeArrowheads="1"/>
          </p:cNvSpPr>
          <p:nvPr/>
        </p:nvSpPr>
        <p:spPr bwMode="auto">
          <a:xfrm>
            <a:off x="11277600" y="6704120"/>
            <a:ext cx="914400" cy="153880"/>
          </a:xfrm>
          <a:prstGeom prst="actionButtonBlank">
            <a:avLst/>
          </a:prstGeom>
          <a:noFill/>
          <a:ln w="9525">
            <a:noFill/>
            <a:prstDash val="solid"/>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a:tailEnd/>
              </a14:hiddenLine>
            </a:ext>
          </a:extLst>
        </p:spPr>
        <p:txBody>
          <a:bodyPr wrap="square" lIns="91431" tIns="45716" rIns="91431" bIns="45716"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 b="1" dirty="0">
                <a:solidFill>
                  <a:schemeClr val="bg1"/>
                </a:solidFill>
                <a:sym typeface="Symbol" pitchFamily="18" charset="2"/>
              </a:rPr>
              <a:t>GO</a:t>
            </a:r>
          </a:p>
        </p:txBody>
      </p:sp>
    </p:spTree>
    <p:extLst>
      <p:ext uri="{BB962C8B-B14F-4D97-AF65-F5344CB8AC3E}">
        <p14:creationId xmlns:p14="http://schemas.microsoft.com/office/powerpoint/2010/main" val="306274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75A4-4A7F-4724-A25D-5BC008F95136}"/>
              </a:ext>
            </a:extLst>
          </p:cNvPr>
          <p:cNvSpPr>
            <a:spLocks noGrp="1"/>
          </p:cNvSpPr>
          <p:nvPr>
            <p:ph type="title"/>
          </p:nvPr>
        </p:nvSpPr>
        <p:spPr>
          <a:xfrm>
            <a:off x="1016000" y="624840"/>
            <a:ext cx="3423919" cy="1600200"/>
          </a:xfrm>
        </p:spPr>
        <p:txBody>
          <a:bodyPr/>
          <a:lstStyle/>
          <a:p>
            <a:r>
              <a:rPr lang="en-US" dirty="0"/>
              <a:t>Herod seeks the date the Magi first saw the star [Matthew 2: 7-8]</a:t>
            </a:r>
          </a:p>
        </p:txBody>
      </p:sp>
      <p:sp>
        <p:nvSpPr>
          <p:cNvPr id="3" name="Content Placeholder 2">
            <a:extLst>
              <a:ext uri="{FF2B5EF4-FFF2-40B4-BE49-F238E27FC236}">
                <a16:creationId xmlns:a16="http://schemas.microsoft.com/office/drawing/2014/main" id="{E8DB748B-D7BF-4A69-A724-651221FC36B6}"/>
              </a:ext>
            </a:extLst>
          </p:cNvPr>
          <p:cNvSpPr>
            <a:spLocks noGrp="1"/>
          </p:cNvSpPr>
          <p:nvPr>
            <p:ph idx="1"/>
          </p:nvPr>
        </p:nvSpPr>
        <p:spPr/>
        <p:txBody>
          <a:bodyPr anchor="ctr"/>
          <a:lstStyle/>
          <a:p>
            <a:r>
              <a:rPr lang="en-US" b="1" dirty="0"/>
              <a:t>It is interesting to note that the gospel account does not provide the answer given by the Magi to King Herod over the star’s first sighting.</a:t>
            </a:r>
          </a:p>
          <a:p>
            <a:r>
              <a:rPr lang="en-US" b="1" dirty="0"/>
              <a:t>King Herod, presumably with the date of the star answered, sends the Magi to Bethlehem with instructions to report to King Herod the Messiah’s location.</a:t>
            </a:r>
          </a:p>
          <a:p>
            <a:pPr lvl="1"/>
            <a:r>
              <a:rPr lang="en-US" b="1" dirty="0"/>
              <a:t>King Herod’s stated purpose is to worship the Messiah</a:t>
            </a:r>
          </a:p>
          <a:p>
            <a:pPr lvl="1"/>
            <a:r>
              <a:rPr lang="en-US" b="1" dirty="0"/>
              <a:t>King Herod’s true purpose was to murder the Messiah.</a:t>
            </a:r>
          </a:p>
        </p:txBody>
      </p:sp>
      <p:sp>
        <p:nvSpPr>
          <p:cNvPr id="4" name="Text Placeholder 3">
            <a:extLst>
              <a:ext uri="{FF2B5EF4-FFF2-40B4-BE49-F238E27FC236}">
                <a16:creationId xmlns:a16="http://schemas.microsoft.com/office/drawing/2014/main" id="{A25CAFD7-932C-4EBF-9F18-6F4FBCCF834E}"/>
              </a:ext>
            </a:extLst>
          </p:cNvPr>
          <p:cNvSpPr>
            <a:spLocks noGrp="1"/>
          </p:cNvSpPr>
          <p:nvPr>
            <p:ph type="body" sz="half" idx="2"/>
          </p:nvPr>
        </p:nvSpPr>
        <p:spPr>
          <a:xfrm>
            <a:off x="1016000" y="2438400"/>
            <a:ext cx="3637280" cy="3637279"/>
          </a:xfrm>
        </p:spPr>
        <p:txBody>
          <a:bodyPr>
            <a:normAutofit/>
          </a:bodyPr>
          <a:lstStyle/>
          <a:p>
            <a:pPr algn="l"/>
            <a:r>
              <a:rPr lang="en-US" sz="1800" b="1" i="0" baseline="30000" dirty="0">
                <a:solidFill>
                  <a:schemeClr val="bg1">
                    <a:lumMod val="95000"/>
                  </a:schemeClr>
                </a:solidFill>
                <a:effectLst/>
                <a:latin typeface="system-ui"/>
              </a:rPr>
              <a:t>7 </a:t>
            </a:r>
            <a:r>
              <a:rPr lang="en-US" sz="1800" b="0" i="0" dirty="0">
                <a:solidFill>
                  <a:schemeClr val="bg1">
                    <a:lumMod val="95000"/>
                  </a:schemeClr>
                </a:solidFill>
                <a:effectLst/>
                <a:latin typeface="system-ui"/>
              </a:rPr>
              <a:t>Then Herod called the Magi secretly and found out from them the </a:t>
            </a:r>
            <a:r>
              <a:rPr lang="en-US" sz="1800" b="0" i="0" u="sng" dirty="0">
                <a:solidFill>
                  <a:schemeClr val="bg1">
                    <a:lumMod val="95000"/>
                  </a:schemeClr>
                </a:solidFill>
                <a:effectLst/>
                <a:latin typeface="system-ui"/>
              </a:rPr>
              <a:t>exact time </a:t>
            </a:r>
            <a:r>
              <a:rPr lang="en-US" sz="1800" b="0" i="0" dirty="0">
                <a:solidFill>
                  <a:schemeClr val="bg1">
                    <a:lumMod val="95000"/>
                  </a:schemeClr>
                </a:solidFill>
                <a:effectLst/>
                <a:latin typeface="system-ui"/>
              </a:rPr>
              <a:t>the star had appeared. </a:t>
            </a:r>
            <a:r>
              <a:rPr lang="en-US" sz="1800" b="1" i="0" baseline="30000" dirty="0">
                <a:solidFill>
                  <a:schemeClr val="bg1">
                    <a:lumMod val="95000"/>
                  </a:schemeClr>
                </a:solidFill>
                <a:effectLst/>
                <a:latin typeface="system-ui"/>
              </a:rPr>
              <a:t>8 </a:t>
            </a:r>
            <a:r>
              <a:rPr lang="en-US" sz="1800" b="0" i="0" dirty="0">
                <a:solidFill>
                  <a:schemeClr val="bg1">
                    <a:lumMod val="95000"/>
                  </a:schemeClr>
                </a:solidFill>
                <a:effectLst/>
                <a:latin typeface="system-ui"/>
              </a:rPr>
              <a:t>He sent them to Bethlehem and said, “Go and search carefully for the child. As soon as you find him, report to me, so that I too may go and worship him.”</a:t>
            </a:r>
            <a:endParaRPr lang="en-US" dirty="0">
              <a:solidFill>
                <a:schemeClr val="bg1">
                  <a:lumMod val="95000"/>
                </a:schemeClr>
              </a:solidFill>
            </a:endParaRPr>
          </a:p>
        </p:txBody>
      </p:sp>
    </p:spTree>
    <p:extLst>
      <p:ext uri="{BB962C8B-B14F-4D97-AF65-F5344CB8AC3E}">
        <p14:creationId xmlns:p14="http://schemas.microsoft.com/office/powerpoint/2010/main" val="373193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75A4-4A7F-4724-A25D-5BC008F95136}"/>
              </a:ext>
            </a:extLst>
          </p:cNvPr>
          <p:cNvSpPr>
            <a:spLocks noGrp="1"/>
          </p:cNvSpPr>
          <p:nvPr>
            <p:ph type="title"/>
          </p:nvPr>
        </p:nvSpPr>
        <p:spPr>
          <a:xfrm>
            <a:off x="934720" y="624840"/>
            <a:ext cx="3637280" cy="1600200"/>
          </a:xfrm>
        </p:spPr>
        <p:txBody>
          <a:bodyPr anchor="t"/>
          <a:lstStyle/>
          <a:p>
            <a:r>
              <a:rPr lang="en-US" dirty="0"/>
              <a:t>The star appears a second time to the Magi [Matthew 2: 9-11]</a:t>
            </a:r>
          </a:p>
        </p:txBody>
      </p:sp>
      <p:sp>
        <p:nvSpPr>
          <p:cNvPr id="3" name="Content Placeholder 2">
            <a:extLst>
              <a:ext uri="{FF2B5EF4-FFF2-40B4-BE49-F238E27FC236}">
                <a16:creationId xmlns:a16="http://schemas.microsoft.com/office/drawing/2014/main" id="{E8DB748B-D7BF-4A69-A724-651221FC36B6}"/>
              </a:ext>
            </a:extLst>
          </p:cNvPr>
          <p:cNvSpPr>
            <a:spLocks noGrp="1"/>
          </p:cNvSpPr>
          <p:nvPr>
            <p:ph idx="1"/>
          </p:nvPr>
        </p:nvSpPr>
        <p:spPr/>
        <p:txBody>
          <a:bodyPr anchor="ctr"/>
          <a:lstStyle/>
          <a:p>
            <a:r>
              <a:rPr lang="en-US" b="1" dirty="0"/>
              <a:t>The star now reappears to the Magi and stopped over the house that Joseph and Mary are now living in.</a:t>
            </a:r>
          </a:p>
          <a:p>
            <a:r>
              <a:rPr lang="en-US" b="1" dirty="0"/>
              <a:t>They then gave kingly gifts to Jesus.</a:t>
            </a:r>
          </a:p>
          <a:p>
            <a:endParaRPr lang="en-US" b="1" dirty="0"/>
          </a:p>
        </p:txBody>
      </p:sp>
      <p:sp>
        <p:nvSpPr>
          <p:cNvPr id="4" name="Text Placeholder 3">
            <a:extLst>
              <a:ext uri="{FF2B5EF4-FFF2-40B4-BE49-F238E27FC236}">
                <a16:creationId xmlns:a16="http://schemas.microsoft.com/office/drawing/2014/main" id="{A25CAFD7-932C-4EBF-9F18-6F4FBCCF834E}"/>
              </a:ext>
            </a:extLst>
          </p:cNvPr>
          <p:cNvSpPr>
            <a:spLocks noGrp="1"/>
          </p:cNvSpPr>
          <p:nvPr>
            <p:ph type="body" sz="half" idx="2"/>
          </p:nvPr>
        </p:nvSpPr>
        <p:spPr>
          <a:xfrm>
            <a:off x="1016000" y="2382521"/>
            <a:ext cx="3637280" cy="3637279"/>
          </a:xfrm>
        </p:spPr>
        <p:txBody>
          <a:bodyPr>
            <a:normAutofit lnSpcReduction="10000"/>
          </a:bodyPr>
          <a:lstStyle/>
          <a:p>
            <a:pPr algn="l"/>
            <a:r>
              <a:rPr lang="en-US" sz="1800" b="1" i="0" baseline="30000" dirty="0">
                <a:solidFill>
                  <a:schemeClr val="bg1">
                    <a:lumMod val="95000"/>
                  </a:schemeClr>
                </a:solidFill>
                <a:effectLst/>
                <a:latin typeface="system-ui"/>
              </a:rPr>
              <a:t>9 </a:t>
            </a:r>
            <a:r>
              <a:rPr lang="en-US" sz="1800" b="0" i="0" dirty="0">
                <a:solidFill>
                  <a:schemeClr val="bg1">
                    <a:lumMod val="95000"/>
                  </a:schemeClr>
                </a:solidFill>
                <a:effectLst/>
                <a:latin typeface="system-ui"/>
              </a:rPr>
              <a:t>After they had heard the king, they went on their way, and the star they had seen when it rose went ahead of them until it stopped over the place where the child was. </a:t>
            </a:r>
            <a:r>
              <a:rPr lang="en-US" sz="1800" b="1" i="0" baseline="30000" dirty="0">
                <a:solidFill>
                  <a:schemeClr val="bg1">
                    <a:lumMod val="95000"/>
                  </a:schemeClr>
                </a:solidFill>
                <a:effectLst/>
                <a:latin typeface="system-ui"/>
              </a:rPr>
              <a:t>10 </a:t>
            </a:r>
            <a:r>
              <a:rPr lang="en-US" sz="1800" b="0" i="0" dirty="0">
                <a:solidFill>
                  <a:schemeClr val="bg1">
                    <a:lumMod val="95000"/>
                  </a:schemeClr>
                </a:solidFill>
                <a:effectLst/>
                <a:latin typeface="system-ui"/>
              </a:rPr>
              <a:t>When they saw the star, </a:t>
            </a:r>
            <a:r>
              <a:rPr lang="en-US" sz="1800" b="0" i="0" u="sng" dirty="0">
                <a:solidFill>
                  <a:schemeClr val="bg1">
                    <a:lumMod val="95000"/>
                  </a:schemeClr>
                </a:solidFill>
                <a:effectLst/>
                <a:latin typeface="system-ui"/>
              </a:rPr>
              <a:t>they were overjoyed.</a:t>
            </a:r>
            <a:r>
              <a:rPr lang="en-US" sz="1800" b="0" i="0" dirty="0">
                <a:solidFill>
                  <a:schemeClr val="bg1">
                    <a:lumMod val="95000"/>
                  </a:schemeClr>
                </a:solidFill>
                <a:effectLst/>
                <a:latin typeface="system-ui"/>
              </a:rPr>
              <a:t> </a:t>
            </a:r>
            <a:r>
              <a:rPr lang="en-US" sz="1800" b="1" i="0" baseline="30000" dirty="0">
                <a:solidFill>
                  <a:schemeClr val="bg1">
                    <a:lumMod val="95000"/>
                  </a:schemeClr>
                </a:solidFill>
                <a:effectLst/>
                <a:latin typeface="system-ui"/>
              </a:rPr>
              <a:t>11 </a:t>
            </a:r>
            <a:r>
              <a:rPr lang="en-US" sz="1800" b="0" i="0" dirty="0">
                <a:solidFill>
                  <a:schemeClr val="bg1">
                    <a:lumMod val="95000"/>
                  </a:schemeClr>
                </a:solidFill>
                <a:effectLst/>
                <a:latin typeface="system-ui"/>
              </a:rPr>
              <a:t>On coming to the </a:t>
            </a:r>
            <a:r>
              <a:rPr lang="en-US" sz="1800" b="0" i="0" u="sng" dirty="0">
                <a:solidFill>
                  <a:schemeClr val="bg1">
                    <a:lumMod val="95000"/>
                  </a:schemeClr>
                </a:solidFill>
                <a:effectLst/>
                <a:latin typeface="system-ui"/>
              </a:rPr>
              <a:t>house</a:t>
            </a:r>
            <a:r>
              <a:rPr lang="en-US" sz="1800" b="0" i="0" dirty="0">
                <a:solidFill>
                  <a:schemeClr val="bg1">
                    <a:lumMod val="95000"/>
                  </a:schemeClr>
                </a:solidFill>
                <a:effectLst/>
                <a:latin typeface="system-ui"/>
              </a:rPr>
              <a:t>, they saw the child with his mother Mary, and they bowed down and worshiped him. Then they opened their treasures and presented him with gifts of gold, frankincense and myrrh. </a:t>
            </a:r>
            <a:endParaRPr lang="en-US" sz="1000" dirty="0">
              <a:solidFill>
                <a:schemeClr val="bg1">
                  <a:lumMod val="95000"/>
                </a:schemeClr>
              </a:solidFill>
            </a:endParaRPr>
          </a:p>
        </p:txBody>
      </p:sp>
    </p:spTree>
    <p:extLst>
      <p:ext uri="{BB962C8B-B14F-4D97-AF65-F5344CB8AC3E}">
        <p14:creationId xmlns:p14="http://schemas.microsoft.com/office/powerpoint/2010/main" val="208421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75A4-4A7F-4724-A25D-5BC008F95136}"/>
              </a:ext>
            </a:extLst>
          </p:cNvPr>
          <p:cNvSpPr>
            <a:spLocks noGrp="1"/>
          </p:cNvSpPr>
          <p:nvPr>
            <p:ph type="title"/>
          </p:nvPr>
        </p:nvSpPr>
        <p:spPr>
          <a:xfrm>
            <a:off x="934720" y="624840"/>
            <a:ext cx="3637280" cy="1600200"/>
          </a:xfrm>
        </p:spPr>
        <p:txBody>
          <a:bodyPr anchor="t"/>
          <a:lstStyle/>
          <a:p>
            <a:r>
              <a:rPr lang="en-US" dirty="0"/>
              <a:t>Both the Magi and Joseph are warned to flee King Herod [Matthew 2: 12-15]</a:t>
            </a:r>
          </a:p>
        </p:txBody>
      </p:sp>
      <p:sp>
        <p:nvSpPr>
          <p:cNvPr id="3" name="Content Placeholder 2">
            <a:extLst>
              <a:ext uri="{FF2B5EF4-FFF2-40B4-BE49-F238E27FC236}">
                <a16:creationId xmlns:a16="http://schemas.microsoft.com/office/drawing/2014/main" id="{E8DB748B-D7BF-4A69-A724-651221FC36B6}"/>
              </a:ext>
            </a:extLst>
          </p:cNvPr>
          <p:cNvSpPr>
            <a:spLocks noGrp="1"/>
          </p:cNvSpPr>
          <p:nvPr>
            <p:ph idx="1"/>
          </p:nvPr>
        </p:nvSpPr>
        <p:spPr>
          <a:xfrm>
            <a:off x="5649066" y="1143000"/>
            <a:ext cx="5770774" cy="5389880"/>
          </a:xfrm>
        </p:spPr>
        <p:txBody>
          <a:bodyPr anchor="ctr">
            <a:normAutofit lnSpcReduction="10000"/>
          </a:bodyPr>
          <a:lstStyle/>
          <a:p>
            <a:r>
              <a:rPr lang="en-US" b="1" dirty="0"/>
              <a:t>The Magi return to Persia by a different route without responding to King Herod.</a:t>
            </a:r>
          </a:p>
          <a:p>
            <a:r>
              <a:rPr lang="en-US" b="1" dirty="0"/>
              <a:t>Joseph is warned in a dream to flee to Egypt which he does that very night.</a:t>
            </a:r>
          </a:p>
          <a:p>
            <a:r>
              <a:rPr lang="en-US" b="1" dirty="0"/>
              <a:t>Joseph, Mary, and Jesus will stay in Egypt until King Herod dies.</a:t>
            </a:r>
          </a:p>
          <a:p>
            <a:pPr lvl="1"/>
            <a:r>
              <a:rPr lang="en-US" b="1" dirty="0"/>
              <a:t>About a year.</a:t>
            </a:r>
          </a:p>
          <a:p>
            <a:pPr lvl="1"/>
            <a:r>
              <a:rPr lang="en-US" b="1" dirty="0"/>
              <a:t>What did they live on while in Egypt?</a:t>
            </a:r>
          </a:p>
          <a:p>
            <a:pPr lvl="2"/>
            <a:r>
              <a:rPr lang="en-US" b="1" dirty="0"/>
              <a:t>Gold, frankincense, and myrrh</a:t>
            </a:r>
          </a:p>
          <a:p>
            <a:r>
              <a:rPr lang="en-US" b="1" dirty="0"/>
              <a:t>In a tirade, King Herod murders all of the boys in Bethlehem 2-years old and younger according to the time the Magi first saw the star.</a:t>
            </a:r>
          </a:p>
          <a:p>
            <a:r>
              <a:rPr lang="en-US" b="1" dirty="0"/>
              <a:t>It is a reasonable assumption that King Herod increased the age of the boys to give a margin of error.  In other words, it was probably less than 2 years since the Magi first saw the star.</a:t>
            </a:r>
          </a:p>
          <a:p>
            <a:endParaRPr lang="en-US" b="1" dirty="0"/>
          </a:p>
        </p:txBody>
      </p:sp>
      <p:sp>
        <p:nvSpPr>
          <p:cNvPr id="4" name="Text Placeholder 3">
            <a:extLst>
              <a:ext uri="{FF2B5EF4-FFF2-40B4-BE49-F238E27FC236}">
                <a16:creationId xmlns:a16="http://schemas.microsoft.com/office/drawing/2014/main" id="{A25CAFD7-932C-4EBF-9F18-6F4FBCCF834E}"/>
              </a:ext>
            </a:extLst>
          </p:cNvPr>
          <p:cNvSpPr>
            <a:spLocks noGrp="1"/>
          </p:cNvSpPr>
          <p:nvPr>
            <p:ph type="body" sz="half" idx="2"/>
          </p:nvPr>
        </p:nvSpPr>
        <p:spPr>
          <a:xfrm>
            <a:off x="934720" y="2225040"/>
            <a:ext cx="3728720" cy="3754119"/>
          </a:xfrm>
        </p:spPr>
        <p:txBody>
          <a:bodyPr>
            <a:noAutofit/>
          </a:bodyPr>
          <a:lstStyle/>
          <a:p>
            <a:pPr algn="l"/>
            <a:r>
              <a:rPr lang="en-US" sz="1600" b="1" i="0" baseline="30000" dirty="0">
                <a:solidFill>
                  <a:schemeClr val="bg1">
                    <a:lumMod val="95000"/>
                  </a:schemeClr>
                </a:solidFill>
                <a:effectLst/>
                <a:latin typeface="system-ui"/>
              </a:rPr>
              <a:t>12 </a:t>
            </a:r>
            <a:r>
              <a:rPr lang="en-US" sz="1600" b="0" i="0" dirty="0">
                <a:solidFill>
                  <a:schemeClr val="bg1">
                    <a:lumMod val="95000"/>
                  </a:schemeClr>
                </a:solidFill>
                <a:effectLst/>
                <a:latin typeface="system-ui"/>
              </a:rPr>
              <a:t>And having been warned in a dream not to go back to Herod, they returned to their country by another route.</a:t>
            </a:r>
          </a:p>
          <a:p>
            <a:pPr algn="l"/>
            <a:r>
              <a:rPr lang="en-US" sz="1600" b="1" i="0" baseline="30000" dirty="0">
                <a:solidFill>
                  <a:schemeClr val="bg1">
                    <a:lumMod val="95000"/>
                  </a:schemeClr>
                </a:solidFill>
                <a:effectLst/>
                <a:latin typeface="system-ui"/>
              </a:rPr>
              <a:t>13 </a:t>
            </a:r>
            <a:r>
              <a:rPr lang="en-US" sz="1600" b="0" i="0" dirty="0">
                <a:solidFill>
                  <a:schemeClr val="bg1">
                    <a:lumMod val="95000"/>
                  </a:schemeClr>
                </a:solidFill>
                <a:effectLst/>
                <a:latin typeface="system-ui"/>
              </a:rPr>
              <a:t>When they had gone, an angel of the Lord appeared to Joseph in a dream. “Get up,” he said, “take the child and his mother and escape to Egypt. Stay there until I tell you, for Herod is going to search for the child to kill him.”</a:t>
            </a:r>
          </a:p>
          <a:p>
            <a:pPr algn="l"/>
            <a:r>
              <a:rPr lang="en-US" sz="1600" b="1" i="0" baseline="30000" dirty="0">
                <a:solidFill>
                  <a:schemeClr val="bg1">
                    <a:lumMod val="95000"/>
                  </a:schemeClr>
                </a:solidFill>
                <a:effectLst/>
                <a:latin typeface="system-ui"/>
              </a:rPr>
              <a:t>14 </a:t>
            </a:r>
            <a:r>
              <a:rPr lang="en-US" sz="1600" b="0" i="0" dirty="0">
                <a:solidFill>
                  <a:schemeClr val="bg1">
                    <a:lumMod val="95000"/>
                  </a:schemeClr>
                </a:solidFill>
                <a:effectLst/>
                <a:latin typeface="system-ui"/>
              </a:rPr>
              <a:t>So he got up, took the child and his mother during the night and left for Egypt, </a:t>
            </a:r>
            <a:r>
              <a:rPr lang="en-US" sz="1600" b="1" i="0" baseline="30000" dirty="0">
                <a:solidFill>
                  <a:schemeClr val="bg1">
                    <a:lumMod val="95000"/>
                  </a:schemeClr>
                </a:solidFill>
                <a:effectLst/>
                <a:latin typeface="system-ui"/>
              </a:rPr>
              <a:t>15 </a:t>
            </a:r>
            <a:r>
              <a:rPr lang="en-US" sz="1600" b="0" i="0" dirty="0">
                <a:solidFill>
                  <a:schemeClr val="bg1">
                    <a:lumMod val="95000"/>
                  </a:schemeClr>
                </a:solidFill>
                <a:effectLst/>
                <a:latin typeface="system-ui"/>
              </a:rPr>
              <a:t>where he stayed until the death of Herod. And so was fulfilled what the Lord had said through the prophet: “Out of Egypt I called my son.”</a:t>
            </a:r>
          </a:p>
        </p:txBody>
      </p:sp>
    </p:spTree>
    <p:extLst>
      <p:ext uri="{BB962C8B-B14F-4D97-AF65-F5344CB8AC3E}">
        <p14:creationId xmlns:p14="http://schemas.microsoft.com/office/powerpoint/2010/main" val="239765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75A4-4A7F-4724-A25D-5BC008F95136}"/>
              </a:ext>
            </a:extLst>
          </p:cNvPr>
          <p:cNvSpPr>
            <a:spLocks noGrp="1"/>
          </p:cNvSpPr>
          <p:nvPr>
            <p:ph type="title"/>
          </p:nvPr>
        </p:nvSpPr>
        <p:spPr>
          <a:xfrm>
            <a:off x="772160" y="2628900"/>
            <a:ext cx="3637280" cy="1600200"/>
          </a:xfrm>
        </p:spPr>
        <p:txBody>
          <a:bodyPr anchor="ctr"/>
          <a:lstStyle/>
          <a:p>
            <a:r>
              <a:rPr lang="en-US" dirty="0"/>
              <a:t>Serious questions remain</a:t>
            </a:r>
          </a:p>
        </p:txBody>
      </p:sp>
      <p:sp>
        <p:nvSpPr>
          <p:cNvPr id="3" name="Content Placeholder 2">
            <a:extLst>
              <a:ext uri="{FF2B5EF4-FFF2-40B4-BE49-F238E27FC236}">
                <a16:creationId xmlns:a16="http://schemas.microsoft.com/office/drawing/2014/main" id="{E8DB748B-D7BF-4A69-A724-651221FC36B6}"/>
              </a:ext>
            </a:extLst>
          </p:cNvPr>
          <p:cNvSpPr>
            <a:spLocks noGrp="1"/>
          </p:cNvSpPr>
          <p:nvPr>
            <p:ph idx="1"/>
          </p:nvPr>
        </p:nvSpPr>
        <p:spPr>
          <a:xfrm>
            <a:off x="5649066" y="1143000"/>
            <a:ext cx="5770774" cy="5389880"/>
          </a:xfrm>
        </p:spPr>
        <p:txBody>
          <a:bodyPr anchor="ctr">
            <a:normAutofit/>
          </a:bodyPr>
          <a:lstStyle/>
          <a:p>
            <a:r>
              <a:rPr lang="en-US" b="1" dirty="0"/>
              <a:t>Did the star first appear to the Magi on the very night Jesus was born?  Earlier? Later?</a:t>
            </a:r>
          </a:p>
          <a:p>
            <a:r>
              <a:rPr lang="en-US" b="1" dirty="0"/>
              <a:t>How did the Magi know to interpret the star as a sign that the Messiah has been born?</a:t>
            </a:r>
          </a:p>
          <a:p>
            <a:r>
              <a:rPr lang="en-US" b="1" dirty="0"/>
              <a:t>Why would the Magi care?</a:t>
            </a:r>
          </a:p>
          <a:p>
            <a:r>
              <a:rPr lang="en-US" b="1" dirty="0"/>
              <a:t>Was the star miraculous in that God altered the physics of the world to cause the star to appear OR was the star the result of natural, albeit well timed, events?</a:t>
            </a:r>
          </a:p>
          <a:p>
            <a:r>
              <a:rPr lang="en-US" b="1" dirty="0"/>
              <a:t>What was the star exactly?</a:t>
            </a:r>
          </a:p>
          <a:p>
            <a:endParaRPr lang="en-US" b="1" dirty="0"/>
          </a:p>
          <a:p>
            <a:r>
              <a:rPr lang="en-US" b="1" dirty="0"/>
              <a:t>The questions have physical answers, but the spiritual question is this – Why did God tell the Persians that the Messiah has been born?</a:t>
            </a:r>
          </a:p>
          <a:p>
            <a:endParaRPr lang="en-US" b="1" dirty="0"/>
          </a:p>
        </p:txBody>
      </p:sp>
    </p:spTree>
    <p:extLst>
      <p:ext uri="{BB962C8B-B14F-4D97-AF65-F5344CB8AC3E}">
        <p14:creationId xmlns:p14="http://schemas.microsoft.com/office/powerpoint/2010/main" val="151402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75A4-4A7F-4724-A25D-5BC008F95136}"/>
              </a:ext>
            </a:extLst>
          </p:cNvPr>
          <p:cNvSpPr>
            <a:spLocks noGrp="1"/>
          </p:cNvSpPr>
          <p:nvPr>
            <p:ph type="title"/>
          </p:nvPr>
        </p:nvSpPr>
        <p:spPr>
          <a:xfrm>
            <a:off x="883920" y="2555240"/>
            <a:ext cx="3637280" cy="1600200"/>
          </a:xfrm>
        </p:spPr>
        <p:txBody>
          <a:bodyPr anchor="t"/>
          <a:lstStyle/>
          <a:p>
            <a:r>
              <a:rPr lang="en-US" dirty="0"/>
              <a:t>Star worship and sign seeking was forbidden under the Law of Moses</a:t>
            </a:r>
          </a:p>
        </p:txBody>
      </p:sp>
      <p:sp>
        <p:nvSpPr>
          <p:cNvPr id="3" name="Content Placeholder 2">
            <a:extLst>
              <a:ext uri="{FF2B5EF4-FFF2-40B4-BE49-F238E27FC236}">
                <a16:creationId xmlns:a16="http://schemas.microsoft.com/office/drawing/2014/main" id="{E8DB748B-D7BF-4A69-A724-651221FC36B6}"/>
              </a:ext>
            </a:extLst>
          </p:cNvPr>
          <p:cNvSpPr>
            <a:spLocks noGrp="1"/>
          </p:cNvSpPr>
          <p:nvPr>
            <p:ph idx="1"/>
          </p:nvPr>
        </p:nvSpPr>
        <p:spPr>
          <a:xfrm>
            <a:off x="5649066" y="1143000"/>
            <a:ext cx="5770774" cy="5389880"/>
          </a:xfrm>
        </p:spPr>
        <p:txBody>
          <a:bodyPr anchor="ctr">
            <a:normAutofit/>
          </a:bodyPr>
          <a:lstStyle/>
          <a:p>
            <a:r>
              <a:rPr lang="en-US" b="1" dirty="0"/>
              <a:t>Deuteronomy 4:19</a:t>
            </a:r>
          </a:p>
          <a:p>
            <a:pPr marL="457200" lvl="1" indent="0">
              <a:buNone/>
            </a:pPr>
            <a:r>
              <a:rPr lang="en-US" i="0" dirty="0">
                <a:solidFill>
                  <a:srgbClr val="000000"/>
                </a:solidFill>
                <a:effectLst/>
                <a:latin typeface="system-ui"/>
              </a:rPr>
              <a:t>And when you look up to the sky and see the sun, the moon and the stars—all the heavenly array—do not be enticed into bowing down to them and worshiping things the </a:t>
            </a:r>
            <a:r>
              <a:rPr lang="en-US" i="0" cap="small" dirty="0">
                <a:solidFill>
                  <a:srgbClr val="000000"/>
                </a:solidFill>
                <a:effectLst/>
                <a:latin typeface="system-ui"/>
              </a:rPr>
              <a:t>Lord</a:t>
            </a:r>
            <a:r>
              <a:rPr lang="en-US" i="0" dirty="0">
                <a:solidFill>
                  <a:srgbClr val="000000"/>
                </a:solidFill>
                <a:effectLst/>
                <a:latin typeface="system-ui"/>
              </a:rPr>
              <a:t> your God has apportioned to all the nations under heaven.</a:t>
            </a:r>
            <a:endParaRPr lang="en-US" dirty="0"/>
          </a:p>
          <a:p>
            <a:r>
              <a:rPr lang="en-US" b="1" dirty="0"/>
              <a:t>Jeremiah 8:2</a:t>
            </a:r>
          </a:p>
          <a:p>
            <a:pPr marL="457200" lvl="1" indent="0">
              <a:buNone/>
            </a:pPr>
            <a:r>
              <a:rPr lang="en-US" i="0" dirty="0">
                <a:solidFill>
                  <a:srgbClr val="000000"/>
                </a:solidFill>
                <a:effectLst/>
                <a:latin typeface="system-ui"/>
              </a:rPr>
              <a:t>They will be exposed to the sun and the moon and all the stars of the heavens, which they have loved and served and which they have followed and </a:t>
            </a:r>
            <a:r>
              <a:rPr lang="en-US" i="0" u="sng" dirty="0">
                <a:solidFill>
                  <a:srgbClr val="000000"/>
                </a:solidFill>
                <a:effectLst/>
                <a:latin typeface="system-ui"/>
              </a:rPr>
              <a:t>consulted</a:t>
            </a:r>
            <a:r>
              <a:rPr lang="en-US" i="0" dirty="0">
                <a:solidFill>
                  <a:srgbClr val="000000"/>
                </a:solidFill>
                <a:effectLst/>
                <a:latin typeface="system-ui"/>
              </a:rPr>
              <a:t> and worshiped. They will not be gathered up or buried, but will be like dung lying on the ground.</a:t>
            </a:r>
          </a:p>
          <a:p>
            <a:pPr marL="457200" lvl="1" indent="0">
              <a:buNone/>
            </a:pPr>
            <a:endParaRPr lang="en-US" i="0" dirty="0">
              <a:solidFill>
                <a:srgbClr val="000000"/>
              </a:solidFill>
              <a:effectLst/>
              <a:latin typeface="system-ui"/>
            </a:endParaRPr>
          </a:p>
        </p:txBody>
      </p:sp>
    </p:spTree>
    <p:extLst>
      <p:ext uri="{BB962C8B-B14F-4D97-AF65-F5344CB8AC3E}">
        <p14:creationId xmlns:p14="http://schemas.microsoft.com/office/powerpoint/2010/main" val="122537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75A4-4A7F-4724-A25D-5BC008F95136}"/>
              </a:ext>
            </a:extLst>
          </p:cNvPr>
          <p:cNvSpPr>
            <a:spLocks noGrp="1"/>
          </p:cNvSpPr>
          <p:nvPr>
            <p:ph type="title"/>
          </p:nvPr>
        </p:nvSpPr>
        <p:spPr>
          <a:xfrm>
            <a:off x="843280" y="2413000"/>
            <a:ext cx="3637280" cy="1600200"/>
          </a:xfrm>
        </p:spPr>
        <p:txBody>
          <a:bodyPr anchor="t"/>
          <a:lstStyle/>
          <a:p>
            <a:r>
              <a:rPr lang="en-US" dirty="0"/>
              <a:t>And yet, God has spoken to foreign kings and foolish Jewish kings through such methods.</a:t>
            </a:r>
          </a:p>
        </p:txBody>
      </p:sp>
      <p:sp>
        <p:nvSpPr>
          <p:cNvPr id="3" name="Content Placeholder 2">
            <a:extLst>
              <a:ext uri="{FF2B5EF4-FFF2-40B4-BE49-F238E27FC236}">
                <a16:creationId xmlns:a16="http://schemas.microsoft.com/office/drawing/2014/main" id="{E8DB748B-D7BF-4A69-A724-651221FC36B6}"/>
              </a:ext>
            </a:extLst>
          </p:cNvPr>
          <p:cNvSpPr>
            <a:spLocks noGrp="1"/>
          </p:cNvSpPr>
          <p:nvPr>
            <p:ph idx="1"/>
          </p:nvPr>
        </p:nvSpPr>
        <p:spPr>
          <a:xfrm>
            <a:off x="5649066" y="1143000"/>
            <a:ext cx="5770774" cy="5389880"/>
          </a:xfrm>
        </p:spPr>
        <p:txBody>
          <a:bodyPr anchor="ctr">
            <a:normAutofit/>
          </a:bodyPr>
          <a:lstStyle/>
          <a:p>
            <a:r>
              <a:rPr lang="en-US" b="1" dirty="0"/>
              <a:t>I Samuel 28</a:t>
            </a:r>
          </a:p>
          <a:p>
            <a:pPr marL="457200" lvl="1" indent="0">
              <a:buNone/>
            </a:pPr>
            <a:r>
              <a:rPr lang="en-US" b="1" i="0" baseline="30000" dirty="0">
                <a:solidFill>
                  <a:srgbClr val="000000"/>
                </a:solidFill>
                <a:effectLst/>
                <a:latin typeface="system-ui"/>
              </a:rPr>
              <a:t>3 </a:t>
            </a:r>
            <a:r>
              <a:rPr lang="en-US" b="0" i="0" dirty="0">
                <a:solidFill>
                  <a:srgbClr val="000000"/>
                </a:solidFill>
                <a:effectLst/>
                <a:latin typeface="system-ui"/>
              </a:rPr>
              <a:t>Now Samuel was dead, and all Israel had mourned for him and buried him in his own town of Ramah. Saul had expelled the mediums and spiritists from the land.</a:t>
            </a:r>
          </a:p>
          <a:p>
            <a:pPr marL="457200" lvl="1" indent="0">
              <a:buNone/>
            </a:pPr>
            <a:r>
              <a:rPr lang="en-US" b="1" i="0" baseline="30000" dirty="0">
                <a:solidFill>
                  <a:srgbClr val="000000"/>
                </a:solidFill>
                <a:effectLst/>
                <a:latin typeface="system-ui"/>
              </a:rPr>
              <a:t>4 </a:t>
            </a:r>
            <a:r>
              <a:rPr lang="en-US" b="0" i="0" dirty="0">
                <a:solidFill>
                  <a:srgbClr val="000000"/>
                </a:solidFill>
                <a:effectLst/>
                <a:latin typeface="system-ui"/>
              </a:rPr>
              <a:t>The Philistines assembled and came and set up camp at Shunem, while Saul gathered all Israel and set up camp at Gilboa. </a:t>
            </a:r>
            <a:r>
              <a:rPr lang="en-US" b="1" i="0" baseline="30000" dirty="0">
                <a:solidFill>
                  <a:srgbClr val="000000"/>
                </a:solidFill>
                <a:effectLst/>
                <a:latin typeface="system-ui"/>
              </a:rPr>
              <a:t>5 </a:t>
            </a:r>
            <a:r>
              <a:rPr lang="en-US" b="0" i="0" dirty="0">
                <a:solidFill>
                  <a:srgbClr val="000000"/>
                </a:solidFill>
                <a:effectLst/>
                <a:latin typeface="system-ui"/>
              </a:rPr>
              <a:t>When Saul saw the Philistine army, he was afraid; terror filled his heart. </a:t>
            </a:r>
            <a:r>
              <a:rPr lang="en-US" b="1" i="0" baseline="30000" dirty="0">
                <a:solidFill>
                  <a:srgbClr val="000000"/>
                </a:solidFill>
                <a:effectLst/>
                <a:latin typeface="system-ui"/>
              </a:rPr>
              <a:t>6 </a:t>
            </a:r>
            <a:r>
              <a:rPr lang="en-US" b="0" i="0" dirty="0">
                <a:solidFill>
                  <a:srgbClr val="000000"/>
                </a:solidFill>
                <a:effectLst/>
                <a:latin typeface="system-ui"/>
              </a:rPr>
              <a:t>He inquired of the </a:t>
            </a:r>
            <a:r>
              <a:rPr lang="en-US" b="0" i="0" cap="small" dirty="0">
                <a:solidFill>
                  <a:srgbClr val="000000"/>
                </a:solidFill>
                <a:effectLst/>
                <a:latin typeface="system-ui"/>
              </a:rPr>
              <a:t>Lord</a:t>
            </a:r>
            <a:r>
              <a:rPr lang="en-US" b="0" i="0" dirty="0">
                <a:solidFill>
                  <a:srgbClr val="000000"/>
                </a:solidFill>
                <a:effectLst/>
                <a:latin typeface="system-ui"/>
              </a:rPr>
              <a:t>, but the </a:t>
            </a:r>
            <a:r>
              <a:rPr lang="en-US" b="0" i="0" cap="small" dirty="0">
                <a:solidFill>
                  <a:srgbClr val="000000"/>
                </a:solidFill>
                <a:effectLst/>
                <a:latin typeface="system-ui"/>
              </a:rPr>
              <a:t>Lord</a:t>
            </a:r>
            <a:r>
              <a:rPr lang="en-US" b="0" i="0" dirty="0">
                <a:solidFill>
                  <a:srgbClr val="000000"/>
                </a:solidFill>
                <a:effectLst/>
                <a:latin typeface="system-ui"/>
              </a:rPr>
              <a:t> did not answer him by dreams or Urim or prophets. </a:t>
            </a:r>
            <a:r>
              <a:rPr lang="en-US" b="1" i="0" baseline="30000" dirty="0">
                <a:solidFill>
                  <a:srgbClr val="000000"/>
                </a:solidFill>
                <a:effectLst/>
                <a:latin typeface="system-ui"/>
              </a:rPr>
              <a:t>7 </a:t>
            </a:r>
            <a:r>
              <a:rPr lang="en-US" b="0" i="0" dirty="0">
                <a:solidFill>
                  <a:srgbClr val="000000"/>
                </a:solidFill>
                <a:effectLst/>
                <a:latin typeface="system-ui"/>
              </a:rPr>
              <a:t>Saul then said to his attendants, “Find me a woman who is a medium, so I may go and inquire of her.”</a:t>
            </a:r>
          </a:p>
          <a:p>
            <a:pPr marL="457200" lvl="1" indent="0">
              <a:buNone/>
            </a:pPr>
            <a:r>
              <a:rPr lang="en-US" b="0" i="0" dirty="0">
                <a:solidFill>
                  <a:srgbClr val="000000"/>
                </a:solidFill>
                <a:effectLst/>
                <a:latin typeface="system-ui"/>
              </a:rPr>
              <a:t>“There is one in Endor,” they said.</a:t>
            </a:r>
          </a:p>
          <a:p>
            <a:pPr algn="l"/>
            <a:r>
              <a:rPr lang="en-US" b="1" dirty="0"/>
              <a:t>Ezekiel 21:21</a:t>
            </a:r>
          </a:p>
          <a:p>
            <a:pPr marL="457200" lvl="1" indent="0">
              <a:buNone/>
            </a:pPr>
            <a:r>
              <a:rPr lang="en-US" b="0" i="0" dirty="0">
                <a:solidFill>
                  <a:srgbClr val="000000"/>
                </a:solidFill>
                <a:effectLst/>
                <a:latin typeface="system-ui"/>
              </a:rPr>
              <a:t>For the king of Babylon will stop at the fork in the road, at the junction of the two roads, to seek an omen: He will cast lots </a:t>
            </a:r>
            <a:r>
              <a:rPr lang="en-US" i="0" dirty="0">
                <a:solidFill>
                  <a:srgbClr val="000000"/>
                </a:solidFill>
                <a:effectLst/>
                <a:latin typeface="system-ui"/>
              </a:rPr>
              <a:t>with arrows, he will consult his idols, he will examine the liver.</a:t>
            </a:r>
            <a:endParaRPr lang="en-US" dirty="0"/>
          </a:p>
          <a:p>
            <a:endParaRPr lang="en-US" b="1" dirty="0"/>
          </a:p>
        </p:txBody>
      </p:sp>
    </p:spTree>
    <p:extLst>
      <p:ext uri="{BB962C8B-B14F-4D97-AF65-F5344CB8AC3E}">
        <p14:creationId xmlns:p14="http://schemas.microsoft.com/office/powerpoint/2010/main" val="188604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2617-E75C-49EA-9C0B-F08D5E0AAB77}"/>
              </a:ext>
            </a:extLst>
          </p:cNvPr>
          <p:cNvSpPr>
            <a:spLocks noGrp="1"/>
          </p:cNvSpPr>
          <p:nvPr>
            <p:ph type="title"/>
          </p:nvPr>
        </p:nvSpPr>
        <p:spPr>
          <a:xfrm>
            <a:off x="1104154" y="2628900"/>
            <a:ext cx="2970005" cy="1600200"/>
          </a:xfrm>
        </p:spPr>
        <p:txBody>
          <a:bodyPr/>
          <a:lstStyle/>
          <a:p>
            <a:r>
              <a:rPr lang="en-US" dirty="0"/>
              <a:t>God is speaking through the mythology/religion of the Gentiles.</a:t>
            </a:r>
          </a:p>
        </p:txBody>
      </p:sp>
      <p:sp>
        <p:nvSpPr>
          <p:cNvPr id="3" name="Content Placeholder 2">
            <a:extLst>
              <a:ext uri="{FF2B5EF4-FFF2-40B4-BE49-F238E27FC236}">
                <a16:creationId xmlns:a16="http://schemas.microsoft.com/office/drawing/2014/main" id="{7E55D7B4-9E72-4C47-9AB7-1FAA2F653CA8}"/>
              </a:ext>
            </a:extLst>
          </p:cNvPr>
          <p:cNvSpPr>
            <a:spLocks noGrp="1"/>
          </p:cNvSpPr>
          <p:nvPr>
            <p:ph idx="1"/>
          </p:nvPr>
        </p:nvSpPr>
        <p:spPr/>
        <p:txBody>
          <a:bodyPr anchor="ctr"/>
          <a:lstStyle/>
          <a:p>
            <a:r>
              <a:rPr lang="en-US" b="1" dirty="0"/>
              <a:t>The Jews were not prepared to read signs in the stars but the Gentiles (in this case, Persians) were able to read the star sign.</a:t>
            </a:r>
          </a:p>
          <a:p>
            <a:r>
              <a:rPr lang="en-US" b="1" dirty="0"/>
              <a:t>The Jews were given a different sign that the Messiah has arrived.</a:t>
            </a:r>
          </a:p>
          <a:p>
            <a:pPr lvl="1"/>
            <a:r>
              <a:rPr lang="en-US" b="1" dirty="0"/>
              <a:t>The angels called the shepherds.</a:t>
            </a:r>
          </a:p>
        </p:txBody>
      </p:sp>
    </p:spTree>
    <p:extLst>
      <p:ext uri="{BB962C8B-B14F-4D97-AF65-F5344CB8AC3E}">
        <p14:creationId xmlns:p14="http://schemas.microsoft.com/office/powerpoint/2010/main" val="347432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3501-DF87-4D99-B4CF-56FEA3096EB2}"/>
              </a:ext>
            </a:extLst>
          </p:cNvPr>
          <p:cNvSpPr>
            <a:spLocks noGrp="1"/>
          </p:cNvSpPr>
          <p:nvPr>
            <p:ph type="title"/>
          </p:nvPr>
        </p:nvSpPr>
        <p:spPr/>
        <p:txBody>
          <a:bodyPr/>
          <a:lstStyle/>
          <a:p>
            <a:r>
              <a:rPr lang="en-US" dirty="0"/>
              <a:t>I believe that the star was not a sign to the Jews that the Messiah has arrived.  It was a sign to the Gentiles to come to the Savior.</a:t>
            </a:r>
          </a:p>
        </p:txBody>
      </p:sp>
    </p:spTree>
    <p:extLst>
      <p:ext uri="{BB962C8B-B14F-4D97-AF65-F5344CB8AC3E}">
        <p14:creationId xmlns:p14="http://schemas.microsoft.com/office/powerpoint/2010/main" val="4139861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2617-E75C-49EA-9C0B-F08D5E0AAB77}"/>
              </a:ext>
            </a:extLst>
          </p:cNvPr>
          <p:cNvSpPr>
            <a:spLocks noGrp="1"/>
          </p:cNvSpPr>
          <p:nvPr>
            <p:ph type="title"/>
          </p:nvPr>
        </p:nvSpPr>
        <p:spPr>
          <a:xfrm>
            <a:off x="1104154" y="2628900"/>
            <a:ext cx="2970005" cy="1600200"/>
          </a:xfrm>
        </p:spPr>
        <p:txBody>
          <a:bodyPr/>
          <a:lstStyle/>
          <a:p>
            <a:r>
              <a:rPr lang="en-US" dirty="0"/>
              <a:t>The Star of Bethlehem: Miracle or Natural Occurrence?</a:t>
            </a:r>
          </a:p>
        </p:txBody>
      </p:sp>
      <p:sp>
        <p:nvSpPr>
          <p:cNvPr id="3" name="Content Placeholder 2">
            <a:extLst>
              <a:ext uri="{FF2B5EF4-FFF2-40B4-BE49-F238E27FC236}">
                <a16:creationId xmlns:a16="http://schemas.microsoft.com/office/drawing/2014/main" id="{7E55D7B4-9E72-4C47-9AB7-1FAA2F653CA8}"/>
              </a:ext>
            </a:extLst>
          </p:cNvPr>
          <p:cNvSpPr>
            <a:spLocks noGrp="1"/>
          </p:cNvSpPr>
          <p:nvPr>
            <p:ph idx="1"/>
          </p:nvPr>
        </p:nvSpPr>
        <p:spPr/>
        <p:txBody>
          <a:bodyPr anchor="ctr"/>
          <a:lstStyle/>
          <a:p>
            <a:r>
              <a:rPr lang="en-US" b="1" dirty="0"/>
              <a:t>I want to be clear.  I believe that the star was deliberately placed in the sky in order to call the Gentiles to come to the Savior.</a:t>
            </a:r>
          </a:p>
          <a:p>
            <a:r>
              <a:rPr lang="en-US" b="1" dirty="0"/>
              <a:t>The question I have is this:  Did God intervene and suspend the laws of physics to place the star OR did God use a natural event to be the star?</a:t>
            </a:r>
          </a:p>
          <a:p>
            <a:r>
              <a:rPr lang="en-US" b="1" dirty="0"/>
              <a:t>This question cannot be answered with Scripture.  There is no answer, only speculation. </a:t>
            </a:r>
          </a:p>
          <a:p>
            <a:r>
              <a:rPr lang="en-US" b="1" dirty="0"/>
              <a:t>However, I offer this thought.</a:t>
            </a:r>
          </a:p>
        </p:txBody>
      </p:sp>
    </p:spTree>
    <p:extLst>
      <p:ext uri="{BB962C8B-B14F-4D97-AF65-F5344CB8AC3E}">
        <p14:creationId xmlns:p14="http://schemas.microsoft.com/office/powerpoint/2010/main" val="405479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2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788B2617-E75C-49EA-9C0B-F08D5E0AAB77}"/>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a:solidFill>
                  <a:srgbClr val="FFFFFF"/>
                </a:solidFill>
              </a:rPr>
              <a:t>A case for the star being a natural event</a:t>
            </a:r>
          </a:p>
        </p:txBody>
      </p:sp>
      <p:pic>
        <p:nvPicPr>
          <p:cNvPr id="4" name="Picture 3">
            <a:extLst>
              <a:ext uri="{FF2B5EF4-FFF2-40B4-BE49-F238E27FC236}">
                <a16:creationId xmlns:a16="http://schemas.microsoft.com/office/drawing/2014/main" id="{2CE4D950-E568-42C3-A006-FEB5C87C4BA0}"/>
              </a:ext>
            </a:extLst>
          </p:cNvPr>
          <p:cNvPicPr>
            <a:picLocks noChangeAspect="1"/>
          </p:cNvPicPr>
          <p:nvPr/>
        </p:nvPicPr>
        <p:blipFill rotWithShape="1">
          <a:blip r:embed="rId4"/>
          <a:srcRect r="2" b="10274"/>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8" name="Rectangle 2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E55D7B4-9E72-4C47-9AB7-1FAA2F653CA8}"/>
              </a:ext>
            </a:extLst>
          </p:cNvPr>
          <p:cNvSpPr>
            <a:spLocks noGrp="1"/>
          </p:cNvSpPr>
          <p:nvPr>
            <p:ph idx="1"/>
          </p:nvPr>
        </p:nvSpPr>
        <p:spPr>
          <a:xfrm>
            <a:off x="639098" y="2418735"/>
            <a:ext cx="6072776" cy="3811740"/>
          </a:xfrm>
        </p:spPr>
        <p:txBody>
          <a:bodyPr vert="horz" lIns="91440" tIns="45720" rIns="91440" bIns="45720" rtlCol="0" anchor="ctr">
            <a:normAutofit/>
          </a:bodyPr>
          <a:lstStyle/>
          <a:p>
            <a:r>
              <a:rPr lang="en-US">
                <a:solidFill>
                  <a:srgbClr val="FFFFFF"/>
                </a:solidFill>
              </a:rPr>
              <a:t>Recommendation for your consideration.</a:t>
            </a:r>
          </a:p>
          <a:p>
            <a:r>
              <a:rPr lang="en-US">
                <a:solidFill>
                  <a:srgbClr val="FFFFFF"/>
                </a:solidFill>
              </a:rPr>
              <a:t>“The Star of Bethlehem” video by Rick Larson</a:t>
            </a:r>
          </a:p>
          <a:p>
            <a:r>
              <a:rPr lang="en-US">
                <a:solidFill>
                  <a:srgbClr val="FFFFFF"/>
                </a:solidFill>
              </a:rPr>
              <a:t>Makes the case for the star being a combination of planets and constellations appearing at the same time.</a:t>
            </a:r>
          </a:p>
          <a:p>
            <a:r>
              <a:rPr lang="en-US">
                <a:solidFill>
                  <a:srgbClr val="FFFFFF"/>
                </a:solidFill>
              </a:rPr>
              <a:t>I personally take the view that the star was a natural event.</a:t>
            </a:r>
          </a:p>
        </p:txBody>
      </p:sp>
    </p:spTree>
    <p:extLst>
      <p:ext uri="{BB962C8B-B14F-4D97-AF65-F5344CB8AC3E}">
        <p14:creationId xmlns:p14="http://schemas.microsoft.com/office/powerpoint/2010/main" val="35826859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DD9002-C827-43AD-9CD4-4561B861D2A5}"/>
              </a:ext>
            </a:extLst>
          </p:cNvPr>
          <p:cNvSpPr>
            <a:spLocks noGrp="1"/>
          </p:cNvSpPr>
          <p:nvPr>
            <p:ph type="subTitle" idx="1"/>
          </p:nvPr>
        </p:nvSpPr>
        <p:spPr>
          <a:xfrm>
            <a:off x="1154955" y="4401460"/>
            <a:ext cx="8825658" cy="861420"/>
          </a:xfrm>
        </p:spPr>
        <p:txBody>
          <a:bodyPr>
            <a:noAutofit/>
          </a:bodyPr>
          <a:lstStyle/>
          <a:p>
            <a:r>
              <a:rPr lang="en-US" sz="2400" dirty="0">
                <a:solidFill>
                  <a:schemeClr val="bg1">
                    <a:lumMod val="95000"/>
                  </a:schemeClr>
                </a:solidFill>
              </a:rPr>
              <a:t>The star of Bethlehem</a:t>
            </a:r>
          </a:p>
          <a:p>
            <a:r>
              <a:rPr lang="en-US" sz="2400" dirty="0">
                <a:solidFill>
                  <a:schemeClr val="bg1">
                    <a:lumMod val="95000"/>
                  </a:schemeClr>
                </a:solidFill>
              </a:rPr>
              <a:t>Central class time</a:t>
            </a:r>
          </a:p>
          <a:p>
            <a:r>
              <a:rPr lang="en-US" sz="2400" dirty="0">
                <a:solidFill>
                  <a:schemeClr val="bg1">
                    <a:lumMod val="95000"/>
                  </a:schemeClr>
                </a:solidFill>
              </a:rPr>
              <a:t>3 January 2021</a:t>
            </a:r>
          </a:p>
        </p:txBody>
      </p:sp>
      <p:pic>
        <p:nvPicPr>
          <p:cNvPr id="7" name="3-minute_timer.wmv">
            <a:hlinkClick r:id="" action="ppaction://media"/>
            <a:extLst>
              <a:ext uri="{FF2B5EF4-FFF2-40B4-BE49-F238E27FC236}">
                <a16:creationId xmlns:a16="http://schemas.microsoft.com/office/drawing/2014/main" id="{43B5EBEE-232D-41ED-8565-65957504D11C}"/>
              </a:ext>
            </a:extLst>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3600450" y="1555993"/>
            <a:ext cx="4991100" cy="2798748"/>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
        <p:nvSpPr>
          <p:cNvPr id="8" name="Rectangle 3">
            <a:extLst>
              <a:ext uri="{FF2B5EF4-FFF2-40B4-BE49-F238E27FC236}">
                <a16:creationId xmlns:a16="http://schemas.microsoft.com/office/drawing/2014/main" id="{00E549F2-C649-446E-8F53-53DE0E905BDB}"/>
              </a:ext>
            </a:extLst>
          </p:cNvPr>
          <p:cNvSpPr>
            <a:spLocks noChangeArrowheads="1"/>
          </p:cNvSpPr>
          <p:nvPr/>
        </p:nvSpPr>
        <p:spPr bwMode="auto">
          <a:xfrm>
            <a:off x="2362200" y="586898"/>
            <a:ext cx="7467600" cy="990600"/>
          </a:xfrm>
          <a:prstGeom prst="rect">
            <a:avLst/>
          </a:prstGeom>
          <a:noFill/>
          <a:ln>
            <a:noFill/>
          </a:ln>
          <a:effectLst>
            <a:outerShdw dist="35921" dir="2700000" algn="ctr" rotWithShape="0">
              <a:srgbClr val="2C2C8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ltLang="en-US" sz="6000" b="1" dirty="0">
                <a:solidFill>
                  <a:schemeClr val="bg1"/>
                </a:solidFill>
                <a:effectLst>
                  <a:outerShdw blurRad="50800" dist="50800" dir="5400000" algn="ctr" rotWithShape="0">
                    <a:schemeClr val="tx1"/>
                  </a:outerShdw>
                </a:effectLst>
                <a:latin typeface="Arial Narrow" panose="020B0606020202030204" pitchFamily="34" charset="0"/>
                <a:sym typeface="Wingdings" pitchFamily="2" charset="2"/>
              </a:rPr>
              <a:t>Class Will Begin In</a:t>
            </a:r>
            <a:endParaRPr lang="en-US" altLang="en-US" sz="6000" b="1" dirty="0">
              <a:solidFill>
                <a:schemeClr val="bg1"/>
              </a:solidFill>
              <a:effectLst>
                <a:outerShdw blurRad="50800" dist="50800" dir="5400000" algn="ctr" rotWithShape="0">
                  <a:schemeClr val="tx1"/>
                </a:outerShdw>
              </a:effectLst>
              <a:latin typeface="Arial Narrow" panose="020B0606020202030204" pitchFamily="34" charset="0"/>
            </a:endParaRPr>
          </a:p>
        </p:txBody>
      </p:sp>
    </p:spTree>
    <p:extLst>
      <p:ext uri="{BB962C8B-B14F-4D97-AF65-F5344CB8AC3E}">
        <p14:creationId xmlns:p14="http://schemas.microsoft.com/office/powerpoint/2010/main" val="23421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003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cTn>
                <p:tgtEl>
                  <p:spTgt spid="7"/>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561A-5CD1-4B61-B8BA-7388EFB26C54}"/>
              </a:ext>
            </a:extLst>
          </p:cNvPr>
          <p:cNvSpPr>
            <a:spLocks noGrp="1"/>
          </p:cNvSpPr>
          <p:nvPr>
            <p:ph type="title"/>
          </p:nvPr>
        </p:nvSpPr>
        <p:spPr/>
        <p:txBody>
          <a:bodyPr/>
          <a:lstStyle/>
          <a:p>
            <a:pPr algn="ctr"/>
            <a:r>
              <a:rPr lang="en-US" dirty="0"/>
              <a:t>I believe that the star was a natural occurring event.</a:t>
            </a:r>
          </a:p>
        </p:txBody>
      </p:sp>
      <p:sp>
        <p:nvSpPr>
          <p:cNvPr id="4" name="Text Placeholder 3">
            <a:extLst>
              <a:ext uri="{FF2B5EF4-FFF2-40B4-BE49-F238E27FC236}">
                <a16:creationId xmlns:a16="http://schemas.microsoft.com/office/drawing/2014/main" id="{9856C5D2-95A6-4E70-BEA3-9308D4441EB7}"/>
              </a:ext>
            </a:extLst>
          </p:cNvPr>
          <p:cNvSpPr>
            <a:spLocks noGrp="1"/>
          </p:cNvSpPr>
          <p:nvPr>
            <p:ph type="body" sz="half" idx="2"/>
          </p:nvPr>
        </p:nvSpPr>
        <p:spPr>
          <a:xfrm>
            <a:off x="1154954" y="5029199"/>
            <a:ext cx="9244897" cy="1452881"/>
          </a:xfrm>
        </p:spPr>
        <p:txBody>
          <a:bodyPr>
            <a:normAutofit/>
          </a:bodyPr>
          <a:lstStyle/>
          <a:p>
            <a:pPr algn="ctr"/>
            <a:r>
              <a:rPr lang="en-US" sz="2000" b="1" dirty="0"/>
              <a:t>If true, it means that when God created the Universe, he set in motion the planets and stars to appear in the sky over the middle east the night that Jesus was born.  God was planning on Jesus coming to save Man before Man was even created.</a:t>
            </a:r>
          </a:p>
        </p:txBody>
      </p:sp>
    </p:spTree>
    <p:extLst>
      <p:ext uri="{BB962C8B-B14F-4D97-AF65-F5344CB8AC3E}">
        <p14:creationId xmlns:p14="http://schemas.microsoft.com/office/powerpoint/2010/main" val="51273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2617-E75C-49EA-9C0B-F08D5E0AAB77}"/>
              </a:ext>
            </a:extLst>
          </p:cNvPr>
          <p:cNvSpPr>
            <a:spLocks noGrp="1"/>
          </p:cNvSpPr>
          <p:nvPr>
            <p:ph type="title"/>
          </p:nvPr>
        </p:nvSpPr>
        <p:spPr>
          <a:xfrm>
            <a:off x="1104154" y="2628900"/>
            <a:ext cx="2970005" cy="1600200"/>
          </a:xfrm>
        </p:spPr>
        <p:txBody>
          <a:bodyPr/>
          <a:lstStyle/>
          <a:p>
            <a:r>
              <a:rPr lang="en-US" dirty="0"/>
              <a:t>To the Jew first, and then the Gentile</a:t>
            </a:r>
          </a:p>
        </p:txBody>
      </p:sp>
      <p:sp>
        <p:nvSpPr>
          <p:cNvPr id="3" name="Content Placeholder 2">
            <a:extLst>
              <a:ext uri="{FF2B5EF4-FFF2-40B4-BE49-F238E27FC236}">
                <a16:creationId xmlns:a16="http://schemas.microsoft.com/office/drawing/2014/main" id="{7E55D7B4-9E72-4C47-9AB7-1FAA2F653CA8}"/>
              </a:ext>
            </a:extLst>
          </p:cNvPr>
          <p:cNvSpPr>
            <a:spLocks noGrp="1"/>
          </p:cNvSpPr>
          <p:nvPr>
            <p:ph idx="1"/>
          </p:nvPr>
        </p:nvSpPr>
        <p:spPr/>
        <p:txBody>
          <a:bodyPr anchor="ctr">
            <a:normAutofit/>
          </a:bodyPr>
          <a:lstStyle/>
          <a:p>
            <a:r>
              <a:rPr lang="en-US" sz="2000" b="1" dirty="0"/>
              <a:t>Romans 1: 16-17</a:t>
            </a:r>
          </a:p>
          <a:p>
            <a:pPr lvl="1"/>
            <a:r>
              <a:rPr lang="en-US" sz="1800" b="1" i="0" baseline="30000" dirty="0">
                <a:solidFill>
                  <a:srgbClr val="000000"/>
                </a:solidFill>
                <a:effectLst/>
                <a:latin typeface="system-ui"/>
              </a:rPr>
              <a:t>16 </a:t>
            </a:r>
            <a:r>
              <a:rPr lang="en-US" sz="1800" b="0" i="0" dirty="0">
                <a:solidFill>
                  <a:srgbClr val="000000"/>
                </a:solidFill>
                <a:effectLst/>
                <a:latin typeface="system-ui"/>
              </a:rPr>
              <a:t>For I am not ashamed of the gospel, because it is the power of God that brings salvation to everyone who believes: </a:t>
            </a:r>
            <a:r>
              <a:rPr lang="en-US" sz="1800" b="1" i="0" dirty="0">
                <a:solidFill>
                  <a:srgbClr val="000000"/>
                </a:solidFill>
                <a:effectLst/>
                <a:latin typeface="system-ui"/>
              </a:rPr>
              <a:t>first to the Jew, then to the Gentile. </a:t>
            </a:r>
            <a:r>
              <a:rPr lang="en-US" sz="1800" b="1" i="0" baseline="30000" dirty="0">
                <a:solidFill>
                  <a:srgbClr val="000000"/>
                </a:solidFill>
                <a:effectLst/>
                <a:latin typeface="system-ui"/>
              </a:rPr>
              <a:t>17 </a:t>
            </a:r>
            <a:r>
              <a:rPr lang="en-US" sz="1800" b="0" i="0" dirty="0">
                <a:solidFill>
                  <a:srgbClr val="000000"/>
                </a:solidFill>
                <a:effectLst/>
                <a:latin typeface="system-ui"/>
              </a:rPr>
              <a:t>For in the gospel the righteousness of God is revealed—a righteousness that is by faith from first to last, just as it is written: “The righteous will live by faith.”</a:t>
            </a:r>
            <a:endParaRPr lang="en-US" sz="1800" b="1" dirty="0"/>
          </a:p>
        </p:txBody>
      </p:sp>
    </p:spTree>
    <p:extLst>
      <p:ext uri="{BB962C8B-B14F-4D97-AF65-F5344CB8AC3E}">
        <p14:creationId xmlns:p14="http://schemas.microsoft.com/office/powerpoint/2010/main" val="3383197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2617-E75C-49EA-9C0B-F08D5E0AAB77}"/>
              </a:ext>
            </a:extLst>
          </p:cNvPr>
          <p:cNvSpPr>
            <a:spLocks noGrp="1"/>
          </p:cNvSpPr>
          <p:nvPr>
            <p:ph type="title"/>
          </p:nvPr>
        </p:nvSpPr>
        <p:spPr>
          <a:xfrm>
            <a:off x="1104154" y="2628900"/>
            <a:ext cx="2970005" cy="1600200"/>
          </a:xfrm>
        </p:spPr>
        <p:txBody>
          <a:bodyPr anchor="ctr"/>
          <a:lstStyle/>
          <a:p>
            <a:r>
              <a:rPr lang="en-US" dirty="0"/>
              <a:t>Normal is that the descendants of Adam live in harmony with God, not just the descendants of Jacob.</a:t>
            </a:r>
          </a:p>
        </p:txBody>
      </p:sp>
      <p:sp>
        <p:nvSpPr>
          <p:cNvPr id="3" name="Content Placeholder 2">
            <a:extLst>
              <a:ext uri="{FF2B5EF4-FFF2-40B4-BE49-F238E27FC236}">
                <a16:creationId xmlns:a16="http://schemas.microsoft.com/office/drawing/2014/main" id="{7E55D7B4-9E72-4C47-9AB7-1FAA2F653CA8}"/>
              </a:ext>
            </a:extLst>
          </p:cNvPr>
          <p:cNvSpPr>
            <a:spLocks noGrp="1"/>
          </p:cNvSpPr>
          <p:nvPr>
            <p:ph idx="1"/>
          </p:nvPr>
        </p:nvSpPr>
        <p:spPr/>
        <p:txBody>
          <a:bodyPr anchor="ctr">
            <a:normAutofit/>
          </a:bodyPr>
          <a:lstStyle/>
          <a:p>
            <a:r>
              <a:rPr lang="en-US" sz="2000" b="1" dirty="0"/>
              <a:t>Romans 1: 16-17</a:t>
            </a:r>
          </a:p>
          <a:p>
            <a:pPr lvl="1"/>
            <a:r>
              <a:rPr lang="en-US" sz="1800" b="1" i="0" baseline="30000" dirty="0">
                <a:solidFill>
                  <a:srgbClr val="000000"/>
                </a:solidFill>
                <a:effectLst/>
                <a:latin typeface="system-ui"/>
              </a:rPr>
              <a:t>16 </a:t>
            </a:r>
            <a:r>
              <a:rPr lang="en-US" sz="1800" b="0" i="0" dirty="0">
                <a:solidFill>
                  <a:srgbClr val="000000"/>
                </a:solidFill>
                <a:effectLst/>
                <a:latin typeface="system-ui"/>
              </a:rPr>
              <a:t>For I am not ashamed of the gospel, because it is the power of God that brings salvation to everyone who believes: </a:t>
            </a:r>
            <a:r>
              <a:rPr lang="en-US" sz="1800" b="1" i="0" dirty="0">
                <a:solidFill>
                  <a:srgbClr val="000000"/>
                </a:solidFill>
                <a:effectLst/>
                <a:latin typeface="system-ui"/>
              </a:rPr>
              <a:t>first to the Jew, then to the Gentile. </a:t>
            </a:r>
            <a:r>
              <a:rPr lang="en-US" sz="1800" b="1" i="0" baseline="30000" dirty="0">
                <a:solidFill>
                  <a:srgbClr val="000000"/>
                </a:solidFill>
                <a:effectLst/>
                <a:latin typeface="system-ui"/>
              </a:rPr>
              <a:t>17 </a:t>
            </a:r>
            <a:r>
              <a:rPr lang="en-US" sz="1800" b="0" i="0" dirty="0">
                <a:solidFill>
                  <a:srgbClr val="000000"/>
                </a:solidFill>
                <a:effectLst/>
                <a:latin typeface="system-ui"/>
              </a:rPr>
              <a:t>For in the gospel the righteousness of God is revealed—a righteousness that is by faith from first to last, just as it is written: “The righteous will live by faith.”</a:t>
            </a:r>
            <a:endParaRPr lang="en-US" sz="1800" b="1" dirty="0"/>
          </a:p>
        </p:txBody>
      </p:sp>
    </p:spTree>
    <p:extLst>
      <p:ext uri="{BB962C8B-B14F-4D97-AF65-F5344CB8AC3E}">
        <p14:creationId xmlns:p14="http://schemas.microsoft.com/office/powerpoint/2010/main" val="66540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3918-3095-46EA-9B10-AE621C95A094}"/>
              </a:ext>
            </a:extLst>
          </p:cNvPr>
          <p:cNvSpPr>
            <a:spLocks noGrp="1"/>
          </p:cNvSpPr>
          <p:nvPr>
            <p:ph type="ctrTitle"/>
          </p:nvPr>
        </p:nvSpPr>
        <p:spPr/>
        <p:txBody>
          <a:bodyPr anchor="ctr"/>
          <a:lstStyle/>
          <a:p>
            <a:r>
              <a:rPr lang="en-US" sz="4400" dirty="0"/>
              <a:t>The Return to Normalcy</a:t>
            </a:r>
          </a:p>
        </p:txBody>
      </p:sp>
      <p:sp>
        <p:nvSpPr>
          <p:cNvPr id="3" name="Subtitle 2">
            <a:extLst>
              <a:ext uri="{FF2B5EF4-FFF2-40B4-BE49-F238E27FC236}">
                <a16:creationId xmlns:a16="http://schemas.microsoft.com/office/drawing/2014/main" id="{8DDD9002-C827-43AD-9CD4-4561B861D2A5}"/>
              </a:ext>
            </a:extLst>
          </p:cNvPr>
          <p:cNvSpPr>
            <a:spLocks noGrp="1"/>
          </p:cNvSpPr>
          <p:nvPr>
            <p:ph type="subTitle" idx="1"/>
          </p:nvPr>
        </p:nvSpPr>
        <p:spPr>
          <a:xfrm>
            <a:off x="1154955" y="4401460"/>
            <a:ext cx="8825658" cy="861420"/>
          </a:xfrm>
        </p:spPr>
        <p:txBody>
          <a:bodyPr>
            <a:noAutofit/>
          </a:bodyPr>
          <a:lstStyle/>
          <a:p>
            <a:r>
              <a:rPr lang="en-US" sz="2400" dirty="0">
                <a:solidFill>
                  <a:schemeClr val="bg1">
                    <a:lumMod val="95000"/>
                  </a:schemeClr>
                </a:solidFill>
              </a:rPr>
              <a:t>The star of Bethlehem</a:t>
            </a:r>
          </a:p>
          <a:p>
            <a:r>
              <a:rPr lang="en-US" sz="2400" dirty="0">
                <a:solidFill>
                  <a:schemeClr val="bg1">
                    <a:lumMod val="95000"/>
                  </a:schemeClr>
                </a:solidFill>
              </a:rPr>
              <a:t>Central class time</a:t>
            </a:r>
          </a:p>
          <a:p>
            <a:r>
              <a:rPr lang="en-US" sz="2400" dirty="0">
                <a:solidFill>
                  <a:schemeClr val="bg1">
                    <a:lumMod val="95000"/>
                  </a:schemeClr>
                </a:solidFill>
              </a:rPr>
              <a:t>3 January 2021</a:t>
            </a:r>
          </a:p>
        </p:txBody>
      </p:sp>
    </p:spTree>
    <p:extLst>
      <p:ext uri="{BB962C8B-B14F-4D97-AF65-F5344CB8AC3E}">
        <p14:creationId xmlns:p14="http://schemas.microsoft.com/office/powerpoint/2010/main" val="152384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1A36-9474-4F6C-9BA9-89E17C997C93}"/>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F4A20D89-861A-4DAA-A911-50D5C3E79625}"/>
              </a:ext>
            </a:extLst>
          </p:cNvPr>
          <p:cNvSpPr>
            <a:spLocks noGrp="1"/>
          </p:cNvSpPr>
          <p:nvPr>
            <p:ph idx="1"/>
          </p:nvPr>
        </p:nvSpPr>
        <p:spPr/>
        <p:txBody>
          <a:bodyPr>
            <a:normAutofit/>
          </a:bodyPr>
          <a:lstStyle/>
          <a:p>
            <a:r>
              <a:rPr lang="en-US" sz="2000" dirty="0"/>
              <a:t>First class of the new year!</a:t>
            </a:r>
          </a:p>
          <a:p>
            <a:r>
              <a:rPr lang="en-US" sz="2000" dirty="0"/>
              <a:t>Continue to discussion started by Tom on how we, as people of faith, seek a return to TRUE normalcy.</a:t>
            </a:r>
          </a:p>
          <a:p>
            <a:pPr lvl="1"/>
            <a:r>
              <a:rPr lang="en-US" sz="1800" dirty="0"/>
              <a:t>TRUE normalcy is in direct contrast (and conflict) with what the world sees as normal</a:t>
            </a:r>
          </a:p>
          <a:p>
            <a:r>
              <a:rPr lang="en-US" sz="2000" dirty="0"/>
              <a:t>However, indulge me a mild tangent.</a:t>
            </a:r>
          </a:p>
        </p:txBody>
      </p:sp>
    </p:spTree>
    <p:extLst>
      <p:ext uri="{BB962C8B-B14F-4D97-AF65-F5344CB8AC3E}">
        <p14:creationId xmlns:p14="http://schemas.microsoft.com/office/powerpoint/2010/main" val="165997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5AC5E73-D189-40AD-B974-7B2180910DC5}"/>
              </a:ext>
            </a:extLst>
          </p:cNvPr>
          <p:cNvSpPr>
            <a:spLocks noGrp="1"/>
          </p:cNvSpPr>
          <p:nvPr>
            <p:ph type="title"/>
          </p:nvPr>
        </p:nvSpPr>
        <p:spPr>
          <a:xfrm>
            <a:off x="1154955" y="4834467"/>
            <a:ext cx="8825658" cy="586380"/>
          </a:xfrm>
        </p:spPr>
        <p:txBody>
          <a:bodyPr vert="horz" lIns="91440" tIns="45720" rIns="91440" bIns="45720" rtlCol="0" anchor="b">
            <a:normAutofit/>
          </a:bodyPr>
          <a:lstStyle/>
          <a:p>
            <a:pPr>
              <a:lnSpc>
                <a:spcPct val="90000"/>
              </a:lnSpc>
            </a:pPr>
            <a:r>
              <a:rPr lang="en-US" dirty="0"/>
              <a:t>The Star of Bethlehem</a:t>
            </a:r>
            <a:endParaRPr lang="en-US"/>
          </a:p>
        </p:txBody>
      </p:sp>
      <p:pic>
        <p:nvPicPr>
          <p:cNvPr id="4" name="Picture 3">
            <a:extLst>
              <a:ext uri="{FF2B5EF4-FFF2-40B4-BE49-F238E27FC236}">
                <a16:creationId xmlns:a16="http://schemas.microsoft.com/office/drawing/2014/main" id="{FE05AF96-D4F6-481C-8F60-71AC68F9196C}"/>
              </a:ext>
            </a:extLst>
          </p:cNvPr>
          <p:cNvPicPr>
            <a:picLocks noChangeAspect="1"/>
          </p:cNvPicPr>
          <p:nvPr/>
        </p:nvPicPr>
        <p:blipFill rotWithShape="1">
          <a:blip r:embed="rId4"/>
          <a:srcRect t="14056" r="-2" b="-2"/>
          <a:stretch/>
        </p:blipFill>
        <p:spPr>
          <a:xfrm>
            <a:off x="1154953" y="471949"/>
            <a:ext cx="8825659" cy="4100058"/>
          </a:xfrm>
          <a:prstGeom prst="rect">
            <a:avLst/>
          </a:prstGeom>
          <a:ln w="19050">
            <a:solidFill>
              <a:schemeClr val="bg1"/>
            </a:solidFill>
          </a:ln>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74110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C1D-4BEC-49FE-9ED1-6E79265EED93}"/>
              </a:ext>
            </a:extLst>
          </p:cNvPr>
          <p:cNvSpPr>
            <a:spLocks noGrp="1"/>
          </p:cNvSpPr>
          <p:nvPr>
            <p:ph type="title"/>
          </p:nvPr>
        </p:nvSpPr>
        <p:spPr/>
        <p:txBody>
          <a:bodyPr/>
          <a:lstStyle/>
          <a:p>
            <a:r>
              <a:rPr lang="en-US"/>
              <a:t>Matthew 2:1-12</a:t>
            </a:r>
            <a:endParaRPr lang="en-US" dirty="0"/>
          </a:p>
        </p:txBody>
      </p:sp>
      <p:sp>
        <p:nvSpPr>
          <p:cNvPr id="3" name="Content Placeholder 2">
            <a:extLst>
              <a:ext uri="{FF2B5EF4-FFF2-40B4-BE49-F238E27FC236}">
                <a16:creationId xmlns:a16="http://schemas.microsoft.com/office/drawing/2014/main" id="{992BEA57-6252-4502-A526-B0655709D7ED}"/>
              </a:ext>
            </a:extLst>
          </p:cNvPr>
          <p:cNvSpPr>
            <a:spLocks noGrp="1"/>
          </p:cNvSpPr>
          <p:nvPr>
            <p:ph idx="1"/>
          </p:nvPr>
        </p:nvSpPr>
        <p:spPr/>
        <p:txBody>
          <a:bodyPr/>
          <a:lstStyle/>
          <a:p>
            <a:r>
              <a:rPr lang="en-US" dirty="0"/>
              <a:t>The real story of the star of Bethlehem is more fascinating than the traditional story.  And more significant.</a:t>
            </a:r>
          </a:p>
          <a:p>
            <a:pPr lvl="1"/>
            <a:r>
              <a:rPr lang="en-US" dirty="0"/>
              <a:t>Shepherds and wise men did not show up the same night.</a:t>
            </a:r>
          </a:p>
          <a:p>
            <a:pPr lvl="1"/>
            <a:r>
              <a:rPr lang="en-US" dirty="0"/>
              <a:t>Wise men did not find Jesus (and Joseph/Mary) in the barn</a:t>
            </a:r>
          </a:p>
          <a:p>
            <a:r>
              <a:rPr lang="en-US" dirty="0"/>
              <a:t>This passage is the only place that this story is told.</a:t>
            </a:r>
          </a:p>
          <a:p>
            <a:pPr lvl="1"/>
            <a:r>
              <a:rPr lang="en-US" dirty="0"/>
              <a:t>Neither Mark nor John’s accounts even mention the birth of Jesus</a:t>
            </a:r>
          </a:p>
          <a:p>
            <a:pPr lvl="1"/>
            <a:r>
              <a:rPr lang="en-US" dirty="0"/>
              <a:t>Luke does not mention the wise men or the star.</a:t>
            </a:r>
          </a:p>
          <a:p>
            <a:r>
              <a:rPr lang="en-US" dirty="0"/>
              <a:t>Matthew’s gospel is focused on the Davidic kingship of Jesus.</a:t>
            </a:r>
          </a:p>
        </p:txBody>
      </p:sp>
    </p:spTree>
    <p:extLst>
      <p:ext uri="{BB962C8B-B14F-4D97-AF65-F5344CB8AC3E}">
        <p14:creationId xmlns:p14="http://schemas.microsoft.com/office/powerpoint/2010/main" val="279500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AA92-9B30-49D8-939D-4BF49CF61F5C}"/>
              </a:ext>
            </a:extLst>
          </p:cNvPr>
          <p:cNvSpPr>
            <a:spLocks noGrp="1"/>
          </p:cNvSpPr>
          <p:nvPr>
            <p:ph type="title"/>
          </p:nvPr>
        </p:nvSpPr>
        <p:spPr>
          <a:xfrm>
            <a:off x="1154955" y="543560"/>
            <a:ext cx="2793158" cy="1600200"/>
          </a:xfrm>
        </p:spPr>
        <p:txBody>
          <a:bodyPr/>
          <a:lstStyle/>
          <a:p>
            <a:r>
              <a:rPr lang="en-US" dirty="0">
                <a:solidFill>
                  <a:schemeClr val="bg1"/>
                </a:solidFill>
              </a:rPr>
              <a:t>The calling of the Magi (wise men)</a:t>
            </a:r>
            <a:br>
              <a:rPr lang="en-US" dirty="0">
                <a:solidFill>
                  <a:schemeClr val="bg1"/>
                </a:solidFill>
              </a:rPr>
            </a:br>
            <a:r>
              <a:rPr lang="en-US" dirty="0">
                <a:solidFill>
                  <a:schemeClr val="bg1"/>
                </a:solidFill>
              </a:rPr>
              <a:t>[Matthew 2:1-2]</a:t>
            </a:r>
          </a:p>
        </p:txBody>
      </p:sp>
      <p:sp>
        <p:nvSpPr>
          <p:cNvPr id="3" name="Content Placeholder 2">
            <a:extLst>
              <a:ext uri="{FF2B5EF4-FFF2-40B4-BE49-F238E27FC236}">
                <a16:creationId xmlns:a16="http://schemas.microsoft.com/office/drawing/2014/main" id="{3E020238-B1C8-48D8-81F4-B1711FD324F2}"/>
              </a:ext>
            </a:extLst>
          </p:cNvPr>
          <p:cNvSpPr>
            <a:spLocks noGrp="1"/>
          </p:cNvSpPr>
          <p:nvPr>
            <p:ph idx="1"/>
          </p:nvPr>
        </p:nvSpPr>
        <p:spPr>
          <a:xfrm>
            <a:off x="5425440" y="1163320"/>
            <a:ext cx="5474652" cy="5146040"/>
          </a:xfrm>
        </p:spPr>
        <p:txBody>
          <a:bodyPr anchor="ctr">
            <a:normAutofit fontScale="92500" lnSpcReduction="10000"/>
          </a:bodyPr>
          <a:lstStyle/>
          <a:p>
            <a:r>
              <a:rPr lang="en-US" b="1" dirty="0"/>
              <a:t>Magi are Zoroastrian priests from Persia (modern day Iran).  Hence “the east”.</a:t>
            </a:r>
          </a:p>
          <a:p>
            <a:r>
              <a:rPr lang="en-US" b="1" dirty="0"/>
              <a:t>Notice how specific the star’s meaning is given.</a:t>
            </a:r>
          </a:p>
          <a:p>
            <a:pPr lvl="1"/>
            <a:r>
              <a:rPr lang="en-US" b="1" dirty="0"/>
              <a:t>Born</a:t>
            </a:r>
          </a:p>
          <a:p>
            <a:pPr lvl="1"/>
            <a:r>
              <a:rPr lang="en-US" b="1" dirty="0"/>
              <a:t>King</a:t>
            </a:r>
          </a:p>
          <a:p>
            <a:pPr lvl="1"/>
            <a:r>
              <a:rPr lang="en-US" b="1" dirty="0"/>
              <a:t>Jews</a:t>
            </a:r>
          </a:p>
          <a:p>
            <a:pPr lvl="1"/>
            <a:r>
              <a:rPr lang="en-US" b="1" i="1" dirty="0"/>
              <a:t>That is a lot of information in a star!</a:t>
            </a:r>
          </a:p>
          <a:p>
            <a:r>
              <a:rPr lang="en-US" b="1" dirty="0"/>
              <a:t>The inquiry to King Herod implies</a:t>
            </a:r>
          </a:p>
          <a:p>
            <a:pPr lvl="1"/>
            <a:r>
              <a:rPr lang="en-US" b="1" dirty="0"/>
              <a:t>They expected King Herod to know that a king has been born and expected him to be joyful.</a:t>
            </a:r>
          </a:p>
          <a:p>
            <a:pPr lvl="1"/>
            <a:r>
              <a:rPr lang="en-US" b="1" dirty="0"/>
              <a:t>There has been some meaningful passage of time from the birth of Jesus to this inquiry.</a:t>
            </a:r>
          </a:p>
          <a:p>
            <a:pPr lvl="1"/>
            <a:r>
              <a:rPr lang="en-US" b="1" dirty="0"/>
              <a:t>The Magi no longer see the star or else they would follow it directly.</a:t>
            </a:r>
          </a:p>
          <a:p>
            <a:r>
              <a:rPr lang="en-US" b="1" dirty="0"/>
              <a:t>All these implications will need to be reinforced with Scripture</a:t>
            </a:r>
          </a:p>
          <a:p>
            <a:endParaRPr lang="en-US" sz="1600" b="1" dirty="0"/>
          </a:p>
        </p:txBody>
      </p:sp>
      <p:sp>
        <p:nvSpPr>
          <p:cNvPr id="4" name="Text Placeholder 3">
            <a:extLst>
              <a:ext uri="{FF2B5EF4-FFF2-40B4-BE49-F238E27FC236}">
                <a16:creationId xmlns:a16="http://schemas.microsoft.com/office/drawing/2014/main" id="{3A38490D-317D-4CBE-AA57-550A8F9590E1}"/>
              </a:ext>
            </a:extLst>
          </p:cNvPr>
          <p:cNvSpPr>
            <a:spLocks noGrp="1"/>
          </p:cNvSpPr>
          <p:nvPr>
            <p:ph type="body" sz="half" idx="2"/>
          </p:nvPr>
        </p:nvSpPr>
        <p:spPr>
          <a:xfrm>
            <a:off x="1154954" y="2661920"/>
            <a:ext cx="2793158" cy="2895599"/>
          </a:xfrm>
        </p:spPr>
        <p:txBody>
          <a:bodyPr>
            <a:noAutofit/>
          </a:bodyPr>
          <a:lstStyle/>
          <a:p>
            <a:r>
              <a:rPr lang="en-US" sz="1800" b="1" i="0" baseline="30000" dirty="0">
                <a:solidFill>
                  <a:schemeClr val="bg1">
                    <a:lumMod val="95000"/>
                  </a:schemeClr>
                </a:solidFill>
                <a:effectLst/>
                <a:latin typeface="Calibri" panose="020F0502020204030204" pitchFamily="34" charset="0"/>
                <a:cs typeface="Calibri" panose="020F0502020204030204" pitchFamily="34" charset="0"/>
              </a:rPr>
              <a:t>1</a:t>
            </a:r>
            <a:r>
              <a:rPr lang="en-US" sz="1800" b="0" i="0" dirty="0">
                <a:solidFill>
                  <a:schemeClr val="bg1">
                    <a:lumMod val="95000"/>
                  </a:schemeClr>
                </a:solidFill>
                <a:effectLst/>
                <a:latin typeface="Calibri" panose="020F0502020204030204" pitchFamily="34" charset="0"/>
                <a:cs typeface="Calibri" panose="020F0502020204030204" pitchFamily="34" charset="0"/>
              </a:rPr>
              <a:t>After Jesus was born in Bethlehem in Judea, during the time of King Herod, Magi from the </a:t>
            </a:r>
            <a:r>
              <a:rPr lang="en-US" sz="1800" b="0" i="0" u="sng" dirty="0">
                <a:solidFill>
                  <a:schemeClr val="bg1">
                    <a:lumMod val="95000"/>
                  </a:schemeClr>
                </a:solidFill>
                <a:effectLst/>
                <a:latin typeface="Calibri" panose="020F0502020204030204" pitchFamily="34" charset="0"/>
                <a:cs typeface="Calibri" panose="020F0502020204030204" pitchFamily="34" charset="0"/>
              </a:rPr>
              <a:t>east</a:t>
            </a:r>
            <a:r>
              <a:rPr lang="en-US" sz="1800" b="0" i="0" dirty="0">
                <a:solidFill>
                  <a:schemeClr val="bg1">
                    <a:lumMod val="95000"/>
                  </a:schemeClr>
                </a:solidFill>
                <a:effectLst/>
                <a:latin typeface="Calibri" panose="020F0502020204030204" pitchFamily="34" charset="0"/>
                <a:cs typeface="Calibri" panose="020F0502020204030204" pitchFamily="34" charset="0"/>
              </a:rPr>
              <a:t> came to Jerusalem </a:t>
            </a:r>
            <a:r>
              <a:rPr lang="en-US" sz="1800" b="1" i="0" baseline="30000" dirty="0">
                <a:solidFill>
                  <a:schemeClr val="bg1">
                    <a:lumMod val="95000"/>
                  </a:schemeClr>
                </a:solidFill>
                <a:effectLst/>
                <a:latin typeface="Calibri" panose="020F0502020204030204" pitchFamily="34" charset="0"/>
                <a:cs typeface="Calibri" panose="020F0502020204030204" pitchFamily="34" charset="0"/>
              </a:rPr>
              <a:t>2 </a:t>
            </a:r>
            <a:r>
              <a:rPr lang="en-US" sz="1800" b="0" i="0" dirty="0">
                <a:solidFill>
                  <a:schemeClr val="bg1">
                    <a:lumMod val="95000"/>
                  </a:schemeClr>
                </a:solidFill>
                <a:effectLst/>
                <a:latin typeface="Calibri" panose="020F0502020204030204" pitchFamily="34" charset="0"/>
                <a:cs typeface="Calibri" panose="020F0502020204030204" pitchFamily="34" charset="0"/>
              </a:rPr>
              <a:t>and asked, “Where is the one who has been </a:t>
            </a:r>
            <a:r>
              <a:rPr lang="en-US" sz="1800" b="0" i="0" u="sng" dirty="0">
                <a:solidFill>
                  <a:schemeClr val="bg1">
                    <a:lumMod val="95000"/>
                  </a:schemeClr>
                </a:solidFill>
                <a:effectLst/>
                <a:latin typeface="Calibri" panose="020F0502020204030204" pitchFamily="34" charset="0"/>
                <a:cs typeface="Calibri" panose="020F0502020204030204" pitchFamily="34" charset="0"/>
              </a:rPr>
              <a:t>born</a:t>
            </a:r>
            <a:r>
              <a:rPr lang="en-US" sz="1800" b="0" i="0" dirty="0">
                <a:solidFill>
                  <a:schemeClr val="bg1">
                    <a:lumMod val="95000"/>
                  </a:schemeClr>
                </a:solidFill>
                <a:effectLst/>
                <a:latin typeface="Calibri" panose="020F0502020204030204" pitchFamily="34" charset="0"/>
                <a:cs typeface="Calibri" panose="020F0502020204030204" pitchFamily="34" charset="0"/>
              </a:rPr>
              <a:t> </a:t>
            </a:r>
            <a:r>
              <a:rPr lang="en-US" sz="1800" b="0" i="0" u="sng" dirty="0">
                <a:solidFill>
                  <a:schemeClr val="bg1">
                    <a:lumMod val="95000"/>
                  </a:schemeClr>
                </a:solidFill>
                <a:effectLst/>
                <a:latin typeface="Calibri" panose="020F0502020204030204" pitchFamily="34" charset="0"/>
                <a:cs typeface="Calibri" panose="020F0502020204030204" pitchFamily="34" charset="0"/>
              </a:rPr>
              <a:t>king</a:t>
            </a:r>
            <a:r>
              <a:rPr lang="en-US" sz="1800" b="0" i="0" dirty="0">
                <a:solidFill>
                  <a:schemeClr val="bg1">
                    <a:lumMod val="95000"/>
                  </a:schemeClr>
                </a:solidFill>
                <a:effectLst/>
                <a:latin typeface="Calibri" panose="020F0502020204030204" pitchFamily="34" charset="0"/>
                <a:cs typeface="Calibri" panose="020F0502020204030204" pitchFamily="34" charset="0"/>
              </a:rPr>
              <a:t> of the </a:t>
            </a:r>
            <a:r>
              <a:rPr lang="en-US" sz="1800" b="0" i="0" u="sng" dirty="0">
                <a:solidFill>
                  <a:schemeClr val="bg1">
                    <a:lumMod val="95000"/>
                  </a:schemeClr>
                </a:solidFill>
                <a:effectLst/>
                <a:latin typeface="Calibri" panose="020F0502020204030204" pitchFamily="34" charset="0"/>
                <a:cs typeface="Calibri" panose="020F0502020204030204" pitchFamily="34" charset="0"/>
              </a:rPr>
              <a:t>Jews</a:t>
            </a:r>
            <a:r>
              <a:rPr lang="en-US" sz="1800" b="0" i="0" dirty="0">
                <a:solidFill>
                  <a:schemeClr val="bg1">
                    <a:lumMod val="95000"/>
                  </a:schemeClr>
                </a:solidFill>
                <a:effectLst/>
                <a:latin typeface="Calibri" panose="020F0502020204030204" pitchFamily="34" charset="0"/>
                <a:cs typeface="Calibri" panose="020F0502020204030204" pitchFamily="34" charset="0"/>
              </a:rPr>
              <a:t>? We saw his star when it rose and have come to worship him.”</a:t>
            </a:r>
            <a:endParaRPr lang="en-US" sz="1800" dirty="0">
              <a:solidFill>
                <a:schemeClr val="bg1">
                  <a:lumMod val="95000"/>
                </a:schemeClr>
              </a:solidFill>
              <a:latin typeface="Calibri" panose="020F0502020204030204" pitchFamily="34" charset="0"/>
              <a:cs typeface="Calibri" panose="020F0502020204030204" pitchFamily="34" charset="0"/>
            </a:endParaRPr>
          </a:p>
          <a:p>
            <a:endParaRPr lang="en-US" sz="1800" dirty="0">
              <a:solidFill>
                <a:schemeClr val="bg1">
                  <a:lumMod val="95000"/>
                </a:schemeClr>
              </a:solidFill>
            </a:endParaRPr>
          </a:p>
        </p:txBody>
      </p:sp>
    </p:spTree>
    <p:extLst>
      <p:ext uri="{BB962C8B-B14F-4D97-AF65-F5344CB8AC3E}">
        <p14:creationId xmlns:p14="http://schemas.microsoft.com/office/powerpoint/2010/main" val="116102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22AE-38B3-4BA8-B23C-D90CBE3BBDB7}"/>
              </a:ext>
            </a:extLst>
          </p:cNvPr>
          <p:cNvSpPr>
            <a:spLocks noGrp="1"/>
          </p:cNvSpPr>
          <p:nvPr>
            <p:ph type="title"/>
          </p:nvPr>
        </p:nvSpPr>
        <p:spPr>
          <a:xfrm>
            <a:off x="1154954" y="614680"/>
            <a:ext cx="3325605" cy="1600200"/>
          </a:xfrm>
        </p:spPr>
        <p:txBody>
          <a:bodyPr anchor="t"/>
          <a:lstStyle/>
          <a:p>
            <a:r>
              <a:rPr lang="en-US" dirty="0"/>
              <a:t>Herod seeks an answer to the inquiry [Matthew 2:3-6]</a:t>
            </a:r>
          </a:p>
        </p:txBody>
      </p:sp>
      <p:sp>
        <p:nvSpPr>
          <p:cNvPr id="3" name="Content Placeholder 2">
            <a:extLst>
              <a:ext uri="{FF2B5EF4-FFF2-40B4-BE49-F238E27FC236}">
                <a16:creationId xmlns:a16="http://schemas.microsoft.com/office/drawing/2014/main" id="{0C3EB597-6EBC-4D16-ABA8-9C73F3D324E8}"/>
              </a:ext>
            </a:extLst>
          </p:cNvPr>
          <p:cNvSpPr>
            <a:spLocks noGrp="1"/>
          </p:cNvSpPr>
          <p:nvPr>
            <p:ph idx="1"/>
          </p:nvPr>
        </p:nvSpPr>
        <p:spPr>
          <a:xfrm>
            <a:off x="5466186" y="1143000"/>
            <a:ext cx="5190066" cy="4572000"/>
          </a:xfrm>
        </p:spPr>
        <p:txBody>
          <a:bodyPr anchor="ctr">
            <a:normAutofit lnSpcReduction="10000"/>
          </a:bodyPr>
          <a:lstStyle/>
          <a:p>
            <a:r>
              <a:rPr lang="en-US" b="1" dirty="0"/>
              <a:t>Upon hearing from the Magi that a Jewish king has been born, he assumes that the king being sought is the Messiah.</a:t>
            </a:r>
          </a:p>
          <a:p>
            <a:pPr lvl="1"/>
            <a:r>
              <a:rPr lang="en-US" b="1" dirty="0"/>
              <a:t>He probably realized that the king sought by the Magi was not born in Herod’s house.</a:t>
            </a:r>
          </a:p>
          <a:p>
            <a:pPr lvl="1"/>
            <a:r>
              <a:rPr lang="en-US" b="1" dirty="0"/>
              <a:t>That makes the newborn king a threat or usurper to King Herod.</a:t>
            </a:r>
          </a:p>
          <a:p>
            <a:r>
              <a:rPr lang="en-US" b="1" dirty="0"/>
              <a:t>The chief priests quote Micah 5:2,4 that the Messiah will be born in Bethlehem.</a:t>
            </a:r>
          </a:p>
          <a:p>
            <a:r>
              <a:rPr lang="en-US" b="1" dirty="0"/>
              <a:t>Presumably, the Magi did not consider the political ramifications of telling King Herod another king has been born.</a:t>
            </a:r>
          </a:p>
          <a:p>
            <a:pPr lvl="1"/>
            <a:r>
              <a:rPr lang="en-US" b="1" dirty="0"/>
              <a:t>Interestingly, the Magi (e.g., Gentiles) are excited about the Messiah but the Jewish king is not (as we shall soon see).</a:t>
            </a:r>
          </a:p>
        </p:txBody>
      </p:sp>
      <p:sp>
        <p:nvSpPr>
          <p:cNvPr id="4" name="Text Placeholder 3">
            <a:extLst>
              <a:ext uri="{FF2B5EF4-FFF2-40B4-BE49-F238E27FC236}">
                <a16:creationId xmlns:a16="http://schemas.microsoft.com/office/drawing/2014/main" id="{F5854CD1-413B-4330-A439-3F5959149C90}"/>
              </a:ext>
            </a:extLst>
          </p:cNvPr>
          <p:cNvSpPr>
            <a:spLocks noGrp="1"/>
          </p:cNvSpPr>
          <p:nvPr>
            <p:ph type="body" sz="half" idx="2"/>
          </p:nvPr>
        </p:nvSpPr>
        <p:spPr>
          <a:xfrm>
            <a:off x="1154955" y="2219961"/>
            <a:ext cx="3091926" cy="3901439"/>
          </a:xfrm>
        </p:spPr>
        <p:txBody>
          <a:bodyPr>
            <a:normAutofit/>
          </a:bodyPr>
          <a:lstStyle/>
          <a:p>
            <a:pPr algn="l"/>
            <a:r>
              <a:rPr lang="en-US" sz="1600" b="0" i="0" baseline="30000" dirty="0">
                <a:solidFill>
                  <a:schemeClr val="bg1">
                    <a:lumMod val="95000"/>
                  </a:schemeClr>
                </a:solidFill>
                <a:effectLst/>
                <a:latin typeface="system-ui"/>
              </a:rPr>
              <a:t>3</a:t>
            </a:r>
            <a:r>
              <a:rPr lang="en-US" sz="1600" b="0" i="0" dirty="0">
                <a:solidFill>
                  <a:schemeClr val="bg1">
                    <a:lumMod val="95000"/>
                  </a:schemeClr>
                </a:solidFill>
                <a:effectLst/>
                <a:latin typeface="system-ui"/>
              </a:rPr>
              <a:t>When King Herod heard this he was </a:t>
            </a:r>
            <a:r>
              <a:rPr lang="en-US" sz="1600" b="0" i="0" u="sng" dirty="0">
                <a:solidFill>
                  <a:schemeClr val="bg1">
                    <a:lumMod val="95000"/>
                  </a:schemeClr>
                </a:solidFill>
                <a:effectLst/>
                <a:latin typeface="system-ui"/>
              </a:rPr>
              <a:t>disturbed</a:t>
            </a:r>
            <a:r>
              <a:rPr lang="en-US" sz="1600" b="0" i="0" dirty="0">
                <a:solidFill>
                  <a:schemeClr val="bg1">
                    <a:lumMod val="95000"/>
                  </a:schemeClr>
                </a:solidFill>
                <a:effectLst/>
                <a:latin typeface="system-ui"/>
              </a:rPr>
              <a:t>, and all Jerusalem with him. </a:t>
            </a:r>
            <a:r>
              <a:rPr lang="en-US" sz="1600" b="1" i="0" baseline="30000" dirty="0">
                <a:solidFill>
                  <a:schemeClr val="bg1">
                    <a:lumMod val="95000"/>
                  </a:schemeClr>
                </a:solidFill>
                <a:effectLst/>
                <a:latin typeface="system-ui"/>
              </a:rPr>
              <a:t>4 </a:t>
            </a:r>
            <a:r>
              <a:rPr lang="en-US" sz="1600" b="0" i="0" dirty="0">
                <a:solidFill>
                  <a:schemeClr val="bg1">
                    <a:lumMod val="95000"/>
                  </a:schemeClr>
                </a:solidFill>
                <a:effectLst/>
                <a:latin typeface="system-ui"/>
              </a:rPr>
              <a:t>When he had called together all the people’s chief priests and teachers of the law, he asked them where the </a:t>
            </a:r>
            <a:r>
              <a:rPr lang="en-US" sz="1600" b="0" i="0" u="sng" dirty="0">
                <a:solidFill>
                  <a:schemeClr val="bg1">
                    <a:lumMod val="95000"/>
                  </a:schemeClr>
                </a:solidFill>
                <a:effectLst/>
                <a:latin typeface="system-ui"/>
              </a:rPr>
              <a:t>Messiah</a:t>
            </a:r>
            <a:r>
              <a:rPr lang="en-US" sz="1600" b="0" i="0" dirty="0">
                <a:solidFill>
                  <a:schemeClr val="bg1">
                    <a:lumMod val="95000"/>
                  </a:schemeClr>
                </a:solidFill>
                <a:effectLst/>
                <a:latin typeface="system-ui"/>
              </a:rPr>
              <a:t> was to be born. </a:t>
            </a:r>
            <a:r>
              <a:rPr lang="en-US" sz="1600" b="1" i="0" baseline="30000" dirty="0">
                <a:solidFill>
                  <a:schemeClr val="bg1">
                    <a:lumMod val="95000"/>
                  </a:schemeClr>
                </a:solidFill>
                <a:effectLst/>
                <a:latin typeface="system-ui"/>
              </a:rPr>
              <a:t>5 </a:t>
            </a:r>
            <a:r>
              <a:rPr lang="en-US" sz="1600" b="0" i="0" dirty="0">
                <a:solidFill>
                  <a:schemeClr val="bg1">
                    <a:lumMod val="95000"/>
                  </a:schemeClr>
                </a:solidFill>
                <a:effectLst/>
                <a:latin typeface="system-ui"/>
              </a:rPr>
              <a:t>“In Bethlehem in Judea,” they replied, “for this is what the prophet has written:</a:t>
            </a:r>
          </a:p>
          <a:p>
            <a:pPr algn="l"/>
            <a:r>
              <a:rPr lang="en-US" sz="1600" b="1" i="0" baseline="30000" dirty="0">
                <a:solidFill>
                  <a:schemeClr val="bg1">
                    <a:lumMod val="95000"/>
                  </a:schemeClr>
                </a:solidFill>
                <a:effectLst/>
                <a:latin typeface="system-ui"/>
              </a:rPr>
              <a:t>6 </a:t>
            </a:r>
            <a:r>
              <a:rPr lang="en-US" sz="1600" b="0" i="0" dirty="0">
                <a:solidFill>
                  <a:schemeClr val="bg1">
                    <a:lumMod val="95000"/>
                  </a:schemeClr>
                </a:solidFill>
                <a:effectLst/>
                <a:latin typeface="system-ui"/>
              </a:rPr>
              <a:t>“‘But you, Bethlehem, in the land of Judah, are by no means least among the rulers of Judah; for out of you will come a ruler who will shepherd my people Israel.”</a:t>
            </a:r>
          </a:p>
          <a:p>
            <a:endParaRPr lang="en-US" sz="1600" dirty="0">
              <a:solidFill>
                <a:schemeClr val="bg1">
                  <a:lumMod val="95000"/>
                </a:schemeClr>
              </a:solidFill>
            </a:endParaRPr>
          </a:p>
        </p:txBody>
      </p:sp>
    </p:spTree>
    <p:extLst>
      <p:ext uri="{BB962C8B-B14F-4D97-AF65-F5344CB8AC3E}">
        <p14:creationId xmlns:p14="http://schemas.microsoft.com/office/powerpoint/2010/main" val="17591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75A4-4A7F-4724-A25D-5BC008F95136}"/>
              </a:ext>
            </a:extLst>
          </p:cNvPr>
          <p:cNvSpPr>
            <a:spLocks noGrp="1"/>
          </p:cNvSpPr>
          <p:nvPr>
            <p:ph type="title"/>
          </p:nvPr>
        </p:nvSpPr>
        <p:spPr>
          <a:xfrm>
            <a:off x="1016000" y="624840"/>
            <a:ext cx="3423919" cy="1600200"/>
          </a:xfrm>
        </p:spPr>
        <p:txBody>
          <a:bodyPr/>
          <a:lstStyle/>
          <a:p>
            <a:r>
              <a:rPr lang="en-US" dirty="0"/>
              <a:t>What other scriptures from the OT describe the star? [Numbers 24:17-19]</a:t>
            </a:r>
          </a:p>
        </p:txBody>
      </p:sp>
      <p:sp>
        <p:nvSpPr>
          <p:cNvPr id="3" name="Content Placeholder 2">
            <a:extLst>
              <a:ext uri="{FF2B5EF4-FFF2-40B4-BE49-F238E27FC236}">
                <a16:creationId xmlns:a16="http://schemas.microsoft.com/office/drawing/2014/main" id="{E8DB748B-D7BF-4A69-A724-651221FC36B6}"/>
              </a:ext>
            </a:extLst>
          </p:cNvPr>
          <p:cNvSpPr>
            <a:spLocks noGrp="1"/>
          </p:cNvSpPr>
          <p:nvPr>
            <p:ph idx="1"/>
          </p:nvPr>
        </p:nvSpPr>
        <p:spPr>
          <a:xfrm>
            <a:off x="5649066" y="1143000"/>
            <a:ext cx="5190066" cy="4572000"/>
          </a:xfrm>
        </p:spPr>
        <p:txBody>
          <a:bodyPr anchor="ctr"/>
          <a:lstStyle/>
          <a:p>
            <a:r>
              <a:rPr lang="en-US" b="1" dirty="0"/>
              <a:t>This is just about all the prophecies concerning a star. 	</a:t>
            </a:r>
          </a:p>
          <a:p>
            <a:pPr lvl="1"/>
            <a:r>
              <a:rPr lang="en-US" b="1" dirty="0"/>
              <a:t>It references a person</a:t>
            </a:r>
          </a:p>
          <a:p>
            <a:pPr lvl="1"/>
            <a:r>
              <a:rPr lang="en-US" b="1" dirty="0"/>
              <a:t>No description of the star</a:t>
            </a:r>
          </a:p>
          <a:p>
            <a:pPr lvl="1"/>
            <a:r>
              <a:rPr lang="en-US" b="1" dirty="0"/>
              <a:t>Not enough information for the Magi to recognize what they saw with such specificity.</a:t>
            </a:r>
          </a:p>
          <a:p>
            <a:r>
              <a:rPr lang="en-US" b="1" dirty="0"/>
              <a:t>Then the question remains, how did the Magi recognize a star as “born, king, Jews”?</a:t>
            </a:r>
          </a:p>
        </p:txBody>
      </p:sp>
      <p:sp>
        <p:nvSpPr>
          <p:cNvPr id="4" name="Text Placeholder 3">
            <a:extLst>
              <a:ext uri="{FF2B5EF4-FFF2-40B4-BE49-F238E27FC236}">
                <a16:creationId xmlns:a16="http://schemas.microsoft.com/office/drawing/2014/main" id="{A25CAFD7-932C-4EBF-9F18-6F4FBCCF834E}"/>
              </a:ext>
            </a:extLst>
          </p:cNvPr>
          <p:cNvSpPr>
            <a:spLocks noGrp="1"/>
          </p:cNvSpPr>
          <p:nvPr>
            <p:ph type="body" sz="half" idx="2"/>
          </p:nvPr>
        </p:nvSpPr>
        <p:spPr>
          <a:xfrm>
            <a:off x="1016000" y="2387600"/>
            <a:ext cx="3637280" cy="3637279"/>
          </a:xfrm>
        </p:spPr>
        <p:txBody>
          <a:bodyPr>
            <a:normAutofit/>
          </a:bodyPr>
          <a:lstStyle/>
          <a:p>
            <a:pPr algn="l"/>
            <a:r>
              <a:rPr lang="en-US" sz="1600" b="1" i="0" baseline="30000" dirty="0">
                <a:solidFill>
                  <a:schemeClr val="bg1">
                    <a:lumMod val="95000"/>
                  </a:schemeClr>
                </a:solidFill>
                <a:effectLst/>
                <a:latin typeface="system-ui"/>
              </a:rPr>
              <a:t>17 </a:t>
            </a:r>
            <a:r>
              <a:rPr lang="en-US" sz="1600" b="0" i="0" dirty="0">
                <a:solidFill>
                  <a:schemeClr val="bg1">
                    <a:lumMod val="95000"/>
                  </a:schemeClr>
                </a:solidFill>
                <a:effectLst/>
                <a:latin typeface="system-ui"/>
              </a:rPr>
              <a:t>“I see him, but not now;</a:t>
            </a:r>
            <a:br>
              <a:rPr lang="en-US" sz="1600" b="0" i="0" dirty="0">
                <a:solidFill>
                  <a:schemeClr val="bg1">
                    <a:lumMod val="95000"/>
                  </a:schemeClr>
                </a:solidFill>
                <a:effectLst/>
                <a:latin typeface="system-ui"/>
              </a:rPr>
            </a:br>
            <a:r>
              <a:rPr lang="en-US" sz="1600" b="0" i="0" dirty="0">
                <a:solidFill>
                  <a:schemeClr val="bg1">
                    <a:lumMod val="95000"/>
                  </a:schemeClr>
                </a:solidFill>
                <a:effectLst/>
                <a:latin typeface="Courier New" panose="02070309020205020404" pitchFamily="49" charset="0"/>
              </a:rPr>
              <a:t>    </a:t>
            </a:r>
            <a:r>
              <a:rPr lang="en-US" sz="1600" b="0" i="0" dirty="0">
                <a:solidFill>
                  <a:schemeClr val="bg1">
                    <a:lumMod val="95000"/>
                  </a:schemeClr>
                </a:solidFill>
                <a:effectLst/>
                <a:latin typeface="system-ui"/>
              </a:rPr>
              <a:t>I behold him, but not near.</a:t>
            </a:r>
            <a:br>
              <a:rPr lang="en-US" sz="1600" b="0" i="0" dirty="0">
                <a:solidFill>
                  <a:schemeClr val="bg1">
                    <a:lumMod val="95000"/>
                  </a:schemeClr>
                </a:solidFill>
                <a:effectLst/>
                <a:latin typeface="system-ui"/>
              </a:rPr>
            </a:br>
            <a:r>
              <a:rPr lang="en-US" sz="1600" b="0" i="0" dirty="0">
                <a:solidFill>
                  <a:schemeClr val="bg1">
                    <a:lumMod val="95000"/>
                  </a:schemeClr>
                </a:solidFill>
                <a:effectLst/>
                <a:latin typeface="system-ui"/>
              </a:rPr>
              <a:t>A star will come out of Jacob;</a:t>
            </a:r>
            <a:br>
              <a:rPr lang="en-US" sz="1600" b="0" i="0" dirty="0">
                <a:solidFill>
                  <a:schemeClr val="bg1">
                    <a:lumMod val="95000"/>
                  </a:schemeClr>
                </a:solidFill>
                <a:effectLst/>
                <a:latin typeface="system-ui"/>
              </a:rPr>
            </a:br>
            <a:r>
              <a:rPr lang="en-US" sz="1600" b="0" i="0" dirty="0">
                <a:solidFill>
                  <a:schemeClr val="bg1">
                    <a:lumMod val="95000"/>
                  </a:schemeClr>
                </a:solidFill>
                <a:effectLst/>
                <a:latin typeface="Courier New" panose="02070309020205020404" pitchFamily="49" charset="0"/>
              </a:rPr>
              <a:t>    </a:t>
            </a:r>
            <a:r>
              <a:rPr lang="en-US" sz="1600" b="0" i="0" dirty="0">
                <a:solidFill>
                  <a:schemeClr val="bg1">
                    <a:lumMod val="95000"/>
                  </a:schemeClr>
                </a:solidFill>
                <a:effectLst/>
                <a:latin typeface="system-ui"/>
              </a:rPr>
              <a:t>a scepter will rise out of Israel.</a:t>
            </a:r>
            <a:br>
              <a:rPr lang="en-US" sz="1600" b="0" i="0" dirty="0">
                <a:solidFill>
                  <a:schemeClr val="bg1">
                    <a:lumMod val="95000"/>
                  </a:schemeClr>
                </a:solidFill>
                <a:effectLst/>
                <a:latin typeface="system-ui"/>
              </a:rPr>
            </a:br>
            <a:r>
              <a:rPr lang="en-US" sz="1600" b="0" i="0" dirty="0">
                <a:solidFill>
                  <a:schemeClr val="bg1">
                    <a:lumMod val="95000"/>
                  </a:schemeClr>
                </a:solidFill>
                <a:effectLst/>
                <a:latin typeface="system-ui"/>
              </a:rPr>
              <a:t>He will crush the foreheads of Moab,</a:t>
            </a:r>
            <a:br>
              <a:rPr lang="en-US" sz="1600" b="0" i="0" dirty="0">
                <a:solidFill>
                  <a:schemeClr val="bg1">
                    <a:lumMod val="95000"/>
                  </a:schemeClr>
                </a:solidFill>
                <a:effectLst/>
                <a:latin typeface="system-ui"/>
              </a:rPr>
            </a:br>
            <a:r>
              <a:rPr lang="en-US" sz="1600" b="0" i="0" dirty="0">
                <a:solidFill>
                  <a:schemeClr val="bg1">
                    <a:lumMod val="95000"/>
                  </a:schemeClr>
                </a:solidFill>
                <a:effectLst/>
                <a:latin typeface="Courier New" panose="02070309020205020404" pitchFamily="49" charset="0"/>
              </a:rPr>
              <a:t>    </a:t>
            </a:r>
            <a:r>
              <a:rPr lang="en-US" sz="1600" b="0" i="0" dirty="0">
                <a:solidFill>
                  <a:schemeClr val="bg1">
                    <a:lumMod val="95000"/>
                  </a:schemeClr>
                </a:solidFill>
                <a:effectLst/>
                <a:latin typeface="system-ui"/>
              </a:rPr>
              <a:t>the skulls of all the people of Sheth.</a:t>
            </a:r>
            <a:br>
              <a:rPr lang="en-US" sz="1600" b="0" i="0" dirty="0">
                <a:solidFill>
                  <a:schemeClr val="bg1">
                    <a:lumMod val="95000"/>
                  </a:schemeClr>
                </a:solidFill>
                <a:effectLst/>
                <a:latin typeface="system-ui"/>
              </a:rPr>
            </a:br>
            <a:r>
              <a:rPr lang="en-US" sz="1600" b="1" i="0" baseline="30000" dirty="0">
                <a:solidFill>
                  <a:schemeClr val="bg1">
                    <a:lumMod val="95000"/>
                  </a:schemeClr>
                </a:solidFill>
                <a:effectLst/>
                <a:latin typeface="system-ui"/>
              </a:rPr>
              <a:t>18 </a:t>
            </a:r>
            <a:r>
              <a:rPr lang="en-US" sz="1600" b="0" i="0" dirty="0">
                <a:solidFill>
                  <a:schemeClr val="bg1">
                    <a:lumMod val="95000"/>
                  </a:schemeClr>
                </a:solidFill>
                <a:effectLst/>
                <a:latin typeface="system-ui"/>
              </a:rPr>
              <a:t>Edom will be conquered;</a:t>
            </a:r>
            <a:br>
              <a:rPr lang="en-US" sz="1600" b="0" i="0" dirty="0">
                <a:solidFill>
                  <a:schemeClr val="bg1">
                    <a:lumMod val="95000"/>
                  </a:schemeClr>
                </a:solidFill>
                <a:effectLst/>
                <a:latin typeface="system-ui"/>
              </a:rPr>
            </a:br>
            <a:r>
              <a:rPr lang="en-US" sz="1600" b="0" i="0" dirty="0">
                <a:solidFill>
                  <a:schemeClr val="bg1">
                    <a:lumMod val="95000"/>
                  </a:schemeClr>
                </a:solidFill>
                <a:effectLst/>
                <a:latin typeface="Courier New" panose="02070309020205020404" pitchFamily="49" charset="0"/>
              </a:rPr>
              <a:t>    </a:t>
            </a:r>
            <a:r>
              <a:rPr lang="en-US" sz="1600" b="0" i="0" dirty="0">
                <a:solidFill>
                  <a:schemeClr val="bg1">
                    <a:lumMod val="95000"/>
                  </a:schemeClr>
                </a:solidFill>
                <a:effectLst/>
                <a:latin typeface="system-ui"/>
              </a:rPr>
              <a:t>Seir, his enemy, will be conquered,</a:t>
            </a:r>
            <a:br>
              <a:rPr lang="en-US" sz="1600" b="0" i="0" dirty="0">
                <a:solidFill>
                  <a:schemeClr val="bg1">
                    <a:lumMod val="95000"/>
                  </a:schemeClr>
                </a:solidFill>
                <a:effectLst/>
                <a:latin typeface="system-ui"/>
              </a:rPr>
            </a:br>
            <a:r>
              <a:rPr lang="en-US" sz="1600" b="0" i="0" dirty="0">
                <a:solidFill>
                  <a:schemeClr val="bg1">
                    <a:lumMod val="95000"/>
                  </a:schemeClr>
                </a:solidFill>
                <a:effectLst/>
                <a:latin typeface="Courier New" panose="02070309020205020404" pitchFamily="49" charset="0"/>
              </a:rPr>
              <a:t>    </a:t>
            </a:r>
            <a:r>
              <a:rPr lang="en-US" sz="1600" b="0" i="0" dirty="0">
                <a:solidFill>
                  <a:schemeClr val="bg1">
                    <a:lumMod val="95000"/>
                  </a:schemeClr>
                </a:solidFill>
                <a:effectLst/>
                <a:latin typeface="system-ui"/>
              </a:rPr>
              <a:t>but Israel will grow strong.</a:t>
            </a:r>
            <a:br>
              <a:rPr lang="en-US" sz="1600" b="0" i="0" dirty="0">
                <a:solidFill>
                  <a:schemeClr val="bg1">
                    <a:lumMod val="95000"/>
                  </a:schemeClr>
                </a:solidFill>
                <a:effectLst/>
                <a:latin typeface="system-ui"/>
              </a:rPr>
            </a:br>
            <a:r>
              <a:rPr lang="en-US" sz="1600" b="1" i="0" baseline="30000" dirty="0">
                <a:solidFill>
                  <a:schemeClr val="bg1">
                    <a:lumMod val="95000"/>
                  </a:schemeClr>
                </a:solidFill>
                <a:effectLst/>
                <a:latin typeface="system-ui"/>
              </a:rPr>
              <a:t>19 </a:t>
            </a:r>
            <a:r>
              <a:rPr lang="en-US" sz="1600" b="0" i="0" dirty="0">
                <a:solidFill>
                  <a:schemeClr val="bg1">
                    <a:lumMod val="95000"/>
                  </a:schemeClr>
                </a:solidFill>
                <a:effectLst/>
                <a:latin typeface="system-ui"/>
              </a:rPr>
              <a:t>A ruler will come out of Jacob</a:t>
            </a:r>
            <a:br>
              <a:rPr lang="en-US" sz="1600" b="0" i="0" dirty="0">
                <a:solidFill>
                  <a:schemeClr val="bg1">
                    <a:lumMod val="95000"/>
                  </a:schemeClr>
                </a:solidFill>
                <a:effectLst/>
                <a:latin typeface="system-ui"/>
              </a:rPr>
            </a:br>
            <a:r>
              <a:rPr lang="en-US" sz="1600" b="0" i="0" dirty="0">
                <a:solidFill>
                  <a:schemeClr val="bg1">
                    <a:lumMod val="95000"/>
                  </a:schemeClr>
                </a:solidFill>
                <a:effectLst/>
                <a:latin typeface="Courier New" panose="02070309020205020404" pitchFamily="49" charset="0"/>
              </a:rPr>
              <a:t>    </a:t>
            </a:r>
            <a:r>
              <a:rPr lang="en-US" sz="1600" b="0" i="0" dirty="0">
                <a:solidFill>
                  <a:schemeClr val="bg1">
                    <a:lumMod val="95000"/>
                  </a:schemeClr>
                </a:solidFill>
                <a:effectLst/>
                <a:latin typeface="system-ui"/>
              </a:rPr>
              <a:t>and destroy the survivors of the city.”</a:t>
            </a:r>
          </a:p>
          <a:p>
            <a:endParaRPr lang="en-US" sz="1600" dirty="0">
              <a:solidFill>
                <a:schemeClr val="bg1">
                  <a:lumMod val="95000"/>
                </a:schemeClr>
              </a:solidFill>
            </a:endParaRPr>
          </a:p>
        </p:txBody>
      </p:sp>
    </p:spTree>
    <p:extLst>
      <p:ext uri="{BB962C8B-B14F-4D97-AF65-F5344CB8AC3E}">
        <p14:creationId xmlns:p14="http://schemas.microsoft.com/office/powerpoint/2010/main" val="905238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2293</Words>
  <Application>Microsoft Office PowerPoint</Application>
  <PresentationFormat>Widescreen</PresentationFormat>
  <Paragraphs>141</Paragraphs>
  <Slides>22</Slides>
  <Notes>22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Narrow</vt:lpstr>
      <vt:lpstr>Calibri</vt:lpstr>
      <vt:lpstr>Century Gothic</vt:lpstr>
      <vt:lpstr>Courier New</vt:lpstr>
      <vt:lpstr>system-ui</vt:lpstr>
      <vt:lpstr>Times New Roman</vt:lpstr>
      <vt:lpstr>Wingdings 3</vt:lpstr>
      <vt:lpstr>Ion Boardroom</vt:lpstr>
      <vt:lpstr>Welcome</vt:lpstr>
      <vt:lpstr>PowerPoint Presentation</vt:lpstr>
      <vt:lpstr>The Return to Normalcy</vt:lpstr>
      <vt:lpstr>Welcome</vt:lpstr>
      <vt:lpstr>The Star of Bethlehem</vt:lpstr>
      <vt:lpstr>Matthew 2:1-12</vt:lpstr>
      <vt:lpstr>The calling of the Magi (wise men) [Matthew 2:1-2]</vt:lpstr>
      <vt:lpstr>Herod seeks an answer to the inquiry [Matthew 2:3-6]</vt:lpstr>
      <vt:lpstr>What other scriptures from the OT describe the star? [Numbers 24:17-19]</vt:lpstr>
      <vt:lpstr>Herod seeks the date the Magi first saw the star [Matthew 2: 7-8]</vt:lpstr>
      <vt:lpstr>The star appears a second time to the Magi [Matthew 2: 9-11]</vt:lpstr>
      <vt:lpstr>Both the Magi and Joseph are warned to flee King Herod [Matthew 2: 12-15]</vt:lpstr>
      <vt:lpstr>Serious questions remain</vt:lpstr>
      <vt:lpstr>Star worship and sign seeking was forbidden under the Law of Moses</vt:lpstr>
      <vt:lpstr>And yet, God has spoken to foreign kings and foolish Jewish kings through such methods.</vt:lpstr>
      <vt:lpstr>God is speaking through the mythology/religion of the Gentiles.</vt:lpstr>
      <vt:lpstr>I believe that the star was not a sign to the Jews that the Messiah has arrived.  It was a sign to the Gentiles to come to the Savior.</vt:lpstr>
      <vt:lpstr>The Star of Bethlehem: Miracle or Natural Occurrence?</vt:lpstr>
      <vt:lpstr>A case for the star being a natural event</vt:lpstr>
      <vt:lpstr>I believe that the star was a natural occurring event.</vt:lpstr>
      <vt:lpstr>To the Jew first, and then the Gentile</vt:lpstr>
      <vt:lpstr>Normal is that the descendants of Adam live in harmony with God, not just the descendants of Jacob.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Return to Normalcy</dc:title>
  <dc:creator>Robert Wade</dc:creator>
  <cp:lastModifiedBy>AV Team</cp:lastModifiedBy>
  <cp:revision>5</cp:revision>
  <cp:lastPrinted>2021-01-03T01:36:54Z</cp:lastPrinted>
  <dcterms:created xsi:type="dcterms:W3CDTF">2021-01-03T00:47:49Z</dcterms:created>
  <dcterms:modified xsi:type="dcterms:W3CDTF">2021-01-03T01:37:12Z</dcterms:modified>
</cp:coreProperties>
</file>